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F06A78C-FA05-48AC-BE0B-36836C6E4321}" type="datetimeFigureOut">
              <a:rPr lang="ar-EG" smtClean="0"/>
              <a:t>27/07/1441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69BAD6D-5829-4047-9E5F-4536E1BF3B1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41592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BAD6D-5829-4047-9E5F-4536E1BF3B1E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57162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BAD6D-5829-4047-9E5F-4536E1BF3B1E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0268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1"/>
            <a:ext cx="7772400" cy="1371599"/>
          </a:xfrm>
        </p:spPr>
        <p:txBody>
          <a:bodyPr/>
          <a:lstStyle/>
          <a:p>
            <a:r>
              <a:rPr lang="en-US" b="1" dirty="0"/>
              <a:t>Seizures Disorders</a:t>
            </a:r>
            <a:endParaRPr lang="ar-E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38400"/>
            <a:ext cx="8001000" cy="32004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Lecture by Dr. Islam Ibrahim</a:t>
            </a:r>
          </a:p>
          <a:p>
            <a:r>
              <a:rPr lang="en-US" b="1" dirty="0">
                <a:solidFill>
                  <a:srgbClr val="00B050"/>
                </a:solidFill>
              </a:rPr>
              <a:t>For second year second semester students</a:t>
            </a:r>
          </a:p>
          <a:p>
            <a:r>
              <a:rPr lang="en-US" b="1" dirty="0">
                <a:solidFill>
                  <a:srgbClr val="0070C0"/>
                </a:solidFill>
              </a:rPr>
              <a:t>Tuesday 24-3-2020</a:t>
            </a:r>
            <a:endParaRPr lang="ar-EG" dirty="0">
              <a:solidFill>
                <a:srgbClr val="0070C0"/>
              </a:solidFill>
            </a:endParaRPr>
          </a:p>
          <a:p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7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4"/>
    </mc:Choice>
    <mc:Fallback xmlns="">
      <p:transition spd="slow" advTm="19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Definitions</a:t>
            </a:r>
            <a:r>
              <a:rPr lang="en-US" b="1" dirty="0"/>
              <a:t>:</a:t>
            </a:r>
            <a:r>
              <a:rPr lang="en-US" dirty="0"/>
              <a:t/>
            </a:r>
            <a:br>
              <a:rPr lang="en-US" dirty="0"/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Seizure: </a:t>
            </a:r>
            <a:endParaRPr lang="en-US" b="1" dirty="0" smtClean="0"/>
          </a:p>
          <a:p>
            <a:pPr marL="0" indent="0">
              <a:buNone/>
            </a:pPr>
            <a:r>
              <a:rPr lang="en-US" sz="2800" dirty="0" smtClean="0"/>
              <a:t>it </a:t>
            </a:r>
            <a:r>
              <a:rPr lang="en-US" sz="2800" dirty="0"/>
              <a:t>is a brief episode of abnormal electrical activity in </a:t>
            </a:r>
            <a:r>
              <a:rPr lang="en-US" sz="2800" dirty="0" smtClean="0"/>
              <a:t>the brain </a:t>
            </a:r>
          </a:p>
          <a:p>
            <a:pPr marL="0" indent="0">
              <a:buNone/>
            </a:pPr>
            <a:r>
              <a:rPr lang="en-US" b="1" dirty="0"/>
              <a:t>Convulsion: </a:t>
            </a:r>
            <a:r>
              <a:rPr lang="en-US" sz="2800" dirty="0"/>
              <a:t>it is one manifestation of a seizure </a:t>
            </a:r>
            <a:r>
              <a:rPr lang="en-US" sz="2800" dirty="0" smtClean="0"/>
              <a:t>characterized </a:t>
            </a:r>
            <a:r>
              <a:rPr lang="en-US" sz="2800" dirty="0"/>
              <a:t>by spasmodic contractions of </a:t>
            </a:r>
            <a:r>
              <a:rPr lang="en-US" sz="2800" dirty="0" smtClean="0"/>
              <a:t>muscles</a:t>
            </a: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Epilepsy: </a:t>
            </a:r>
            <a:endParaRPr lang="en-US" sz="2800" b="1" dirty="0" smtClean="0"/>
          </a:p>
          <a:p>
            <a:pPr marL="0" indent="0">
              <a:buNone/>
            </a:pPr>
            <a:r>
              <a:rPr lang="en-US" sz="2800" dirty="0" smtClean="0"/>
              <a:t>is </a:t>
            </a:r>
            <a:r>
              <a:rPr lang="en-US" sz="2800" dirty="0"/>
              <a:t>an abnormal electrical disturbance in one or more areas of the </a:t>
            </a:r>
            <a:r>
              <a:rPr lang="en-US" sz="2800" dirty="0" smtClean="0"/>
              <a:t>brain, it </a:t>
            </a:r>
            <a:r>
              <a:rPr lang="en-US" sz="2800" dirty="0"/>
              <a:t>is a group of syndromes characterized by chronic recurrent pattern of seizures.</a:t>
            </a:r>
          </a:p>
          <a:p>
            <a:pPr marL="0" indent="0">
              <a:buNone/>
            </a:pPr>
            <a:r>
              <a:rPr lang="en-US" sz="2800" b="1" dirty="0"/>
              <a:t>Aura: </a:t>
            </a:r>
            <a:endParaRPr lang="en-US" sz="2800" b="1" dirty="0" smtClean="0"/>
          </a:p>
          <a:p>
            <a:pPr marL="0" indent="0">
              <a:buNone/>
            </a:pPr>
            <a:r>
              <a:rPr lang="en-US" sz="2800" dirty="0" smtClean="0"/>
              <a:t>A </a:t>
            </a:r>
            <a:r>
              <a:rPr lang="en-US" sz="2800" dirty="0"/>
              <a:t>sensation that occurs immediately before the seizure, it is sensory (hallucinatory odor or sound) or a sensation of weakness or numbness.</a:t>
            </a:r>
          </a:p>
          <a:p>
            <a:pPr marL="0" indent="0">
              <a:buNone/>
            </a:pPr>
            <a:endParaRPr lang="ar-EG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347"/>
    </mc:Choice>
    <mc:Fallback xmlns="">
      <p:transition spd="slow" advTm="276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algn="l"/>
            <a:r>
              <a:rPr lang="en-US" b="1" dirty="0"/>
              <a:t>Causes of </a:t>
            </a:r>
            <a:r>
              <a:rPr lang="en-US" b="1" dirty="0" smtClean="0"/>
              <a:t>seizures: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1-Causes </a:t>
            </a:r>
            <a:r>
              <a:rPr lang="en-US" sz="2800" b="1" dirty="0"/>
              <a:t>of acquired seizures</a:t>
            </a:r>
            <a:r>
              <a:rPr lang="en-US" sz="2800" b="1" dirty="0" smtClean="0"/>
              <a:t>:</a:t>
            </a:r>
          </a:p>
          <a:p>
            <a:pPr lvl="0"/>
            <a:r>
              <a:rPr lang="en-US" sz="2400" dirty="0"/>
              <a:t>High fever</a:t>
            </a:r>
          </a:p>
          <a:p>
            <a:pPr lvl="0"/>
            <a:r>
              <a:rPr lang="en-US" sz="2400" dirty="0"/>
              <a:t>Electrolyte imbalances.</a:t>
            </a:r>
          </a:p>
          <a:p>
            <a:pPr lvl="0"/>
            <a:r>
              <a:rPr lang="en-US" sz="2400" dirty="0"/>
              <a:t>Uremia, hypoglycemia and hypoxia.</a:t>
            </a:r>
          </a:p>
          <a:p>
            <a:pPr lvl="0"/>
            <a:r>
              <a:rPr lang="en-US" sz="2400" dirty="0"/>
              <a:t>Brain tumor.</a:t>
            </a:r>
          </a:p>
          <a:p>
            <a:pPr lvl="0"/>
            <a:r>
              <a:rPr lang="en-US" sz="2400" dirty="0"/>
              <a:t>Drug abuse and alcohol withdrawal.</a:t>
            </a:r>
          </a:p>
          <a:p>
            <a:pPr marL="0" indent="0">
              <a:buNone/>
            </a:pPr>
            <a:r>
              <a:rPr lang="en-US" sz="2800" dirty="0" smtClean="0"/>
              <a:t>2- </a:t>
            </a:r>
            <a:r>
              <a:rPr lang="en-US" sz="2800" b="1" dirty="0"/>
              <a:t>The known causes of epilepsy:</a:t>
            </a:r>
            <a:endParaRPr lang="en-US" sz="2800" dirty="0"/>
          </a:p>
          <a:p>
            <a:pPr lvl="0"/>
            <a:r>
              <a:rPr lang="en-US" sz="2400" dirty="0"/>
              <a:t>Brain injury at birth.</a:t>
            </a:r>
          </a:p>
          <a:p>
            <a:pPr lvl="0"/>
            <a:r>
              <a:rPr lang="en-US" sz="2400" dirty="0"/>
              <a:t>Head injuries and inborn errors of metabolism.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9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893"/>
    </mc:Choice>
    <mc:Fallback xmlns="">
      <p:transition spd="slow" advTm="238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Types </a:t>
            </a:r>
            <a:r>
              <a:rPr lang="en-US" b="1" dirty="0"/>
              <a:t>of Seizures:</a:t>
            </a:r>
            <a:r>
              <a:rPr lang="en-US" dirty="0"/>
              <a:t/>
            </a:r>
            <a:br>
              <a:rPr lang="en-US" dirty="0"/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83076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1- Partial Seizures: </a:t>
            </a:r>
            <a:r>
              <a:rPr lang="en-US" sz="2800" dirty="0" smtClean="0"/>
              <a:t>has </a:t>
            </a:r>
            <a:r>
              <a:rPr lang="en-US" sz="2800" dirty="0"/>
              <a:t>two subcategories as the following</a:t>
            </a:r>
            <a:r>
              <a:rPr lang="en-US" sz="2800" dirty="0" smtClean="0"/>
              <a:t>: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</a:rPr>
              <a:t>A- P</a:t>
            </a:r>
            <a:r>
              <a:rPr lang="en-US" sz="2800" b="1" dirty="0" smtClean="0">
                <a:solidFill>
                  <a:srgbClr val="0070C0"/>
                </a:solidFill>
              </a:rPr>
              <a:t>artial </a:t>
            </a:r>
            <a:r>
              <a:rPr lang="en-US" sz="2800" b="1" dirty="0">
                <a:solidFill>
                  <a:srgbClr val="0070C0"/>
                </a:solidFill>
              </a:rPr>
              <a:t>Elementary with simple </a:t>
            </a:r>
            <a:r>
              <a:rPr lang="en-US" sz="2800" b="1" dirty="0" smtClean="0">
                <a:solidFill>
                  <a:srgbClr val="0070C0"/>
                </a:solidFill>
              </a:rPr>
              <a:t>symptoms: </a:t>
            </a:r>
            <a:r>
              <a:rPr lang="en-US" sz="2800" dirty="0" smtClean="0"/>
              <a:t>It </a:t>
            </a:r>
            <a:r>
              <a:rPr lang="en-US" sz="2800" dirty="0"/>
              <a:t>is also divided into </a:t>
            </a:r>
            <a:r>
              <a:rPr lang="en-US" sz="2800" dirty="0" smtClean="0"/>
              <a:t>:</a:t>
            </a:r>
          </a:p>
          <a:p>
            <a:pPr>
              <a:buFontTx/>
              <a:buChar char="-"/>
            </a:pPr>
            <a:r>
              <a:rPr lang="en-US" sz="2800" b="1" dirty="0" smtClean="0">
                <a:solidFill>
                  <a:srgbClr val="00B050"/>
                </a:solidFill>
              </a:rPr>
              <a:t>Partial </a:t>
            </a:r>
            <a:r>
              <a:rPr lang="en-US" sz="2800" b="1" dirty="0">
                <a:solidFill>
                  <a:srgbClr val="00B050"/>
                </a:solidFill>
              </a:rPr>
              <a:t>elementary with motor </a:t>
            </a:r>
            <a:r>
              <a:rPr lang="en-US" sz="2800" b="1" dirty="0" smtClean="0">
                <a:solidFill>
                  <a:srgbClr val="00B050"/>
                </a:solidFill>
              </a:rPr>
              <a:t>symptoms</a:t>
            </a:r>
            <a:endParaRPr lang="en-US" sz="2800" dirty="0">
              <a:solidFill>
                <a:srgbClr val="00B050"/>
              </a:solidFill>
            </a:endParaRPr>
          </a:p>
          <a:p>
            <a:pPr>
              <a:buFontTx/>
              <a:buChar char="-"/>
            </a:pPr>
            <a:r>
              <a:rPr lang="en-US" sz="2800" b="1" dirty="0">
                <a:solidFill>
                  <a:srgbClr val="00B050"/>
                </a:solidFill>
              </a:rPr>
              <a:t>Partial elementary with sensory </a:t>
            </a:r>
            <a:r>
              <a:rPr lang="en-US" sz="2800" b="1" dirty="0" smtClean="0">
                <a:solidFill>
                  <a:srgbClr val="00B050"/>
                </a:solidFill>
              </a:rPr>
              <a:t>symptoms</a:t>
            </a:r>
          </a:p>
          <a:p>
            <a:pPr marL="0" indent="0">
              <a:buNone/>
            </a:pPr>
            <a:endParaRPr lang="en-US" sz="2800" dirty="0"/>
          </a:p>
          <a:p>
            <a:pPr marL="0" lvl="0" indent="0">
              <a:buNone/>
            </a:pPr>
            <a:r>
              <a:rPr lang="en-US" sz="2800" b="1" dirty="0">
                <a:solidFill>
                  <a:srgbClr val="0070C0"/>
                </a:solidFill>
              </a:rPr>
              <a:t>B- Partial Elementary with complex symptoms:</a:t>
            </a:r>
          </a:p>
          <a:p>
            <a:pPr marL="0" indent="0">
              <a:buNone/>
            </a:pPr>
            <a:endParaRPr lang="en-US" sz="2800" dirty="0"/>
          </a:p>
          <a:p>
            <a:pPr marL="0" lvl="0" indent="0">
              <a:buNone/>
            </a:pPr>
            <a:endParaRPr lang="en-US" sz="2800" dirty="0" smtClean="0"/>
          </a:p>
          <a:p>
            <a:pPr marL="0" lvl="0" indent="0">
              <a:buNone/>
            </a:pPr>
            <a:endParaRPr lang="en-US" sz="2800" dirty="0"/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5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876"/>
    </mc:Choice>
    <mc:Fallback xmlns="">
      <p:transition spd="slow" advTm="317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ar-E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95600" y="609600"/>
            <a:ext cx="6096000" cy="55165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2- Generalized Seizures: </a:t>
            </a:r>
            <a:r>
              <a:rPr lang="en-US" dirty="0"/>
              <a:t>There are three types of generalized seizures as the following:</a:t>
            </a:r>
          </a:p>
          <a:p>
            <a:pPr marL="0" lv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A- Absence Seizures: </a:t>
            </a:r>
            <a:endParaRPr lang="en-US" dirty="0">
              <a:solidFill>
                <a:srgbClr val="0070C0"/>
              </a:solidFill>
            </a:endParaRPr>
          </a:p>
          <a:p>
            <a:pPr marL="0" lvl="0" indent="0">
              <a:buNone/>
            </a:pPr>
            <a:r>
              <a:rPr lang="en-US" dirty="0"/>
              <a:t>Referred to as petit mal seizures and more common in children, adolescent at the onset of puberty.</a:t>
            </a:r>
          </a:p>
          <a:p>
            <a:pPr marL="0" lv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B- Myoclonic Seizures.</a:t>
            </a:r>
          </a:p>
          <a:p>
            <a:pPr marL="0" indent="0">
              <a:buNone/>
            </a:pPr>
            <a:r>
              <a:rPr lang="en-US" dirty="0"/>
              <a:t>It characterized by sudden excessive jerking of the arms, leg or entire body.</a:t>
            </a:r>
          </a:p>
          <a:p>
            <a:pPr marL="0" lv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C- Tonic-Clonic Seizures:</a:t>
            </a:r>
          </a:p>
          <a:p>
            <a:pPr marL="0" lvl="0" indent="0">
              <a:buNone/>
            </a:pPr>
            <a:r>
              <a:rPr lang="en-US" dirty="0"/>
              <a:t>It referred to as grand mal seizures, characterized by a sequence of event that begins with a preictal (prodromal) phase. 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5" name="Content Placeholder 4" descr="C:\Documents and Settings\Eslam\Desktop\images 2.jpeg"/>
          <p:cNvPicPr>
            <a:picLocks noGrp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4800" y="990600"/>
            <a:ext cx="2286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0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669"/>
    </mc:Choice>
    <mc:Fallback xmlns="">
      <p:transition spd="slow" advTm="170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280</Words>
  <Application>Microsoft Office PowerPoint</Application>
  <PresentationFormat>On-screen Show (4:3)</PresentationFormat>
  <Paragraphs>41</Paragraphs>
  <Slides>5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Seizures Disorders</vt:lpstr>
      <vt:lpstr> Definitions: </vt:lpstr>
      <vt:lpstr>Causes of seizures:</vt:lpstr>
      <vt:lpstr> Types of Seizures: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Seizures Disorders</dc:title>
  <dc:creator>Dr Islam</dc:creator>
  <cp:lastModifiedBy>Dr Islam</cp:lastModifiedBy>
  <cp:revision>19</cp:revision>
  <dcterms:created xsi:type="dcterms:W3CDTF">2006-08-16T00:00:00Z</dcterms:created>
  <dcterms:modified xsi:type="dcterms:W3CDTF">2020-03-21T08:50:57Z</dcterms:modified>
</cp:coreProperties>
</file>