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51" name="Google Shape;15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2" name="Google Shape;15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58" name="Google Shape;15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" name="Google Shape;15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65" name="Google Shape;16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6" name="Google Shape;16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72" name="Google Shape;17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3" name="Google Shape;17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80" name="Google Shape;18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Google Shape;18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99" name="Google Shape;199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06" name="Google Shape;20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7" name="Google Shape;20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34" name="Google Shape;23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5" name="Google Shape;23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45" name="Google Shape;245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6" name="Google Shape;24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55" name="Google Shape;255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6" name="Google Shape;25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67" name="Google Shape;267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8" name="Google Shape;26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74" name="Google Shape;274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5" name="Google Shape;27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81" name="Google Shape;281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88" name="Google Shape;288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9" name="Google Shape;28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95" name="Google Shape;295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6" name="Google Shape;29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12" name="Google Shape;312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3" name="Google Shape;31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24" name="Google Shape;324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5" name="Google Shape;32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32" name="Google Shape;332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3" name="Google Shape;33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46" name="Google Shape;346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7" name="Google Shape;34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53" name="Google Shape;353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4" name="Google Shape;354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72" name="Google Shape;372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3" name="Google Shape;37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79" name="Google Shape;379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0" name="Google Shape;380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86" name="Google Shape;386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7" name="Google Shape;387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93" name="Google Shape;393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4" name="Google Shape;394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37" name="Google Shape;13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Google Shape;13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44" name="Google Shape;14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Google Shape;14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59" name="Google Shape;59;p9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60" name="Google Shape;60;p9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61" name="Google Shape;61;p9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68" name="Google Shape;68;p10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EFD1"/>
            </a:gs>
            <a:gs pos="65000">
              <a:srgbClr val="F0EBD5"/>
            </a:gs>
            <a:gs pos="100000">
              <a:srgbClr val="D1C39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ctrTitle"/>
          </p:nvPr>
        </p:nvSpPr>
        <p:spPr>
          <a:xfrm>
            <a:off x="685800" y="4003675"/>
            <a:ext cx="7772400" cy="15129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12" scaled="0"/>
          </a:gradFill>
          <a:ln cap="flat" cmpd="tri" w="76200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Arial"/>
              <a:buNone/>
            </a:pPr>
            <a:r>
              <a:rPr b="1" i="1" lang="en-US" sz="36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By Neurology department stuff</a:t>
            </a: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395287" y="1277937"/>
            <a:ext cx="8137525" cy="2087550"/>
          </a:xfrm>
          <a:prstGeom prst="rect"/>
          <a:solidFill>
            <a:srgbClr val="0066CC"/>
          </a:solidFill>
          <a:ln cap="flat" cmpd="sng" w="19050" algn="ctr">
            <a:solidFill>
              <a:srgbClr val="99CCFF"/>
            </a:solidFill>
            <a:miter lim="800000"/>
            <a:headEnd/>
            <a:tailEnd/>
          </a:ln>
        </p:spPr>
        <p:txBody>
          <a:bodyPr fromWordArt="1"/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b="0" i="0" u="none" cap="none">
                <a:latin typeface="Impact"/>
              </a:rPr>
              <a:t>Introduction
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/>
        </p:nvSpPr>
        <p:spPr>
          <a:xfrm>
            <a:off x="12700" y="19050"/>
            <a:ext cx="9131400" cy="5841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12" scaled="0"/>
          </a:gra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Cerebral cortex</a:t>
            </a:r>
            <a:endParaRPr/>
          </a:p>
        </p:txBody>
      </p:sp>
      <p:pic>
        <p:nvPicPr>
          <p:cNvPr id="155" name="Google Shape;15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7" y="738187"/>
            <a:ext cx="9102725" cy="5649912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/>
          <p:nvPr/>
        </p:nvSpPr>
        <p:spPr>
          <a:xfrm>
            <a:off x="12700" y="19050"/>
            <a:ext cx="9131400" cy="5841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12" scaled="0"/>
          </a:gra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The Cerebral cortex</a:t>
            </a:r>
            <a:endParaRPr/>
          </a:p>
        </p:txBody>
      </p:sp>
      <p:sp>
        <p:nvSpPr>
          <p:cNvPr id="162" name="Google Shape;162;p23"/>
          <p:cNvSpPr txBox="1"/>
          <p:nvPr/>
        </p:nvSpPr>
        <p:spPr>
          <a:xfrm>
            <a:off x="150812" y="681037"/>
            <a:ext cx="8786700" cy="6000600"/>
          </a:xfrm>
          <a:prstGeom prst="rect">
            <a:avLst/>
          </a:prstGeom>
          <a:gradFill>
            <a:gsLst>
              <a:gs pos="0">
                <a:srgbClr val="FFCC99"/>
              </a:gs>
              <a:gs pos="50000">
                <a:srgbClr val="FFFFCC"/>
              </a:gs>
              <a:gs pos="100000">
                <a:srgbClr val="FFCC99"/>
              </a:gs>
            </a:gsLst>
            <a:lin ang="5400012" scaled="0"/>
          </a:gra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(2)-The Parietal lobe: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Lies behind the central sulcus &amp; concerned mainly with sensation. 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Times New Roman"/>
              <a:buAutoNum type="alphaUcPeriod"/>
            </a:pPr>
            <a:r>
              <a:rPr b="1" i="0" lang="en-US" sz="2800" u="none" cap="none" strike="noStrike">
                <a:solidFill>
                  <a:srgbClr val="0066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Cortical sensory areas 1,2,3.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Times New Roman"/>
              <a:buAutoNum type="alphaUcPeriod"/>
            </a:pPr>
            <a:r>
              <a:rPr b="1" i="0" lang="en-US" sz="2800" u="none" cap="none" strike="noStrike">
                <a:solidFill>
                  <a:srgbClr val="0066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Visual psychic area 39 of speech.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1" i="0" sz="2800" u="none" cap="none" strike="noStrike">
              <a:solidFill>
                <a:srgbClr val="000066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09600" lvl="0" marL="6096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(3)-The temporal lobe :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Lies below the lateral sulcus (fissure of sylvius)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Times New Roman"/>
              <a:buAutoNum type="alphaUcPeriod"/>
            </a:pPr>
            <a:r>
              <a:rPr b="1" i="0" lang="en-US" sz="2800" u="none" cap="none" strike="noStrike">
                <a:solidFill>
                  <a:srgbClr val="0066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Auditory sensory area (41,42).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Times New Roman"/>
              <a:buAutoNum type="alphaUcPeriod"/>
            </a:pPr>
            <a:r>
              <a:rPr b="1" i="0" lang="en-US" sz="2800" u="none" cap="none" strike="noStrike">
                <a:solidFill>
                  <a:srgbClr val="0066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Auditory psychic area (22).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Times New Roman"/>
              <a:buAutoNum type="alphaUcPeriod"/>
            </a:pPr>
            <a:r>
              <a:rPr b="1" i="0" lang="en-US" sz="2800" u="none" cap="none" strike="noStrike">
                <a:solidFill>
                  <a:srgbClr val="0066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Uncus.</a:t>
            </a:r>
            <a:endParaRPr/>
          </a:p>
          <a:p>
            <a:pPr indent="-431800" lvl="0" marL="6096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1" i="0" sz="2800" u="none" cap="none" strike="noStrike">
              <a:solidFill>
                <a:srgbClr val="000066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09600" lvl="0" marL="6096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/>
        </p:nvSpPr>
        <p:spPr>
          <a:xfrm>
            <a:off x="192087" y="714375"/>
            <a:ext cx="8786700" cy="6000600"/>
          </a:xfrm>
          <a:prstGeom prst="rect">
            <a:avLst/>
          </a:prstGeom>
          <a:gradFill>
            <a:gsLst>
              <a:gs pos="0">
                <a:srgbClr val="FFCC99"/>
              </a:gs>
              <a:gs pos="50000">
                <a:srgbClr val="FFFFCC"/>
              </a:gs>
              <a:gs pos="100000">
                <a:srgbClr val="FFCC99"/>
              </a:gs>
            </a:gsLst>
            <a:lin ang="5400012" scaled="0"/>
          </a:gra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(4)-  The occipital lobe: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Lies behind the parieto-occipital sulcus, concerned mainly with vision.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0066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a)	Visual sensory area 17.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0066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b)	Visual psychic area (18 &amp; 19). 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1" i="0" sz="2800" u="none" cap="none" strike="noStrike">
              <a:solidFill>
                <a:srgbClr val="000066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09600" lvl="0" marL="6096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N.B 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In the depth of each cerebral hemisphere, there are certain principal grey nuclei: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0066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Thalamus, hypothalamus.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0066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Basal ganglia (caudate nucleus, lentiform nucleus- </a:t>
            </a:r>
            <a:r>
              <a:rPr b="1" i="0" lang="en-US" sz="2800" u="none" cap="none" strike="noStrike">
                <a:solidFill>
                  <a:srgbClr val="00B0F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globus pallidus </a:t>
            </a:r>
            <a:r>
              <a:rPr b="1" i="0" lang="en-US" sz="2800" u="none" cap="none" strike="noStrike">
                <a:solidFill>
                  <a:srgbClr val="0066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&amp; </a:t>
            </a:r>
            <a:r>
              <a:rPr b="1" i="0" lang="en-US" sz="2800" u="none" cap="none" strike="noStrike">
                <a:solidFill>
                  <a:srgbClr val="00B0F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putamen</a:t>
            </a:r>
            <a:r>
              <a:rPr b="1" i="0" lang="en-US" sz="2800" u="none" cap="none" strike="noStrike">
                <a:solidFill>
                  <a:srgbClr val="0066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</p:txBody>
      </p:sp>
      <p:sp>
        <p:nvSpPr>
          <p:cNvPr id="169" name="Google Shape;169;p24"/>
          <p:cNvSpPr txBox="1"/>
          <p:nvPr/>
        </p:nvSpPr>
        <p:spPr>
          <a:xfrm>
            <a:off x="12700" y="19050"/>
            <a:ext cx="9131400" cy="5841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12" scaled="0"/>
          </a:gra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The Cerebral cortex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/>
          <p:nvPr/>
        </p:nvSpPr>
        <p:spPr>
          <a:xfrm>
            <a:off x="12700" y="19050"/>
            <a:ext cx="9131400" cy="5841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12" scaled="0"/>
          </a:gra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(B) The brain stem:</a:t>
            </a:r>
            <a:endParaRPr/>
          </a:p>
        </p:txBody>
      </p:sp>
      <p:sp>
        <p:nvSpPr>
          <p:cNvPr id="176" name="Google Shape;176;p25"/>
          <p:cNvSpPr txBox="1"/>
          <p:nvPr/>
        </p:nvSpPr>
        <p:spPr>
          <a:xfrm>
            <a:off x="192087" y="714375"/>
            <a:ext cx="8786700" cy="6000600"/>
          </a:xfrm>
          <a:prstGeom prst="rect">
            <a:avLst/>
          </a:prstGeom>
          <a:gradFill>
            <a:gsLst>
              <a:gs pos="0">
                <a:srgbClr val="FFCC99"/>
              </a:gs>
              <a:gs pos="50000">
                <a:srgbClr val="FFFFCC"/>
              </a:gs>
              <a:gs pos="100000">
                <a:srgbClr val="FFCC99"/>
              </a:gs>
            </a:gsLst>
            <a:lin ang="5400012" scaled="0"/>
          </a:gra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Consists of three parts: Mid brain, Pons &amp; Medulla.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It contains important structures: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(1) The cranial nerve nuclei: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0066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(3) &amp; (4) in the midbrain .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0066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(5), (6), (7) &amp; (8) in the pons. 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0066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(9), (10),  (11) &amp; (12) in the medulla.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(2)The Substentia Nigra, Red nucleus of the mid brain &amp; the inferior olivary nuclei of the  medulla </a:t>
            </a:r>
            <a:r>
              <a:rPr b="1" i="0" lang="en-US" sz="2800" u="none" cap="none" strike="noStrike">
                <a:solidFill>
                  <a:srgbClr val="0066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which are important in controlling movements.       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(3)The Reticular formation </a:t>
            </a:r>
            <a:r>
              <a:rPr b="1" i="0" lang="en-US" sz="2800" u="none" cap="none" strike="noStrike">
                <a:solidFill>
                  <a:srgbClr val="0066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which is related to sleep, consciousness, behavior  &amp; memory.  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(4)Respiratory, Cardiac &amp;Vomiting centers .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pic>
        <p:nvPicPr>
          <p:cNvPr id="177" name="Google Shape;177;p25"/>
          <p:cNvPicPr preferRelativeResize="0"/>
          <p:nvPr/>
        </p:nvPicPr>
        <p:blipFill rotWithShape="1">
          <a:blip r:embed="rId3">
            <a:alphaModFix/>
          </a:blip>
          <a:srcRect b="26068" l="12634" r="11665" t="0"/>
          <a:stretch/>
        </p:blipFill>
        <p:spPr>
          <a:xfrm>
            <a:off x="6115050" y="1201737"/>
            <a:ext cx="2714625" cy="2643187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12" y="928687"/>
            <a:ext cx="9036050" cy="5643562"/>
          </a:xfrm>
          <a:prstGeom prst="rect">
            <a:avLst/>
          </a:prstGeom>
          <a:noFill/>
          <a:ln cap="flat" cmpd="sng" w="38100">
            <a:solidFill>
              <a:srgbClr val="6633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84" name="Google Shape;184;p26"/>
          <p:cNvSpPr/>
          <p:nvPr/>
        </p:nvSpPr>
        <p:spPr>
          <a:xfrm>
            <a:off x="6643687" y="982662"/>
            <a:ext cx="1071600" cy="214200"/>
          </a:xfrm>
          <a:prstGeom prst="roundRect">
            <a:avLst>
              <a:gd fmla="val 16667" name="adj"/>
            </a:avLst>
          </a:prstGeom>
          <a:noFill/>
          <a:ln cap="rnd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26"/>
          <p:cNvSpPr/>
          <p:nvPr/>
        </p:nvSpPr>
        <p:spPr>
          <a:xfrm>
            <a:off x="1508125" y="2184400"/>
            <a:ext cx="915900" cy="227100"/>
          </a:xfrm>
          <a:prstGeom prst="roundRect">
            <a:avLst>
              <a:gd fmla="val 16667" name="adj"/>
            </a:avLst>
          </a:prstGeom>
          <a:noFill/>
          <a:ln cap="rnd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26"/>
          <p:cNvSpPr/>
          <p:nvPr/>
        </p:nvSpPr>
        <p:spPr>
          <a:xfrm>
            <a:off x="6677025" y="2424112"/>
            <a:ext cx="1500300" cy="214200"/>
          </a:xfrm>
          <a:prstGeom prst="roundRect">
            <a:avLst>
              <a:gd fmla="val 16667" name="adj"/>
            </a:avLst>
          </a:prstGeom>
          <a:noFill/>
          <a:ln cap="rnd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26"/>
          <p:cNvSpPr/>
          <p:nvPr/>
        </p:nvSpPr>
        <p:spPr>
          <a:xfrm>
            <a:off x="6664325" y="2722562"/>
            <a:ext cx="1357200" cy="214200"/>
          </a:xfrm>
          <a:prstGeom prst="roundRect">
            <a:avLst>
              <a:gd fmla="val 16667" name="adj"/>
            </a:avLst>
          </a:prstGeom>
          <a:noFill/>
          <a:ln cap="rnd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26"/>
          <p:cNvSpPr/>
          <p:nvPr/>
        </p:nvSpPr>
        <p:spPr>
          <a:xfrm>
            <a:off x="6664325" y="3028950"/>
            <a:ext cx="1357200" cy="214200"/>
          </a:xfrm>
          <a:prstGeom prst="roundRect">
            <a:avLst>
              <a:gd fmla="val 16667" name="adj"/>
            </a:avLst>
          </a:prstGeom>
          <a:noFill/>
          <a:ln cap="rnd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p26"/>
          <p:cNvSpPr/>
          <p:nvPr/>
        </p:nvSpPr>
        <p:spPr>
          <a:xfrm>
            <a:off x="6630987" y="3302000"/>
            <a:ext cx="1428900" cy="214200"/>
          </a:xfrm>
          <a:prstGeom prst="roundRect">
            <a:avLst>
              <a:gd fmla="val 16667" name="adj"/>
            </a:avLst>
          </a:prstGeom>
          <a:noFill/>
          <a:ln cap="rnd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26"/>
          <p:cNvSpPr/>
          <p:nvPr/>
        </p:nvSpPr>
        <p:spPr>
          <a:xfrm>
            <a:off x="6669087" y="3587750"/>
            <a:ext cx="1428900" cy="357300"/>
          </a:xfrm>
          <a:prstGeom prst="roundRect">
            <a:avLst>
              <a:gd fmla="val 16667" name="adj"/>
            </a:avLst>
          </a:prstGeom>
          <a:noFill/>
          <a:ln cap="rnd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26"/>
          <p:cNvSpPr/>
          <p:nvPr/>
        </p:nvSpPr>
        <p:spPr>
          <a:xfrm>
            <a:off x="6643687" y="4054475"/>
            <a:ext cx="2071800" cy="214200"/>
          </a:xfrm>
          <a:prstGeom prst="roundRect">
            <a:avLst>
              <a:gd fmla="val 16667" name="adj"/>
            </a:avLst>
          </a:prstGeom>
          <a:noFill/>
          <a:ln cap="rnd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26"/>
          <p:cNvSpPr/>
          <p:nvPr/>
        </p:nvSpPr>
        <p:spPr>
          <a:xfrm>
            <a:off x="6689725" y="5067300"/>
            <a:ext cx="1857300" cy="214200"/>
          </a:xfrm>
          <a:prstGeom prst="roundRect">
            <a:avLst>
              <a:gd fmla="val 16667" name="adj"/>
            </a:avLst>
          </a:prstGeom>
          <a:noFill/>
          <a:ln cap="rnd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26"/>
          <p:cNvSpPr/>
          <p:nvPr/>
        </p:nvSpPr>
        <p:spPr>
          <a:xfrm>
            <a:off x="6656387" y="5365750"/>
            <a:ext cx="1071600" cy="214200"/>
          </a:xfrm>
          <a:prstGeom prst="roundRect">
            <a:avLst>
              <a:gd fmla="val 16667" name="adj"/>
            </a:avLst>
          </a:prstGeom>
          <a:noFill/>
          <a:ln cap="rnd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26"/>
          <p:cNvSpPr/>
          <p:nvPr/>
        </p:nvSpPr>
        <p:spPr>
          <a:xfrm>
            <a:off x="6383337" y="5945187"/>
            <a:ext cx="1500300" cy="214200"/>
          </a:xfrm>
          <a:prstGeom prst="roundRect">
            <a:avLst>
              <a:gd fmla="val 16667" name="adj"/>
            </a:avLst>
          </a:prstGeom>
          <a:noFill/>
          <a:ln cap="rnd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26"/>
          <p:cNvSpPr/>
          <p:nvPr/>
        </p:nvSpPr>
        <p:spPr>
          <a:xfrm>
            <a:off x="6630987" y="5638800"/>
            <a:ext cx="1571700" cy="214200"/>
          </a:xfrm>
          <a:prstGeom prst="roundRect">
            <a:avLst>
              <a:gd fmla="val 16667" name="adj"/>
            </a:avLst>
          </a:prstGeom>
          <a:noFill/>
          <a:ln cap="rnd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26"/>
          <p:cNvSpPr txBox="1"/>
          <p:nvPr/>
        </p:nvSpPr>
        <p:spPr>
          <a:xfrm>
            <a:off x="12700" y="19050"/>
            <a:ext cx="9131400" cy="5841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12" scaled="0"/>
          </a:gra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(B) The brain stem: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/>
          <p:nvPr/>
        </p:nvSpPr>
        <p:spPr>
          <a:xfrm>
            <a:off x="12700" y="19050"/>
            <a:ext cx="9131400" cy="5841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12" scaled="0"/>
          </a:gra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(C) The cerebellum </a:t>
            </a:r>
            <a:endParaRPr/>
          </a:p>
        </p:txBody>
      </p:sp>
      <p:sp>
        <p:nvSpPr>
          <p:cNvPr id="203" name="Google Shape;203;p27"/>
          <p:cNvSpPr txBox="1"/>
          <p:nvPr/>
        </p:nvSpPr>
        <p:spPr>
          <a:xfrm>
            <a:off x="192087" y="714375"/>
            <a:ext cx="8786700" cy="6000600"/>
          </a:xfrm>
          <a:prstGeom prst="rect">
            <a:avLst/>
          </a:prstGeom>
          <a:gradFill>
            <a:gsLst>
              <a:gs pos="0">
                <a:srgbClr val="FFCC99"/>
              </a:gs>
              <a:gs pos="50000">
                <a:srgbClr val="FFFFCC"/>
              </a:gs>
              <a:gs pos="100000">
                <a:srgbClr val="FFCC99"/>
              </a:gs>
            </a:gsLst>
            <a:lin ang="5400012" scaled="0"/>
          </a:gra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Anatomically consists of </a:t>
            </a:r>
            <a:r>
              <a:rPr b="1" i="0" lang="en-US" sz="3200" u="non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two cerebellar hemispheres that are connected by the vermis and three cerebellar  peduncles that connect it with the brain stem.</a:t>
            </a:r>
            <a:endParaRPr/>
          </a:p>
          <a:p>
            <a:pPr indent="-609600" lvl="0" marL="609600" marR="0" rtl="0" algn="just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Functionally it can be divided into 3 divisions:</a:t>
            </a:r>
            <a:endParaRPr/>
          </a:p>
          <a:p>
            <a:pPr indent="-609600" lvl="0" marL="609600" marR="0" rtl="0" algn="just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Archicerebellum →</a:t>
            </a:r>
            <a:r>
              <a:rPr b="1" i="0" lang="en-US" sz="32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200" u="none">
                <a:solidFill>
                  <a:srgbClr val="0066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concerned with equilibrium.</a:t>
            </a:r>
            <a:endParaRPr/>
          </a:p>
          <a:p>
            <a:pPr indent="-609600" lvl="0" marL="609600" marR="0" rtl="0" algn="just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Paleocerebellum →</a:t>
            </a:r>
            <a:r>
              <a:rPr b="1" i="0" lang="en-US" sz="32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200" u="none">
                <a:solidFill>
                  <a:srgbClr val="0066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concerned  with muscle tone.</a:t>
            </a:r>
            <a:endParaRPr/>
          </a:p>
          <a:p>
            <a:pPr indent="-609600" lvl="0" marL="609600" marR="0" rtl="0" algn="just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Neocerebellum →</a:t>
            </a:r>
            <a:r>
              <a:rPr b="1" i="0" lang="en-US" sz="32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200" u="none">
                <a:solidFill>
                  <a:srgbClr val="0066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concerned with coordination of fine movements.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/>
          <p:nvPr/>
        </p:nvSpPr>
        <p:spPr>
          <a:xfrm>
            <a:off x="12700" y="19050"/>
            <a:ext cx="9131400" cy="5841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12" scaled="0"/>
          </a:gra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The spinal cord " (myelon, medulla spinalis)" </a:t>
            </a:r>
            <a:endParaRPr/>
          </a:p>
        </p:txBody>
      </p:sp>
      <p:sp>
        <p:nvSpPr>
          <p:cNvPr id="210" name="Google Shape;210;p28"/>
          <p:cNvSpPr txBox="1"/>
          <p:nvPr/>
        </p:nvSpPr>
        <p:spPr>
          <a:xfrm>
            <a:off x="115887" y="714375"/>
            <a:ext cx="5808600" cy="3643200"/>
          </a:xfrm>
          <a:prstGeom prst="rect">
            <a:avLst/>
          </a:prstGeom>
          <a:gradFill>
            <a:gsLst>
              <a:gs pos="0">
                <a:srgbClr val="FFCC99"/>
              </a:gs>
              <a:gs pos="50000">
                <a:srgbClr val="FFFFCC"/>
              </a:gs>
              <a:gs pos="100000">
                <a:srgbClr val="FFCC99"/>
              </a:gs>
            </a:gsLst>
            <a:lin ang="5400012" scaled="0"/>
          </a:gra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Is an elongated structures, about 42-45 cm long in adults,  its upper end continuous with the brain stem at the foramen magnum &amp; extends to the lower border of the 1st lumber vertebra.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The lower tapering border of the spinal cord is termed conus medullaris.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The cord is divided into 31 segments:</a:t>
            </a:r>
            <a:endParaRPr/>
          </a:p>
        </p:txBody>
      </p:sp>
      <p:pic>
        <p:nvPicPr>
          <p:cNvPr id="211" name="Google Shape;21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8850" y="685800"/>
            <a:ext cx="2971800" cy="6056312"/>
          </a:xfrm>
          <a:prstGeom prst="rect">
            <a:avLst/>
          </a:prstGeom>
          <a:noFill/>
          <a:ln cap="flat" cmpd="sng" w="38100">
            <a:solidFill>
              <a:srgbClr val="663300"/>
            </a:solidFill>
            <a:prstDash val="solid"/>
            <a:miter lim="800000"/>
            <a:headEnd len="sm" w="sm" type="none"/>
            <a:tailEnd len="sm" w="sm" type="none"/>
          </a:ln>
        </p:spPr>
      </p:pic>
      <p:grpSp>
        <p:nvGrpSpPr>
          <p:cNvPr id="212" name="Google Shape;212;p28"/>
          <p:cNvGrpSpPr/>
          <p:nvPr/>
        </p:nvGrpSpPr>
        <p:grpSpPr>
          <a:xfrm>
            <a:off x="844550" y="4643437"/>
            <a:ext cx="4559300" cy="1939925"/>
            <a:chOff x="532" y="2925"/>
            <a:chExt cx="2872" cy="1222"/>
          </a:xfrm>
        </p:grpSpPr>
        <p:sp>
          <p:nvSpPr>
            <p:cNvPr id="213" name="Google Shape;213;p28"/>
            <p:cNvSpPr txBox="1"/>
            <p:nvPr/>
          </p:nvSpPr>
          <p:spPr>
            <a:xfrm>
              <a:off x="1904" y="2925"/>
              <a:ext cx="1500" cy="300"/>
            </a:xfrm>
            <a:prstGeom prst="rect">
              <a:avLst/>
            </a:prstGeom>
            <a:gradFill>
              <a:gsLst>
                <a:gs pos="0">
                  <a:srgbClr val="C2FFF0"/>
                </a:gs>
                <a:gs pos="50000">
                  <a:srgbClr val="B9F5DB"/>
                </a:gs>
                <a:gs pos="100000">
                  <a:srgbClr val="DDFAED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800"/>
                <a:buFont typeface="Times New Roman"/>
                <a:buNone/>
              </a:pPr>
              <a:r>
                <a:rPr b="1" i="0" lang="en-US" sz="1800" u="none">
                  <a:solidFill>
                    <a:srgbClr val="C00000"/>
                  </a:solidFill>
                  <a:effectLst>
                    <a:outerShdw blurRad="38100" algn="tl" dir="2700000" dist="38100">
                      <a:srgbClr val="C0C0C0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rPr>
                <a:t>(8)</a:t>
              </a:r>
              <a:endParaRPr/>
            </a:p>
          </p:txBody>
        </p:sp>
        <p:sp>
          <p:nvSpPr>
            <p:cNvPr id="214" name="Google Shape;214;p28"/>
            <p:cNvSpPr txBox="1"/>
            <p:nvPr/>
          </p:nvSpPr>
          <p:spPr>
            <a:xfrm>
              <a:off x="532" y="2925"/>
              <a:ext cx="1500" cy="300"/>
            </a:xfrm>
            <a:prstGeom prst="rect">
              <a:avLst/>
            </a:prstGeom>
            <a:gradFill>
              <a:gsLst>
                <a:gs pos="0">
                  <a:srgbClr val="C2FFF0"/>
                </a:gs>
                <a:gs pos="50000">
                  <a:srgbClr val="B9F5DB"/>
                </a:gs>
                <a:gs pos="100000">
                  <a:srgbClr val="DDFAED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800"/>
                <a:buFont typeface="Times New Roman"/>
                <a:buNone/>
              </a:pPr>
              <a:r>
                <a:rPr b="1" i="0" lang="en-US" sz="1800" u="none">
                  <a:solidFill>
                    <a:srgbClr val="C00000"/>
                  </a:solidFill>
                  <a:effectLst>
                    <a:outerShdw blurRad="38100" algn="tl" dir="2700000" dist="38100">
                      <a:srgbClr val="C0C0C0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rPr>
                <a:t>Cervical</a:t>
              </a:r>
              <a:endParaRPr/>
            </a:p>
          </p:txBody>
        </p:sp>
        <p:sp>
          <p:nvSpPr>
            <p:cNvPr id="215" name="Google Shape;215;p28"/>
            <p:cNvSpPr txBox="1"/>
            <p:nvPr/>
          </p:nvSpPr>
          <p:spPr>
            <a:xfrm>
              <a:off x="1904" y="3155"/>
              <a:ext cx="1500" cy="300"/>
            </a:xfrm>
            <a:prstGeom prst="rect">
              <a:avLst/>
            </a:prstGeom>
            <a:gradFill>
              <a:gsLst>
                <a:gs pos="0">
                  <a:srgbClr val="C2FFF0"/>
                </a:gs>
                <a:gs pos="50000">
                  <a:srgbClr val="B9F5DB"/>
                </a:gs>
                <a:gs pos="100000">
                  <a:srgbClr val="DDFAED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800"/>
                <a:buFont typeface="Times New Roman"/>
                <a:buNone/>
              </a:pPr>
              <a:r>
                <a:rPr b="1" i="0" lang="en-US" sz="1800" u="none">
                  <a:solidFill>
                    <a:srgbClr val="C00000"/>
                  </a:solidFill>
                  <a:effectLst>
                    <a:outerShdw blurRad="38100" algn="tl" dir="2700000" dist="38100">
                      <a:srgbClr val="C0C0C0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rPr>
                <a:t>(12)</a:t>
              </a:r>
              <a:endParaRPr/>
            </a:p>
          </p:txBody>
        </p:sp>
        <p:sp>
          <p:nvSpPr>
            <p:cNvPr id="216" name="Google Shape;216;p28"/>
            <p:cNvSpPr txBox="1"/>
            <p:nvPr/>
          </p:nvSpPr>
          <p:spPr>
            <a:xfrm>
              <a:off x="532" y="3155"/>
              <a:ext cx="1500" cy="300"/>
            </a:xfrm>
            <a:prstGeom prst="rect">
              <a:avLst/>
            </a:prstGeom>
            <a:gradFill>
              <a:gsLst>
                <a:gs pos="0">
                  <a:srgbClr val="C2FFF0"/>
                </a:gs>
                <a:gs pos="50000">
                  <a:srgbClr val="B9F5DB"/>
                </a:gs>
                <a:gs pos="100000">
                  <a:srgbClr val="DDFAED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800"/>
                <a:buFont typeface="Times New Roman"/>
                <a:buNone/>
              </a:pPr>
              <a:r>
                <a:rPr b="1" i="0" lang="en-US" sz="1800" u="none">
                  <a:solidFill>
                    <a:srgbClr val="C00000"/>
                  </a:solidFill>
                  <a:effectLst>
                    <a:outerShdw blurRad="38100" algn="tl" dir="2700000" dist="38100">
                      <a:srgbClr val="C0C0C0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rPr>
                <a:t>Thoracic</a:t>
              </a:r>
              <a:endParaRPr/>
            </a:p>
          </p:txBody>
        </p:sp>
        <p:sp>
          <p:nvSpPr>
            <p:cNvPr id="217" name="Google Shape;217;p28"/>
            <p:cNvSpPr txBox="1"/>
            <p:nvPr/>
          </p:nvSpPr>
          <p:spPr>
            <a:xfrm>
              <a:off x="1904" y="3386"/>
              <a:ext cx="1500" cy="300"/>
            </a:xfrm>
            <a:prstGeom prst="rect">
              <a:avLst/>
            </a:prstGeom>
            <a:gradFill>
              <a:gsLst>
                <a:gs pos="0">
                  <a:srgbClr val="C2FFF0"/>
                </a:gs>
                <a:gs pos="50000">
                  <a:srgbClr val="B9F5DB"/>
                </a:gs>
                <a:gs pos="100000">
                  <a:srgbClr val="DDFAED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800"/>
                <a:buFont typeface="Times New Roman"/>
                <a:buNone/>
              </a:pPr>
              <a:r>
                <a:rPr b="1" i="0" lang="en-US" sz="1800" u="none">
                  <a:solidFill>
                    <a:srgbClr val="C00000"/>
                  </a:solidFill>
                  <a:effectLst>
                    <a:outerShdw blurRad="38100" algn="tl" dir="2700000" dist="38100">
                      <a:srgbClr val="C0C0C0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rPr>
                <a:t>(5)</a:t>
              </a:r>
              <a:endParaRPr/>
            </a:p>
          </p:txBody>
        </p:sp>
        <p:sp>
          <p:nvSpPr>
            <p:cNvPr id="218" name="Google Shape;218;p28"/>
            <p:cNvSpPr txBox="1"/>
            <p:nvPr/>
          </p:nvSpPr>
          <p:spPr>
            <a:xfrm>
              <a:off x="532" y="3386"/>
              <a:ext cx="1500" cy="300"/>
            </a:xfrm>
            <a:prstGeom prst="rect">
              <a:avLst/>
            </a:prstGeom>
            <a:gradFill>
              <a:gsLst>
                <a:gs pos="0">
                  <a:srgbClr val="C2FFF0"/>
                </a:gs>
                <a:gs pos="50000">
                  <a:srgbClr val="B9F5DB"/>
                </a:gs>
                <a:gs pos="100000">
                  <a:srgbClr val="DDFAED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800"/>
                <a:buFont typeface="Times New Roman"/>
                <a:buNone/>
              </a:pPr>
              <a:r>
                <a:rPr b="1" i="0" lang="en-US" sz="1800" u="none">
                  <a:solidFill>
                    <a:srgbClr val="C00000"/>
                  </a:solidFill>
                  <a:effectLst>
                    <a:outerShdw blurRad="38100" algn="tl" dir="2700000" dist="38100">
                      <a:srgbClr val="C0C0C0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rPr>
                <a:t>Lumbar</a:t>
              </a:r>
              <a:endParaRPr/>
            </a:p>
          </p:txBody>
        </p:sp>
        <p:sp>
          <p:nvSpPr>
            <p:cNvPr id="219" name="Google Shape;219;p28"/>
            <p:cNvSpPr txBox="1"/>
            <p:nvPr/>
          </p:nvSpPr>
          <p:spPr>
            <a:xfrm>
              <a:off x="1904" y="3616"/>
              <a:ext cx="1500" cy="300"/>
            </a:xfrm>
            <a:prstGeom prst="rect">
              <a:avLst/>
            </a:prstGeom>
            <a:gradFill>
              <a:gsLst>
                <a:gs pos="0">
                  <a:srgbClr val="C2FFF0"/>
                </a:gs>
                <a:gs pos="50000">
                  <a:srgbClr val="B9F5DB"/>
                </a:gs>
                <a:gs pos="100000">
                  <a:srgbClr val="DDFAED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800"/>
                <a:buFont typeface="Times New Roman"/>
                <a:buNone/>
              </a:pPr>
              <a:r>
                <a:rPr b="1" i="0" lang="en-US" sz="1800" u="none">
                  <a:solidFill>
                    <a:srgbClr val="C00000"/>
                  </a:solidFill>
                  <a:effectLst>
                    <a:outerShdw blurRad="38100" algn="tl" dir="2700000" dist="38100">
                      <a:srgbClr val="C0C0C0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rPr>
                <a:t>(5)</a:t>
              </a:r>
              <a:endParaRPr/>
            </a:p>
          </p:txBody>
        </p:sp>
        <p:sp>
          <p:nvSpPr>
            <p:cNvPr id="220" name="Google Shape;220;p28"/>
            <p:cNvSpPr txBox="1"/>
            <p:nvPr/>
          </p:nvSpPr>
          <p:spPr>
            <a:xfrm>
              <a:off x="532" y="3616"/>
              <a:ext cx="1500" cy="300"/>
            </a:xfrm>
            <a:prstGeom prst="rect">
              <a:avLst/>
            </a:prstGeom>
            <a:gradFill>
              <a:gsLst>
                <a:gs pos="0">
                  <a:srgbClr val="C2FFF0"/>
                </a:gs>
                <a:gs pos="50000">
                  <a:srgbClr val="B9F5DB"/>
                </a:gs>
                <a:gs pos="100000">
                  <a:srgbClr val="DDFAED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800"/>
                <a:buFont typeface="Times New Roman"/>
                <a:buNone/>
              </a:pPr>
              <a:r>
                <a:rPr b="1" i="0" lang="en-US" sz="1800" u="none">
                  <a:solidFill>
                    <a:srgbClr val="C00000"/>
                  </a:solidFill>
                  <a:effectLst>
                    <a:outerShdw blurRad="38100" algn="tl" dir="2700000" dist="38100">
                      <a:srgbClr val="C0C0C0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rPr>
                <a:t>Sacral </a:t>
              </a:r>
              <a:endParaRPr/>
            </a:p>
          </p:txBody>
        </p:sp>
        <p:sp>
          <p:nvSpPr>
            <p:cNvPr id="221" name="Google Shape;221;p28"/>
            <p:cNvSpPr txBox="1"/>
            <p:nvPr/>
          </p:nvSpPr>
          <p:spPr>
            <a:xfrm>
              <a:off x="1904" y="3847"/>
              <a:ext cx="1500" cy="300"/>
            </a:xfrm>
            <a:prstGeom prst="rect">
              <a:avLst/>
            </a:prstGeom>
            <a:gradFill>
              <a:gsLst>
                <a:gs pos="0">
                  <a:srgbClr val="C2FFF0"/>
                </a:gs>
                <a:gs pos="50000">
                  <a:srgbClr val="B9F5DB"/>
                </a:gs>
                <a:gs pos="100000">
                  <a:srgbClr val="DDFAED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800"/>
                <a:buFont typeface="Times New Roman"/>
                <a:buNone/>
              </a:pPr>
              <a:r>
                <a:rPr b="1" i="0" lang="en-US" sz="1800" u="none">
                  <a:solidFill>
                    <a:srgbClr val="C00000"/>
                  </a:solidFill>
                  <a:effectLst>
                    <a:outerShdw blurRad="38100" algn="tl" dir="2700000" dist="38100">
                      <a:srgbClr val="C0C0C0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rPr>
                <a:t>(1)</a:t>
              </a:r>
              <a:endParaRPr/>
            </a:p>
          </p:txBody>
        </p:sp>
        <p:sp>
          <p:nvSpPr>
            <p:cNvPr id="222" name="Google Shape;222;p28"/>
            <p:cNvSpPr txBox="1"/>
            <p:nvPr/>
          </p:nvSpPr>
          <p:spPr>
            <a:xfrm>
              <a:off x="532" y="3847"/>
              <a:ext cx="1500" cy="300"/>
            </a:xfrm>
            <a:prstGeom prst="rect">
              <a:avLst/>
            </a:prstGeom>
            <a:gradFill>
              <a:gsLst>
                <a:gs pos="0">
                  <a:srgbClr val="C2FFF0"/>
                </a:gs>
                <a:gs pos="50000">
                  <a:srgbClr val="B9F5DB"/>
                </a:gs>
                <a:gs pos="100000">
                  <a:srgbClr val="DDFAED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800"/>
                <a:buFont typeface="Times New Roman"/>
                <a:buNone/>
              </a:pPr>
              <a:r>
                <a:rPr b="1" i="0" lang="en-US" sz="1800" u="none">
                  <a:solidFill>
                    <a:srgbClr val="C00000"/>
                  </a:solidFill>
                  <a:effectLst>
                    <a:outerShdw blurRad="38100" algn="tl" dir="2700000" dist="38100">
                      <a:srgbClr val="C0C0C0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rPr>
                <a:t>Coccygeal</a:t>
              </a:r>
              <a:endParaRPr/>
            </a:p>
          </p:txBody>
        </p:sp>
        <p:cxnSp>
          <p:nvCxnSpPr>
            <p:cNvPr id="223" name="Google Shape;223;p28"/>
            <p:cNvCxnSpPr/>
            <p:nvPr/>
          </p:nvCxnSpPr>
          <p:spPr>
            <a:xfrm>
              <a:off x="1904" y="2925"/>
              <a:ext cx="0" cy="12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24" name="Google Shape;224;p28"/>
            <p:cNvCxnSpPr/>
            <p:nvPr/>
          </p:nvCxnSpPr>
          <p:spPr>
            <a:xfrm>
              <a:off x="532" y="3155"/>
              <a:ext cx="2700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25" name="Google Shape;225;p28"/>
            <p:cNvCxnSpPr/>
            <p:nvPr/>
          </p:nvCxnSpPr>
          <p:spPr>
            <a:xfrm>
              <a:off x="532" y="3386"/>
              <a:ext cx="2700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26" name="Google Shape;226;p28"/>
            <p:cNvCxnSpPr/>
            <p:nvPr/>
          </p:nvCxnSpPr>
          <p:spPr>
            <a:xfrm>
              <a:off x="532" y="3616"/>
              <a:ext cx="2700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27" name="Google Shape;227;p28"/>
            <p:cNvCxnSpPr/>
            <p:nvPr/>
          </p:nvCxnSpPr>
          <p:spPr>
            <a:xfrm>
              <a:off x="532" y="3847"/>
              <a:ext cx="2700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28" name="Google Shape;228;p28"/>
            <p:cNvCxnSpPr/>
            <p:nvPr/>
          </p:nvCxnSpPr>
          <p:spPr>
            <a:xfrm>
              <a:off x="3277" y="2925"/>
              <a:ext cx="0" cy="12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29" name="Google Shape;229;p28"/>
            <p:cNvCxnSpPr/>
            <p:nvPr/>
          </p:nvCxnSpPr>
          <p:spPr>
            <a:xfrm>
              <a:off x="532" y="2925"/>
              <a:ext cx="0" cy="12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30" name="Google Shape;230;p28"/>
            <p:cNvCxnSpPr/>
            <p:nvPr/>
          </p:nvCxnSpPr>
          <p:spPr>
            <a:xfrm>
              <a:off x="532" y="2925"/>
              <a:ext cx="2700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31" name="Google Shape;231;p28"/>
            <p:cNvCxnSpPr/>
            <p:nvPr/>
          </p:nvCxnSpPr>
          <p:spPr>
            <a:xfrm>
              <a:off x="532" y="4077"/>
              <a:ext cx="2700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 txBox="1"/>
          <p:nvPr/>
        </p:nvSpPr>
        <p:spPr>
          <a:xfrm>
            <a:off x="12700" y="19050"/>
            <a:ext cx="9131400" cy="5841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12" scaled="0"/>
          </a:gra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spinal cord " (myelon, medulla spinalis)" </a:t>
            </a:r>
            <a:endParaRPr/>
          </a:p>
        </p:txBody>
      </p:sp>
      <p:pic>
        <p:nvPicPr>
          <p:cNvPr id="238" name="Google Shape;23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635000"/>
            <a:ext cx="4595812" cy="6132512"/>
          </a:xfrm>
          <a:prstGeom prst="rect">
            <a:avLst/>
          </a:prstGeom>
          <a:noFill/>
          <a:ln cap="flat" cmpd="sng" w="38100">
            <a:solidFill>
              <a:srgbClr val="6633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39" name="Google Shape;239;p29"/>
          <p:cNvSpPr/>
          <p:nvPr/>
        </p:nvSpPr>
        <p:spPr>
          <a:xfrm>
            <a:off x="5500687" y="2655887"/>
            <a:ext cx="714300" cy="142800"/>
          </a:xfrm>
          <a:prstGeom prst="roundRect">
            <a:avLst>
              <a:gd fmla="val 16667" name="adj"/>
            </a:avLst>
          </a:prstGeom>
          <a:noFill/>
          <a:ln cap="rnd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Google Shape;240;p29"/>
          <p:cNvSpPr/>
          <p:nvPr/>
        </p:nvSpPr>
        <p:spPr>
          <a:xfrm>
            <a:off x="5495925" y="2890837"/>
            <a:ext cx="714300" cy="142800"/>
          </a:xfrm>
          <a:prstGeom prst="roundRect">
            <a:avLst>
              <a:gd fmla="val 16667" name="adj"/>
            </a:avLst>
          </a:prstGeom>
          <a:noFill/>
          <a:ln cap="rnd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29"/>
          <p:cNvSpPr/>
          <p:nvPr/>
        </p:nvSpPr>
        <p:spPr>
          <a:xfrm>
            <a:off x="5627687" y="3824287"/>
            <a:ext cx="714300" cy="142800"/>
          </a:xfrm>
          <a:prstGeom prst="roundRect">
            <a:avLst>
              <a:gd fmla="val 16667" name="adj"/>
            </a:avLst>
          </a:prstGeom>
          <a:noFill/>
          <a:ln cap="rnd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29"/>
          <p:cNvSpPr/>
          <p:nvPr/>
        </p:nvSpPr>
        <p:spPr>
          <a:xfrm>
            <a:off x="5767387" y="4059237"/>
            <a:ext cx="714300" cy="142800"/>
          </a:xfrm>
          <a:prstGeom prst="roundRect">
            <a:avLst>
              <a:gd fmla="val 16667" name="adj"/>
            </a:avLst>
          </a:prstGeom>
          <a:noFill/>
          <a:ln cap="rnd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0"/>
          <p:cNvSpPr txBox="1"/>
          <p:nvPr/>
        </p:nvSpPr>
        <p:spPr>
          <a:xfrm>
            <a:off x="12700" y="19050"/>
            <a:ext cx="9131400" cy="5841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12" scaled="0"/>
          </a:gra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spinal cord " (myelon, medulla spinalis)" </a:t>
            </a:r>
            <a:endParaRPr/>
          </a:p>
        </p:txBody>
      </p:sp>
      <p:pic>
        <p:nvPicPr>
          <p:cNvPr id="249" name="Google Shape;24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6375" y="654050"/>
            <a:ext cx="2971800" cy="6056312"/>
          </a:xfrm>
          <a:prstGeom prst="rect">
            <a:avLst/>
          </a:prstGeom>
          <a:noFill/>
          <a:ln cap="flat" cmpd="sng" w="38100">
            <a:solidFill>
              <a:srgbClr val="6633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250" name="Google Shape;250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00" y="584200"/>
            <a:ext cx="4011612" cy="6248400"/>
          </a:xfrm>
          <a:prstGeom prst="rect">
            <a:avLst/>
          </a:prstGeom>
          <a:noFill/>
          <a:ln cap="flat" cmpd="sng" w="38100">
            <a:solidFill>
              <a:srgbClr val="6633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51" name="Google Shape;251;p30"/>
          <p:cNvSpPr/>
          <p:nvPr/>
        </p:nvSpPr>
        <p:spPr>
          <a:xfrm>
            <a:off x="5311775" y="1071562"/>
            <a:ext cx="571500" cy="285900"/>
          </a:xfrm>
          <a:prstGeom prst="roundRect">
            <a:avLst>
              <a:gd fmla="val 16667" name="adj"/>
            </a:avLst>
          </a:prstGeom>
          <a:noFill/>
          <a:ln cap="rnd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30"/>
          <p:cNvSpPr/>
          <p:nvPr/>
        </p:nvSpPr>
        <p:spPr>
          <a:xfrm>
            <a:off x="5299075" y="3214687"/>
            <a:ext cx="571500" cy="285900"/>
          </a:xfrm>
          <a:prstGeom prst="roundRect">
            <a:avLst>
              <a:gd fmla="val 16667" name="adj"/>
            </a:avLst>
          </a:prstGeom>
          <a:noFill/>
          <a:ln cap="rnd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1"/>
          <p:cNvSpPr txBox="1"/>
          <p:nvPr/>
        </p:nvSpPr>
        <p:spPr>
          <a:xfrm>
            <a:off x="12700" y="19050"/>
            <a:ext cx="9131400" cy="5841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12" scaled="0"/>
          </a:gra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spinal cord " (myelon, medulla spinalis)" </a:t>
            </a:r>
            <a:endParaRPr/>
          </a:p>
        </p:txBody>
      </p:sp>
      <p:pic>
        <p:nvPicPr>
          <p:cNvPr id="259" name="Google Shape;25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1687" y="596900"/>
            <a:ext cx="5121275" cy="6215063"/>
          </a:xfrm>
          <a:prstGeom prst="rect">
            <a:avLst/>
          </a:prstGeom>
          <a:noFill/>
          <a:ln cap="flat" cmpd="sng" w="38100">
            <a:solidFill>
              <a:srgbClr val="6633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60" name="Google Shape;260;p31"/>
          <p:cNvSpPr/>
          <p:nvPr/>
        </p:nvSpPr>
        <p:spPr>
          <a:xfrm>
            <a:off x="5607050" y="1441450"/>
            <a:ext cx="857400" cy="214200"/>
          </a:xfrm>
          <a:prstGeom prst="roundRect">
            <a:avLst>
              <a:gd fmla="val 16667" name="adj"/>
            </a:avLst>
          </a:prstGeom>
          <a:noFill/>
          <a:ln cap="rnd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1" name="Google Shape;261;p31"/>
          <p:cNvSpPr/>
          <p:nvPr/>
        </p:nvSpPr>
        <p:spPr>
          <a:xfrm>
            <a:off x="5895975" y="4311650"/>
            <a:ext cx="857400" cy="214200"/>
          </a:xfrm>
          <a:prstGeom prst="roundRect">
            <a:avLst>
              <a:gd fmla="val 16667" name="adj"/>
            </a:avLst>
          </a:prstGeom>
          <a:noFill/>
          <a:ln cap="rnd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p31"/>
          <p:cNvSpPr/>
          <p:nvPr/>
        </p:nvSpPr>
        <p:spPr>
          <a:xfrm>
            <a:off x="5903912" y="5092700"/>
            <a:ext cx="857400" cy="214200"/>
          </a:xfrm>
          <a:prstGeom prst="roundRect">
            <a:avLst>
              <a:gd fmla="val 16667" name="adj"/>
            </a:avLst>
          </a:prstGeom>
          <a:noFill/>
          <a:ln cap="rnd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Google Shape;263;p31"/>
          <p:cNvSpPr/>
          <p:nvPr/>
        </p:nvSpPr>
        <p:spPr>
          <a:xfrm>
            <a:off x="2538412" y="4752975"/>
            <a:ext cx="857400" cy="214200"/>
          </a:xfrm>
          <a:prstGeom prst="roundRect">
            <a:avLst>
              <a:gd fmla="val 16667" name="adj"/>
            </a:avLst>
          </a:prstGeom>
          <a:noFill/>
          <a:ln cap="rnd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31"/>
          <p:cNvSpPr/>
          <p:nvPr/>
        </p:nvSpPr>
        <p:spPr>
          <a:xfrm>
            <a:off x="2357437" y="4260850"/>
            <a:ext cx="857400" cy="214200"/>
          </a:xfrm>
          <a:prstGeom prst="roundRect">
            <a:avLst>
              <a:gd fmla="val 16667" name="adj"/>
            </a:avLst>
          </a:prstGeom>
          <a:noFill/>
          <a:ln cap="rnd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/>
        </p:nvSpPr>
        <p:spPr>
          <a:xfrm>
            <a:off x="12700" y="19050"/>
            <a:ext cx="9131400" cy="7698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12" scaled="0"/>
          </a:gra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192087" y="857250"/>
            <a:ext cx="8786700" cy="5857800"/>
          </a:xfrm>
          <a:prstGeom prst="rect">
            <a:avLst/>
          </a:prstGeom>
          <a:gradFill>
            <a:gsLst>
              <a:gs pos="0">
                <a:srgbClr val="FFCC99"/>
              </a:gs>
              <a:gs pos="50000">
                <a:srgbClr val="FFFFCC"/>
              </a:gs>
              <a:gs pos="100000">
                <a:srgbClr val="FFCC99"/>
              </a:gs>
            </a:gsLst>
            <a:lin ang="5400012" scaled="0"/>
          </a:gra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4400"/>
              <a:buFont typeface="Times New Roman"/>
              <a:buNone/>
            </a:pPr>
            <a:r>
              <a:rPr b="1" i="1" lang="en-US" sz="4400" u="none" cap="none" strike="noStrik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Neuroanatomy.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00066"/>
              </a:buClr>
              <a:buSzPts val="4400"/>
              <a:buFont typeface="Times New Roman"/>
              <a:buNone/>
            </a:pPr>
            <a:r>
              <a:rPr b="1" i="1" lang="en-US" sz="4400" u="none" cap="none" strike="noStrik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Neurophysiology.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00066"/>
              </a:buClr>
              <a:buSzPts val="4400"/>
              <a:buFont typeface="Times New Roman"/>
              <a:buNone/>
            </a:pPr>
            <a:r>
              <a:rPr b="1" i="1" lang="en-US" sz="4400" u="none" cap="none" strike="noStrik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Neuropathology.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00066"/>
              </a:buClr>
              <a:buSzPts val="4400"/>
              <a:buFont typeface="Times New Roman"/>
              <a:buNone/>
            </a:pPr>
            <a:r>
              <a:rPr b="1" i="1" lang="en-US" sz="4400" u="none" cap="none" strike="noStrik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Neuroradiology.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00066"/>
              </a:buClr>
              <a:buSzPts val="4400"/>
              <a:buFont typeface="Times New Roman"/>
              <a:buNone/>
            </a:pPr>
            <a:r>
              <a:rPr b="1" i="1" lang="en-US" sz="4400" u="none" cap="none" strike="noStrik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Neuropediatrics.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00066"/>
              </a:buClr>
              <a:buSzPts val="4400"/>
              <a:buFont typeface="Times New Roman"/>
              <a:buNone/>
            </a:pPr>
            <a:r>
              <a:rPr b="1" i="1" lang="en-US" sz="4400" u="none" cap="none" strike="noStrik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Neuro-ophthalmology.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00066"/>
              </a:buClr>
              <a:buSzPts val="4400"/>
              <a:buFont typeface="Times New Roman"/>
              <a:buNone/>
            </a:pPr>
            <a:r>
              <a:rPr b="1" i="1" lang="en-US" sz="4400" u="none" cap="none" strike="noStrik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Neurology.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2"/>
          <p:cNvSpPr txBox="1"/>
          <p:nvPr/>
        </p:nvSpPr>
        <p:spPr>
          <a:xfrm>
            <a:off x="12700" y="19050"/>
            <a:ext cx="9131400" cy="5841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12" scaled="0"/>
          </a:gra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spinal cord " (myelon, medulla spinalis)" </a:t>
            </a:r>
            <a:endParaRPr/>
          </a:p>
        </p:txBody>
      </p:sp>
      <p:pic>
        <p:nvPicPr>
          <p:cNvPr descr="D:\Abbass\Lectures\Lectures Students\Spinal cod cross section.jpg" id="271" name="Google Shape;27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312" y="1449387"/>
            <a:ext cx="8942387" cy="4443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3"/>
          <p:cNvSpPr txBox="1"/>
          <p:nvPr/>
        </p:nvSpPr>
        <p:spPr>
          <a:xfrm>
            <a:off x="192087" y="714375"/>
            <a:ext cx="8786700" cy="6000600"/>
          </a:xfrm>
          <a:prstGeom prst="rect">
            <a:avLst/>
          </a:prstGeom>
          <a:gradFill>
            <a:gsLst>
              <a:gs pos="0">
                <a:srgbClr val="FFCC99"/>
              </a:gs>
              <a:gs pos="50000">
                <a:srgbClr val="FFFFCC"/>
              </a:gs>
              <a:gs pos="100000">
                <a:srgbClr val="FFCC99"/>
              </a:gs>
            </a:gsLst>
            <a:lin ang="5400012" scaled="0"/>
          </a:gra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* There are tow enlargements;  </a:t>
            </a:r>
            <a:r>
              <a:rPr b="1" i="0" lang="en-US" sz="2800" u="non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Cervical &amp; Lumbar enlargements with the brachial plexus &amp; lumbar plexus originate from those enlargements in order.  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* In contrast to the brain, </a:t>
            </a:r>
            <a:r>
              <a:rPr b="1" i="0" lang="en-US" sz="2800" u="non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the cord consists of inner H shaped grey matter surrounded by the white matter.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0066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-The grey matter consists of  2  posterior horns  "sensory" &amp; 2 anterior horns (motor) and intermediolateral horns in the dorsal “thoracic" &amp; sacral regions  (for sympathetic &amp; parasympathetic efferents).  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0066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-The white matter contains many  ascending &amp; descending tracts. </a:t>
            </a:r>
            <a:endParaRPr/>
          </a:p>
        </p:txBody>
      </p:sp>
      <p:sp>
        <p:nvSpPr>
          <p:cNvPr id="278" name="Google Shape;278;p33"/>
          <p:cNvSpPr txBox="1"/>
          <p:nvPr/>
        </p:nvSpPr>
        <p:spPr>
          <a:xfrm>
            <a:off x="12700" y="19050"/>
            <a:ext cx="9131400" cy="5841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12" scaled="0"/>
          </a:gra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The spinal cord " (myelon, medulla spinalis)"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4"/>
          <p:cNvSpPr txBox="1"/>
          <p:nvPr/>
        </p:nvSpPr>
        <p:spPr>
          <a:xfrm>
            <a:off x="0" y="6350"/>
            <a:ext cx="9131400" cy="5841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12" scaled="0"/>
          </a:gra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The peripheral nervous system</a:t>
            </a:r>
            <a:endParaRPr/>
          </a:p>
        </p:txBody>
      </p:sp>
      <p:sp>
        <p:nvSpPr>
          <p:cNvPr id="285" name="Google Shape;285;p34"/>
          <p:cNvSpPr txBox="1"/>
          <p:nvPr/>
        </p:nvSpPr>
        <p:spPr>
          <a:xfrm>
            <a:off x="192087" y="714375"/>
            <a:ext cx="8786700" cy="6000600"/>
          </a:xfrm>
          <a:prstGeom prst="rect">
            <a:avLst/>
          </a:prstGeom>
          <a:gradFill>
            <a:gsLst>
              <a:gs pos="0">
                <a:srgbClr val="FFCC99"/>
              </a:gs>
              <a:gs pos="50000">
                <a:srgbClr val="FFFFCC"/>
              </a:gs>
              <a:gs pos="100000">
                <a:srgbClr val="FFCC99"/>
              </a:gs>
            </a:gsLst>
            <a:lin ang="5400012" scaled="0"/>
          </a:gra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Consisting of the cranial nerves with their nuclei, anterior horn cells (AHC), spinal nerves, peripheral nerves, neuromuscular junctions &amp; the muscles .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N.B: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Arial"/>
              <a:buChar char="•"/>
            </a:pPr>
            <a:r>
              <a:rPr b="1" i="1" lang="en-US" sz="3200" u="none">
                <a:solidFill>
                  <a:srgbClr val="0066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From the cerebral cortex to the spinal cord → upper motor neurons.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Arial"/>
              <a:buChar char="•"/>
            </a:pPr>
            <a:r>
              <a:rPr b="1" i="1" lang="en-US" sz="3200" u="none">
                <a:solidFill>
                  <a:srgbClr val="0066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From the AHC till the muscles → lower motor neurons.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rgbClr val="00B0F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Both of them has characteristic clinical features.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5"/>
          <p:cNvSpPr txBox="1"/>
          <p:nvPr/>
        </p:nvSpPr>
        <p:spPr>
          <a:xfrm>
            <a:off x="0" y="6350"/>
            <a:ext cx="9131400" cy="5841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12" scaled="0"/>
          </a:gra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peripheral nervous system</a:t>
            </a:r>
            <a:endParaRPr/>
          </a:p>
        </p:txBody>
      </p:sp>
      <p:pic>
        <p:nvPicPr>
          <p:cNvPr id="292" name="Google Shape;29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3225" y="638175"/>
            <a:ext cx="5621337" cy="6115050"/>
          </a:xfrm>
          <a:prstGeom prst="rect">
            <a:avLst/>
          </a:prstGeom>
          <a:noFill/>
          <a:ln cap="flat" cmpd="sng" w="38100">
            <a:solidFill>
              <a:srgbClr val="6633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6"/>
          <p:cNvSpPr txBox="1"/>
          <p:nvPr/>
        </p:nvSpPr>
        <p:spPr>
          <a:xfrm>
            <a:off x="0" y="6350"/>
            <a:ext cx="9131400" cy="5841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12" scaled="0"/>
          </a:gra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peripheral nervous system</a:t>
            </a:r>
            <a:endParaRPr/>
          </a:p>
        </p:txBody>
      </p:sp>
      <p:pic>
        <p:nvPicPr>
          <p:cNvPr id="299" name="Google Shape;29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00" y="1049337"/>
            <a:ext cx="8937625" cy="4737100"/>
          </a:xfrm>
          <a:prstGeom prst="rect">
            <a:avLst/>
          </a:prstGeom>
          <a:noFill/>
          <a:ln cap="flat" cmpd="sng" w="38100">
            <a:solidFill>
              <a:srgbClr val="6633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00" name="Google Shape;300;p36"/>
          <p:cNvSpPr/>
          <p:nvPr/>
        </p:nvSpPr>
        <p:spPr>
          <a:xfrm>
            <a:off x="293687" y="1457325"/>
            <a:ext cx="1214400" cy="214200"/>
          </a:xfrm>
          <a:prstGeom prst="roundRect">
            <a:avLst>
              <a:gd fmla="val 16667" name="adj"/>
            </a:avLst>
          </a:prstGeom>
          <a:noFill/>
          <a:ln cap="rnd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1" name="Google Shape;301;p36"/>
          <p:cNvSpPr/>
          <p:nvPr/>
        </p:nvSpPr>
        <p:spPr>
          <a:xfrm>
            <a:off x="290512" y="1709737"/>
            <a:ext cx="1214400" cy="214200"/>
          </a:xfrm>
          <a:prstGeom prst="roundRect">
            <a:avLst>
              <a:gd fmla="val 16667" name="adj"/>
            </a:avLst>
          </a:prstGeom>
          <a:noFill/>
          <a:ln cap="rnd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2" name="Google Shape;302;p36"/>
          <p:cNvSpPr/>
          <p:nvPr/>
        </p:nvSpPr>
        <p:spPr>
          <a:xfrm>
            <a:off x="5929312" y="1982787"/>
            <a:ext cx="2643300" cy="214200"/>
          </a:xfrm>
          <a:prstGeom prst="roundRect">
            <a:avLst>
              <a:gd fmla="val 16667" name="adj"/>
            </a:avLst>
          </a:prstGeom>
          <a:noFill/>
          <a:ln cap="rnd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p36"/>
          <p:cNvSpPr/>
          <p:nvPr/>
        </p:nvSpPr>
        <p:spPr>
          <a:xfrm>
            <a:off x="6370637" y="4411662"/>
            <a:ext cx="2643300" cy="214200"/>
          </a:xfrm>
          <a:prstGeom prst="roundRect">
            <a:avLst>
              <a:gd fmla="val 16667" name="adj"/>
            </a:avLst>
          </a:prstGeom>
          <a:noFill/>
          <a:ln cap="rnd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4" name="Google Shape;304;p36"/>
          <p:cNvSpPr/>
          <p:nvPr/>
        </p:nvSpPr>
        <p:spPr>
          <a:xfrm>
            <a:off x="6988175" y="4748212"/>
            <a:ext cx="1214400" cy="214200"/>
          </a:xfrm>
          <a:prstGeom prst="roundRect">
            <a:avLst>
              <a:gd fmla="val 16667" name="adj"/>
            </a:avLst>
          </a:prstGeom>
          <a:noFill/>
          <a:ln cap="rnd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05" name="Google Shape;305;p36"/>
          <p:cNvCxnSpPr/>
          <p:nvPr/>
        </p:nvCxnSpPr>
        <p:spPr>
          <a:xfrm flipH="1" rot="-5400000">
            <a:off x="5194300" y="2982912"/>
            <a:ext cx="1428900" cy="1428900"/>
          </a:xfrm>
          <a:prstGeom prst="straightConnector1">
            <a:avLst/>
          </a:prstGeom>
          <a:noFill/>
          <a:ln cap="flat" cmpd="sng" w="38100">
            <a:solidFill>
              <a:srgbClr val="66FF33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cxnSp>
        <p:nvCxnSpPr>
          <p:cNvPr id="306" name="Google Shape;306;p36"/>
          <p:cNvCxnSpPr/>
          <p:nvPr/>
        </p:nvCxnSpPr>
        <p:spPr>
          <a:xfrm flipH="1" rot="10800000">
            <a:off x="5130800" y="2092200"/>
            <a:ext cx="857400" cy="270000"/>
          </a:xfrm>
          <a:prstGeom prst="straightConnector1">
            <a:avLst/>
          </a:prstGeom>
          <a:noFill/>
          <a:ln cap="flat" cmpd="sng" w="38100">
            <a:solidFill>
              <a:srgbClr val="66FF33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cxnSp>
        <p:nvCxnSpPr>
          <p:cNvPr id="307" name="Google Shape;307;p36"/>
          <p:cNvCxnSpPr/>
          <p:nvPr/>
        </p:nvCxnSpPr>
        <p:spPr>
          <a:xfrm>
            <a:off x="6286500" y="4824412"/>
            <a:ext cx="701700" cy="6300"/>
          </a:xfrm>
          <a:prstGeom prst="straightConnector1">
            <a:avLst/>
          </a:prstGeom>
          <a:noFill/>
          <a:ln cap="flat" cmpd="sng" w="38100">
            <a:solidFill>
              <a:srgbClr val="66FF33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cxnSp>
        <p:nvCxnSpPr>
          <p:cNvPr id="308" name="Google Shape;308;p36"/>
          <p:cNvCxnSpPr/>
          <p:nvPr/>
        </p:nvCxnSpPr>
        <p:spPr>
          <a:xfrm>
            <a:off x="1487487" y="1566862"/>
            <a:ext cx="1785900" cy="1500"/>
          </a:xfrm>
          <a:prstGeom prst="straightConnector1">
            <a:avLst/>
          </a:prstGeom>
          <a:noFill/>
          <a:ln cap="flat" cmpd="sng" w="38100">
            <a:solidFill>
              <a:srgbClr val="66FF33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cxnSp>
        <p:nvCxnSpPr>
          <p:cNvPr id="309" name="Google Shape;309;p36"/>
          <p:cNvCxnSpPr/>
          <p:nvPr/>
        </p:nvCxnSpPr>
        <p:spPr>
          <a:xfrm flipH="1" rot="10800000">
            <a:off x="1512887" y="1793812"/>
            <a:ext cx="1344600" cy="96900"/>
          </a:xfrm>
          <a:prstGeom prst="straightConnector1">
            <a:avLst/>
          </a:prstGeom>
          <a:noFill/>
          <a:ln cap="flat" cmpd="sng" w="38100">
            <a:solidFill>
              <a:srgbClr val="66FF33"/>
            </a:solidFill>
            <a:prstDash val="solid"/>
            <a:miter lim="800000"/>
            <a:headEnd len="med" w="med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7"/>
          <p:cNvSpPr txBox="1"/>
          <p:nvPr/>
        </p:nvSpPr>
        <p:spPr>
          <a:xfrm>
            <a:off x="0" y="6350"/>
            <a:ext cx="9131400" cy="5841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12" scaled="0"/>
          </a:gra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peripheral nervous system</a:t>
            </a:r>
            <a:endParaRPr/>
          </a:p>
        </p:txBody>
      </p:sp>
      <p:pic>
        <p:nvPicPr>
          <p:cNvPr id="316" name="Google Shape;31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1737" y="571500"/>
            <a:ext cx="6643687" cy="6237287"/>
          </a:xfrm>
          <a:prstGeom prst="rect">
            <a:avLst/>
          </a:prstGeom>
          <a:noFill/>
          <a:ln cap="flat" cmpd="sng" w="38100">
            <a:solidFill>
              <a:srgbClr val="6633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17" name="Google Shape;317;p37"/>
          <p:cNvSpPr/>
          <p:nvPr/>
        </p:nvSpPr>
        <p:spPr>
          <a:xfrm>
            <a:off x="2168525" y="1512887"/>
            <a:ext cx="836700" cy="168300"/>
          </a:xfrm>
          <a:prstGeom prst="roundRect">
            <a:avLst>
              <a:gd fmla="val 16667" name="adj"/>
            </a:avLst>
          </a:prstGeom>
          <a:noFill/>
          <a:ln cap="rnd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8" name="Google Shape;318;p37"/>
          <p:cNvSpPr/>
          <p:nvPr/>
        </p:nvSpPr>
        <p:spPr>
          <a:xfrm>
            <a:off x="2189162" y="5059362"/>
            <a:ext cx="836700" cy="168300"/>
          </a:xfrm>
          <a:prstGeom prst="roundRect">
            <a:avLst>
              <a:gd fmla="val 16667" name="adj"/>
            </a:avLst>
          </a:prstGeom>
          <a:noFill/>
          <a:ln cap="rnd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9" name="Google Shape;319;p37"/>
          <p:cNvSpPr/>
          <p:nvPr/>
        </p:nvSpPr>
        <p:spPr>
          <a:xfrm>
            <a:off x="1525587" y="2163762"/>
            <a:ext cx="836700" cy="168300"/>
          </a:xfrm>
          <a:prstGeom prst="roundRect">
            <a:avLst>
              <a:gd fmla="val 16667" name="adj"/>
            </a:avLst>
          </a:prstGeom>
          <a:noFill/>
          <a:ln cap="rnd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20" name="Google Shape;320;p37"/>
          <p:cNvCxnSpPr/>
          <p:nvPr/>
        </p:nvCxnSpPr>
        <p:spPr>
          <a:xfrm flipH="1" rot="-5400000">
            <a:off x="2771075" y="1808862"/>
            <a:ext cx="1285800" cy="928800"/>
          </a:xfrm>
          <a:prstGeom prst="straightConnector1">
            <a:avLst/>
          </a:prstGeom>
          <a:noFill/>
          <a:ln cap="flat" cmpd="sng" w="38100">
            <a:solidFill>
              <a:srgbClr val="66FF33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cxnSp>
        <p:nvCxnSpPr>
          <p:cNvPr id="321" name="Google Shape;321;p37"/>
          <p:cNvCxnSpPr/>
          <p:nvPr/>
        </p:nvCxnSpPr>
        <p:spPr>
          <a:xfrm rot="-5400000">
            <a:off x="2424149" y="3505138"/>
            <a:ext cx="1997100" cy="1130400"/>
          </a:xfrm>
          <a:prstGeom prst="straightConnector1">
            <a:avLst/>
          </a:prstGeom>
          <a:noFill/>
          <a:ln cap="flat" cmpd="sng" w="38100">
            <a:solidFill>
              <a:srgbClr val="66FF33"/>
            </a:solidFill>
            <a:prstDash val="solid"/>
            <a:miter lim="800000"/>
            <a:headEnd len="med" w="med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8"/>
          <p:cNvSpPr txBox="1"/>
          <p:nvPr/>
        </p:nvSpPr>
        <p:spPr>
          <a:xfrm>
            <a:off x="0" y="6350"/>
            <a:ext cx="9131400" cy="5841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12" scaled="0"/>
          </a:gra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Organizations of movements in the motor system:</a:t>
            </a:r>
            <a:endParaRPr/>
          </a:p>
        </p:txBody>
      </p:sp>
      <p:sp>
        <p:nvSpPr>
          <p:cNvPr id="328" name="Google Shape;328;p38"/>
          <p:cNvSpPr txBox="1"/>
          <p:nvPr/>
        </p:nvSpPr>
        <p:spPr>
          <a:xfrm>
            <a:off x="192087" y="714375"/>
            <a:ext cx="8786700" cy="6000600"/>
          </a:xfrm>
          <a:prstGeom prst="rect">
            <a:avLst/>
          </a:prstGeom>
          <a:gradFill>
            <a:gsLst>
              <a:gs pos="0">
                <a:srgbClr val="FFCC99"/>
              </a:gs>
              <a:gs pos="50000">
                <a:srgbClr val="FFFFCC"/>
              </a:gs>
              <a:gs pos="100000">
                <a:srgbClr val="FFCC99"/>
              </a:gs>
            </a:gsLst>
            <a:lin ang="5400012" scaled="0"/>
          </a:gra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For normal voluntary motor activity, the following parts of the nervous system must be normal and cooperate:</a:t>
            </a:r>
            <a:endParaRPr b="1" i="0" sz="4000" u="none">
              <a:solidFill>
                <a:srgbClr val="000066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09600" lvl="0" marL="609600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AutoNum type="arabicPeriod"/>
            </a:pPr>
            <a:r>
              <a:rPr b="1" i="0" lang="en-US" sz="4000" u="non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The corticospinal tract "pyramidal tract, upper motor neurons".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AutoNum type="arabicPeriod"/>
            </a:pPr>
            <a:r>
              <a:rPr b="1" i="0" lang="en-US" sz="4000" u="non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The basal ganglia .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AutoNum type="arabicPeriod"/>
            </a:pPr>
            <a:r>
              <a:rPr b="1" i="0" lang="en-US" sz="4000" u="non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The cerebellum .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AutoNum type="arabicPeriod"/>
            </a:pPr>
            <a:r>
              <a:rPr b="1" i="0" lang="en-US" sz="4000" u="non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The lower motor neurons .</a:t>
            </a:r>
            <a:endParaRPr/>
          </a:p>
        </p:txBody>
      </p:sp>
      <p:pic>
        <p:nvPicPr>
          <p:cNvPr descr="I:\S-data\S-NEURO\PicData\MotorSystem\Running.JPG" id="329" name="Google Shape;32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5025" y="4581525"/>
            <a:ext cx="1704975" cy="2062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5375" y="647700"/>
            <a:ext cx="4445000" cy="61976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36" name="Google Shape;336;p39"/>
          <p:cNvSpPr txBox="1"/>
          <p:nvPr/>
        </p:nvSpPr>
        <p:spPr>
          <a:xfrm>
            <a:off x="0" y="6350"/>
            <a:ext cx="9131400" cy="5841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12" scaled="0"/>
          </a:gra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pyramidal tract </a:t>
            </a:r>
            <a:endParaRPr/>
          </a:p>
        </p:txBody>
      </p:sp>
      <p:sp>
        <p:nvSpPr>
          <p:cNvPr id="337" name="Google Shape;337;p39"/>
          <p:cNvSpPr/>
          <p:nvPr/>
        </p:nvSpPr>
        <p:spPr>
          <a:xfrm>
            <a:off x="2357437" y="819150"/>
            <a:ext cx="428700" cy="285900"/>
          </a:xfrm>
          <a:prstGeom prst="roundRect">
            <a:avLst>
              <a:gd fmla="val 16667" name="adj"/>
            </a:avLst>
          </a:prstGeom>
          <a:noFill/>
          <a:ln cap="rnd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8" name="Google Shape;338;p39"/>
          <p:cNvSpPr/>
          <p:nvPr/>
        </p:nvSpPr>
        <p:spPr>
          <a:xfrm>
            <a:off x="2349500" y="1285875"/>
            <a:ext cx="428700" cy="285900"/>
          </a:xfrm>
          <a:prstGeom prst="roundRect">
            <a:avLst>
              <a:gd fmla="val 16667" name="adj"/>
            </a:avLst>
          </a:prstGeom>
          <a:noFill/>
          <a:ln cap="rnd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9" name="Google Shape;339;p39"/>
          <p:cNvSpPr/>
          <p:nvPr/>
        </p:nvSpPr>
        <p:spPr>
          <a:xfrm>
            <a:off x="2366962" y="2370137"/>
            <a:ext cx="490500" cy="189000"/>
          </a:xfrm>
          <a:prstGeom prst="roundRect">
            <a:avLst>
              <a:gd fmla="val 16667" name="adj"/>
            </a:avLst>
          </a:prstGeom>
          <a:noFill/>
          <a:ln cap="rnd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0" name="Google Shape;340;p39"/>
          <p:cNvSpPr/>
          <p:nvPr/>
        </p:nvSpPr>
        <p:spPr>
          <a:xfrm>
            <a:off x="2466975" y="3076575"/>
            <a:ext cx="403200" cy="243000"/>
          </a:xfrm>
          <a:prstGeom prst="roundRect">
            <a:avLst>
              <a:gd fmla="val 16667" name="adj"/>
            </a:avLst>
          </a:prstGeom>
          <a:noFill/>
          <a:ln cap="rnd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1" name="Google Shape;341;p39"/>
          <p:cNvSpPr/>
          <p:nvPr/>
        </p:nvSpPr>
        <p:spPr>
          <a:xfrm>
            <a:off x="2413000" y="3929062"/>
            <a:ext cx="444600" cy="214200"/>
          </a:xfrm>
          <a:prstGeom prst="roundRect">
            <a:avLst>
              <a:gd fmla="val 16667" name="adj"/>
            </a:avLst>
          </a:prstGeom>
          <a:noFill/>
          <a:ln cap="rnd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2" name="Google Shape;342;p39"/>
          <p:cNvSpPr/>
          <p:nvPr/>
        </p:nvSpPr>
        <p:spPr>
          <a:xfrm>
            <a:off x="2408237" y="4799012"/>
            <a:ext cx="428700" cy="180900"/>
          </a:xfrm>
          <a:prstGeom prst="roundRect">
            <a:avLst>
              <a:gd fmla="val 16667" name="adj"/>
            </a:avLst>
          </a:prstGeom>
          <a:noFill/>
          <a:ln cap="rnd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3" name="Google Shape;343;p39"/>
          <p:cNvSpPr/>
          <p:nvPr/>
        </p:nvSpPr>
        <p:spPr>
          <a:xfrm>
            <a:off x="2441575" y="5878512"/>
            <a:ext cx="415800" cy="285900"/>
          </a:xfrm>
          <a:prstGeom prst="roundRect">
            <a:avLst>
              <a:gd fmla="val 16667" name="adj"/>
            </a:avLst>
          </a:prstGeom>
          <a:noFill/>
          <a:ln cap="rnd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0"/>
          <p:cNvSpPr txBox="1"/>
          <p:nvPr/>
        </p:nvSpPr>
        <p:spPr>
          <a:xfrm>
            <a:off x="0" y="6350"/>
            <a:ext cx="9131400" cy="7080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12" scaled="0"/>
          </a:gra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The basal ganglia</a:t>
            </a:r>
            <a:endParaRPr/>
          </a:p>
        </p:txBody>
      </p:sp>
      <p:sp>
        <p:nvSpPr>
          <p:cNvPr id="350" name="Google Shape;350;p40"/>
          <p:cNvSpPr txBox="1"/>
          <p:nvPr/>
        </p:nvSpPr>
        <p:spPr>
          <a:xfrm>
            <a:off x="192087" y="790575"/>
            <a:ext cx="8786700" cy="6000600"/>
          </a:xfrm>
          <a:prstGeom prst="rect">
            <a:avLst/>
          </a:prstGeom>
          <a:gradFill>
            <a:gsLst>
              <a:gs pos="0">
                <a:srgbClr val="FFCC99"/>
              </a:gs>
              <a:gs pos="50000">
                <a:srgbClr val="FFFFCC"/>
              </a:gs>
              <a:gs pos="100000">
                <a:srgbClr val="FFCC99"/>
              </a:gs>
            </a:gsLst>
            <a:lin ang="5400012" scaled="0"/>
          </a:gra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500"/>
              <a:buFont typeface="Times New Roman"/>
              <a:buNone/>
            </a:pPr>
            <a:r>
              <a:rPr b="1" i="0" lang="en-US" sz="35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The basal ganglia has the following influence on the motor system: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3500"/>
              <a:buFont typeface="Noto Sans Symbols"/>
              <a:buChar char="⮚"/>
            </a:pPr>
            <a:r>
              <a:rPr b="1" i="1" lang="en-US" sz="3500" u="non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Regulation of posture.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3500"/>
              <a:buFont typeface="Noto Sans Symbols"/>
              <a:buChar char="⮚"/>
            </a:pPr>
            <a:r>
              <a:rPr b="1" i="1" lang="en-US" sz="3500" u="non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Plays a vital role in initiating movements, lesions → </a:t>
            </a:r>
            <a:r>
              <a:rPr b="1" i="1" lang="en-US" sz="3500" u="none">
                <a:solidFill>
                  <a:srgbClr val="0066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akinisia or bradykinisia.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3500"/>
              <a:buFont typeface="Noto Sans Symbols"/>
              <a:buChar char="⮚"/>
            </a:pPr>
            <a:r>
              <a:rPr b="1" i="1" lang="en-US" sz="3500" u="non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Gives off smooth coordinating voluntary motor activity.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3500"/>
              <a:buFont typeface="Noto Sans Symbols"/>
              <a:buChar char="⮚"/>
            </a:pPr>
            <a:r>
              <a:rPr b="1" i="1" lang="en-US" sz="3500" u="non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Regulation of muscle tone and voluntary movements, lesions → </a:t>
            </a:r>
            <a:r>
              <a:rPr b="1" i="1" lang="en-US" sz="3500" u="none">
                <a:solidFill>
                  <a:srgbClr val="0066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rigidity &amp; tremors.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1"/>
          <p:cNvSpPr txBox="1"/>
          <p:nvPr/>
        </p:nvSpPr>
        <p:spPr>
          <a:xfrm>
            <a:off x="0" y="6350"/>
            <a:ext cx="9131400" cy="5841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12" scaled="0"/>
          </a:gra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basal ganglia</a:t>
            </a:r>
            <a:endParaRPr/>
          </a:p>
        </p:txBody>
      </p:sp>
      <p:pic>
        <p:nvPicPr>
          <p:cNvPr id="357" name="Google Shape;35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5487" y="687387"/>
            <a:ext cx="7451725" cy="6002337"/>
          </a:xfrm>
          <a:prstGeom prst="rect">
            <a:avLst/>
          </a:prstGeom>
          <a:noFill/>
          <a:ln cap="flat" cmpd="sng" w="38100">
            <a:solidFill>
              <a:srgbClr val="6633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58" name="Google Shape;358;p41"/>
          <p:cNvSpPr/>
          <p:nvPr/>
        </p:nvSpPr>
        <p:spPr>
          <a:xfrm>
            <a:off x="6026150" y="1247775"/>
            <a:ext cx="1571700" cy="285900"/>
          </a:xfrm>
          <a:prstGeom prst="roundRect">
            <a:avLst>
              <a:gd fmla="val 16667" name="adj"/>
            </a:avLst>
          </a:prstGeom>
          <a:noFill/>
          <a:ln cap="rnd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59" name="Google Shape;359;p41"/>
          <p:cNvCxnSpPr/>
          <p:nvPr/>
        </p:nvCxnSpPr>
        <p:spPr>
          <a:xfrm flipH="1">
            <a:off x="4357549" y="1454150"/>
            <a:ext cx="1668600" cy="1038300"/>
          </a:xfrm>
          <a:prstGeom prst="straightConnector1">
            <a:avLst/>
          </a:prstGeom>
          <a:noFill/>
          <a:ln cap="flat" cmpd="sng" w="38100">
            <a:solidFill>
              <a:srgbClr val="66FF33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sp>
        <p:nvSpPr>
          <p:cNvPr id="360" name="Google Shape;360;p41"/>
          <p:cNvSpPr/>
          <p:nvPr/>
        </p:nvSpPr>
        <p:spPr>
          <a:xfrm>
            <a:off x="6689725" y="2500312"/>
            <a:ext cx="608100" cy="196800"/>
          </a:xfrm>
          <a:prstGeom prst="roundRect">
            <a:avLst>
              <a:gd fmla="val 16667" name="adj"/>
            </a:avLst>
          </a:prstGeom>
          <a:noFill/>
          <a:ln cap="rnd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1" name="Google Shape;361;p41"/>
          <p:cNvSpPr/>
          <p:nvPr/>
        </p:nvSpPr>
        <p:spPr>
          <a:xfrm>
            <a:off x="6707187" y="2727325"/>
            <a:ext cx="1000200" cy="214200"/>
          </a:xfrm>
          <a:prstGeom prst="roundRect">
            <a:avLst>
              <a:gd fmla="val 16667" name="adj"/>
            </a:avLst>
          </a:prstGeom>
          <a:noFill/>
          <a:ln cap="rnd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62" name="Google Shape;362;p41"/>
          <p:cNvCxnSpPr/>
          <p:nvPr/>
        </p:nvCxnSpPr>
        <p:spPr>
          <a:xfrm flipH="1">
            <a:off x="5214787" y="2622550"/>
            <a:ext cx="1428900" cy="571500"/>
          </a:xfrm>
          <a:prstGeom prst="straightConnector1">
            <a:avLst/>
          </a:prstGeom>
          <a:noFill/>
          <a:ln cap="flat" cmpd="sng" w="38100">
            <a:solidFill>
              <a:srgbClr val="66FF33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cxnSp>
        <p:nvCxnSpPr>
          <p:cNvPr id="363" name="Google Shape;363;p41"/>
          <p:cNvCxnSpPr/>
          <p:nvPr/>
        </p:nvCxnSpPr>
        <p:spPr>
          <a:xfrm flipH="1">
            <a:off x="5202287" y="2825750"/>
            <a:ext cx="1492200" cy="544500"/>
          </a:xfrm>
          <a:prstGeom prst="straightConnector1">
            <a:avLst/>
          </a:prstGeom>
          <a:noFill/>
          <a:ln cap="flat" cmpd="sng" w="38100">
            <a:solidFill>
              <a:srgbClr val="66FF33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sp>
        <p:nvSpPr>
          <p:cNvPr id="364" name="Google Shape;364;p41"/>
          <p:cNvSpPr/>
          <p:nvPr/>
        </p:nvSpPr>
        <p:spPr>
          <a:xfrm>
            <a:off x="1039812" y="3836987"/>
            <a:ext cx="608100" cy="196800"/>
          </a:xfrm>
          <a:prstGeom prst="roundRect">
            <a:avLst>
              <a:gd fmla="val 16667" name="adj"/>
            </a:avLst>
          </a:prstGeom>
          <a:noFill/>
          <a:ln cap="rnd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65" name="Google Shape;365;p41"/>
          <p:cNvCxnSpPr/>
          <p:nvPr/>
        </p:nvCxnSpPr>
        <p:spPr>
          <a:xfrm flipH="1" rot="10800000">
            <a:off x="1647825" y="3857712"/>
            <a:ext cx="2209800" cy="77700"/>
          </a:xfrm>
          <a:prstGeom prst="straightConnector1">
            <a:avLst/>
          </a:prstGeom>
          <a:noFill/>
          <a:ln cap="flat" cmpd="sng" w="38100">
            <a:solidFill>
              <a:srgbClr val="66FF33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sp>
        <p:nvSpPr>
          <p:cNvPr id="366" name="Google Shape;366;p41"/>
          <p:cNvSpPr/>
          <p:nvPr/>
        </p:nvSpPr>
        <p:spPr>
          <a:xfrm>
            <a:off x="7485062" y="1747837"/>
            <a:ext cx="679500" cy="428700"/>
          </a:xfrm>
          <a:prstGeom prst="roundRect">
            <a:avLst>
              <a:gd fmla="val 16667" name="adj"/>
            </a:avLst>
          </a:prstGeom>
          <a:noFill/>
          <a:ln cap="rnd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67" name="Google Shape;367;p41"/>
          <p:cNvCxnSpPr/>
          <p:nvPr/>
        </p:nvCxnSpPr>
        <p:spPr>
          <a:xfrm flipH="1">
            <a:off x="4510012" y="1760537"/>
            <a:ext cx="1990800" cy="1071600"/>
          </a:xfrm>
          <a:prstGeom prst="straightConnector1">
            <a:avLst/>
          </a:prstGeom>
          <a:noFill/>
          <a:ln cap="flat" cmpd="sng" w="38100">
            <a:solidFill>
              <a:srgbClr val="66FF33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cxnSp>
        <p:nvCxnSpPr>
          <p:cNvPr id="368" name="Google Shape;368;p41"/>
          <p:cNvCxnSpPr/>
          <p:nvPr/>
        </p:nvCxnSpPr>
        <p:spPr>
          <a:xfrm flipH="1">
            <a:off x="4378412" y="2012950"/>
            <a:ext cx="2097000" cy="1000200"/>
          </a:xfrm>
          <a:prstGeom prst="straightConnector1">
            <a:avLst/>
          </a:prstGeom>
          <a:noFill/>
          <a:ln cap="flat" cmpd="sng" w="38100">
            <a:solidFill>
              <a:srgbClr val="66FF33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cxnSp>
        <p:nvCxnSpPr>
          <p:cNvPr id="369" name="Google Shape;369;p41"/>
          <p:cNvCxnSpPr/>
          <p:nvPr/>
        </p:nvCxnSpPr>
        <p:spPr>
          <a:xfrm flipH="1">
            <a:off x="4429012" y="2279650"/>
            <a:ext cx="2033700" cy="1090500"/>
          </a:xfrm>
          <a:prstGeom prst="straightConnector1">
            <a:avLst/>
          </a:prstGeom>
          <a:noFill/>
          <a:ln cap="flat" cmpd="sng" w="38100">
            <a:solidFill>
              <a:srgbClr val="66FF33"/>
            </a:solidFill>
            <a:prstDash val="solid"/>
            <a:miter lim="800000"/>
            <a:headEnd len="med" w="med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/>
        </p:nvSpPr>
        <p:spPr>
          <a:xfrm>
            <a:off x="12700" y="19050"/>
            <a:ext cx="9131400" cy="5841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12" scaled="0"/>
          </a:gra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Anatomical features of the nervous system </a:t>
            </a:r>
            <a:endParaRPr/>
          </a:p>
        </p:txBody>
      </p:sp>
      <p:sp>
        <p:nvSpPr>
          <p:cNvPr id="104" name="Google Shape;104;p15"/>
          <p:cNvSpPr txBox="1"/>
          <p:nvPr/>
        </p:nvSpPr>
        <p:spPr>
          <a:xfrm>
            <a:off x="63500" y="663575"/>
            <a:ext cx="6500700" cy="6000600"/>
          </a:xfrm>
          <a:prstGeom prst="rect">
            <a:avLst/>
          </a:prstGeom>
          <a:gradFill>
            <a:gsLst>
              <a:gs pos="0">
                <a:srgbClr val="FFCC99"/>
              </a:gs>
              <a:gs pos="50000">
                <a:srgbClr val="FFFFCC"/>
              </a:gs>
              <a:gs pos="100000">
                <a:srgbClr val="FFCC99"/>
              </a:gs>
            </a:gsLst>
            <a:lin ang="5400012" scaled="0"/>
          </a:gra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There are two main divisions of the nervous system: 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(1)-Central Nervous System (CNS):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0066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    -  Brain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0066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    -  Spinal Cord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0066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Both of them are enclosed &amp; protected in bone (skull &amp; vertebral column), protective coverings (meninges) &amp; fluid filled spaces (CSF).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(2)-Peripheral nervous system: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0066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        -  Cranial nerves      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0066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        -  Spinal nerves </a:t>
            </a:r>
            <a:endParaRPr/>
          </a:p>
        </p:txBody>
      </p:sp>
      <p:pic>
        <p:nvPicPr>
          <p:cNvPr descr="D:\Abbass\Lectures\Lectures Students\CNS, PNS.jpg" id="105" name="Google Shape;10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8450" y="1214437"/>
            <a:ext cx="2395537" cy="377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2"/>
          <p:cNvSpPr txBox="1"/>
          <p:nvPr/>
        </p:nvSpPr>
        <p:spPr>
          <a:xfrm>
            <a:off x="0" y="6350"/>
            <a:ext cx="9131400" cy="7080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12" scaled="0"/>
          </a:gra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The cerebellum </a:t>
            </a:r>
            <a:endParaRPr/>
          </a:p>
        </p:txBody>
      </p:sp>
      <p:sp>
        <p:nvSpPr>
          <p:cNvPr id="376" name="Google Shape;376;p42"/>
          <p:cNvSpPr txBox="1"/>
          <p:nvPr/>
        </p:nvSpPr>
        <p:spPr>
          <a:xfrm>
            <a:off x="179387" y="803275"/>
            <a:ext cx="8786700" cy="6000600"/>
          </a:xfrm>
          <a:prstGeom prst="rect">
            <a:avLst/>
          </a:prstGeom>
          <a:gradFill>
            <a:gsLst>
              <a:gs pos="0">
                <a:srgbClr val="FFCC99"/>
              </a:gs>
              <a:gs pos="50000">
                <a:srgbClr val="FFFFCC"/>
              </a:gs>
              <a:gs pos="100000">
                <a:srgbClr val="FFCC99"/>
              </a:gs>
            </a:gsLst>
            <a:lin ang="5400012" scaled="0"/>
          </a:gra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The cerebellum  shares in the organization of the motor system activity through: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Noto Sans Symbols"/>
              <a:buChar char="⮚"/>
            </a:pPr>
            <a:r>
              <a:rPr b="1" i="1" lang="en-US" sz="3600" u="non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Regulation of postural reflexes and equilibrium,  lesions </a:t>
            </a:r>
            <a:r>
              <a:rPr b="1" i="1" lang="en-US" sz="3600" u="none">
                <a:solidFill>
                  <a:srgbClr val="0066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→ unsteady.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Noto Sans Symbols"/>
              <a:buChar char="⮚"/>
            </a:pPr>
            <a:r>
              <a:rPr b="1" i="1" lang="en-US" sz="3600" u="non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Regulation of  muscle tone, lesions </a:t>
            </a:r>
            <a:r>
              <a:rPr b="1" i="1" lang="en-US" sz="3600" u="none">
                <a:solidFill>
                  <a:srgbClr val="0066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→ hypotonia.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Noto Sans Symbols"/>
              <a:buChar char="⮚"/>
            </a:pPr>
            <a:r>
              <a:rPr b="1" i="1" lang="en-US" sz="3600" u="non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Regulation and smooth coordination of limb movements, lesions </a:t>
            </a:r>
            <a:r>
              <a:rPr b="1" i="1" lang="en-US" sz="3600" u="none">
                <a:solidFill>
                  <a:srgbClr val="0066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→ ataxic movements.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3"/>
          <p:cNvSpPr txBox="1"/>
          <p:nvPr/>
        </p:nvSpPr>
        <p:spPr>
          <a:xfrm>
            <a:off x="0" y="6350"/>
            <a:ext cx="9131400" cy="5841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12" scaled="0"/>
          </a:gra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cerebellum </a:t>
            </a:r>
            <a:endParaRPr/>
          </a:p>
        </p:txBody>
      </p:sp>
      <p:pic>
        <p:nvPicPr>
          <p:cNvPr id="383" name="Google Shape;383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137" y="612775"/>
            <a:ext cx="8963024" cy="3530600"/>
          </a:xfrm>
          <a:prstGeom prst="rect">
            <a:avLst/>
          </a:prstGeom>
          <a:noFill/>
          <a:ln cap="flat" cmpd="sng" w="38100">
            <a:solidFill>
              <a:srgbClr val="6633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4"/>
          <p:cNvSpPr txBox="1"/>
          <p:nvPr/>
        </p:nvSpPr>
        <p:spPr>
          <a:xfrm>
            <a:off x="0" y="6350"/>
            <a:ext cx="9131400" cy="7698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12" scaled="0"/>
          </a:gra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i="0" lang="en-US" sz="44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The lower motor neurons</a:t>
            </a:r>
            <a:endParaRPr/>
          </a:p>
        </p:txBody>
      </p:sp>
      <p:sp>
        <p:nvSpPr>
          <p:cNvPr id="390" name="Google Shape;390;p44"/>
          <p:cNvSpPr txBox="1"/>
          <p:nvPr/>
        </p:nvSpPr>
        <p:spPr>
          <a:xfrm>
            <a:off x="192087" y="857250"/>
            <a:ext cx="8786700" cy="5857800"/>
          </a:xfrm>
          <a:prstGeom prst="rect">
            <a:avLst/>
          </a:prstGeom>
          <a:gradFill>
            <a:gsLst>
              <a:gs pos="0">
                <a:srgbClr val="FFCC99"/>
              </a:gs>
              <a:gs pos="50000">
                <a:srgbClr val="FFFFCC"/>
              </a:gs>
              <a:gs pos="100000">
                <a:srgbClr val="FFCC99"/>
              </a:gs>
            </a:gsLst>
            <a:lin ang="5400012" scaled="0"/>
          </a:gra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Forming the final process in organizing motor activity, it constitute the following: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Noto Sans Symbols"/>
              <a:buChar char="⮚"/>
            </a:pPr>
            <a:r>
              <a:rPr b="1" i="1" lang="en-US" sz="3600" u="non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Nuclei of motor cranial nerves.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Noto Sans Symbols"/>
              <a:buChar char="⮚"/>
            </a:pPr>
            <a:r>
              <a:rPr b="1" i="1" lang="en-US" sz="3600" u="non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Anterior horn cells of the spinal cord → </a:t>
            </a:r>
            <a:r>
              <a:rPr b="1" i="1" lang="en-US" sz="3600" u="none">
                <a:solidFill>
                  <a:srgbClr val="0066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giving off the anterior roots which form with the afferent posterior roots the spinal nerves </a:t>
            </a:r>
            <a:r>
              <a:rPr b="1" i="1" lang="en-US" sz="3600" u="non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b="1" i="1" lang="en-US" sz="3600" u="none">
                <a:solidFill>
                  <a:srgbClr val="0066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the peripheral nerves</a:t>
            </a:r>
            <a:r>
              <a:rPr b="1" i="1" lang="en-US" sz="3600" u="non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b="1" i="1" lang="en-US" sz="3600" u="none">
                <a:solidFill>
                  <a:srgbClr val="0066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neuromuscular junction </a:t>
            </a:r>
            <a:r>
              <a:rPr b="1" i="1" lang="en-US" sz="3600" u="non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b="1" i="1" lang="en-US" sz="3600" u="none">
                <a:solidFill>
                  <a:srgbClr val="0066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muscles</a:t>
            </a:r>
            <a:r>
              <a:rPr b="1" i="1" lang="en-US" sz="3600" u="non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5"/>
          <p:cNvSpPr txBox="1"/>
          <p:nvPr/>
        </p:nvSpPr>
        <p:spPr>
          <a:xfrm>
            <a:off x="0" y="6350"/>
            <a:ext cx="9131400" cy="5841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12" scaled="0"/>
          </a:gra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autonomic nervous system</a:t>
            </a:r>
            <a:endParaRPr/>
          </a:p>
        </p:txBody>
      </p:sp>
      <p:sp>
        <p:nvSpPr>
          <p:cNvPr id="397" name="Google Shape;397;p45"/>
          <p:cNvSpPr txBox="1"/>
          <p:nvPr/>
        </p:nvSpPr>
        <p:spPr>
          <a:xfrm>
            <a:off x="142875" y="2000250"/>
            <a:ext cx="2736900" cy="2428800"/>
          </a:xfrm>
          <a:prstGeom prst="rect">
            <a:avLst/>
          </a:prstGeom>
          <a:gradFill>
            <a:gsLst>
              <a:gs pos="0">
                <a:srgbClr val="FFCC99"/>
              </a:gs>
              <a:gs pos="50000">
                <a:srgbClr val="FFFFCC"/>
              </a:gs>
              <a:gs pos="100000">
                <a:srgbClr val="FFCC99"/>
              </a:gs>
            </a:gsLst>
            <a:lin ang="5400012" scaled="0"/>
          </a:gra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Sympathetic: 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T1→ L4.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Parasympathetic: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Cranial→ 3,7,9,10.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Sacral→ S3,4,5.</a:t>
            </a:r>
            <a:endParaRPr/>
          </a:p>
        </p:txBody>
      </p:sp>
      <p:pic>
        <p:nvPicPr>
          <p:cNvPr id="398" name="Google Shape;39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9750" y="609600"/>
            <a:ext cx="6000750" cy="6143625"/>
          </a:xfrm>
          <a:prstGeom prst="rect">
            <a:avLst/>
          </a:prstGeom>
          <a:noFill/>
          <a:ln cap="flat" cmpd="sng" w="38100">
            <a:solidFill>
              <a:srgbClr val="6633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118090L" id="403" name="Google Shape;40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Shape 404"/>
          <p:cNvSpPr/>
          <p:nvPr/>
        </p:nvSpPr>
        <p:spPr>
          <a:xfrm>
            <a:off x="1752600" y="2133600"/>
            <a:ext cx="5867400" cy="3124200"/>
          </a:xfrm>
          <a:prstGeom prst="rect"/>
          <a:gradFill>
            <a:gsLst>
              <a:gs pos="0">
                <a:srgbClr val="A603AB"/>
              </a:gs>
              <a:gs pos="11999">
                <a:srgbClr val="E81766"/>
              </a:gs>
              <a:gs pos="27000">
                <a:srgbClr val="EE3F17"/>
              </a:gs>
              <a:gs pos="47999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0"/>
          </a:gradFill>
          <a:ln cap="flat" cmpd="sng" w="12700" algn="ctr">
            <a:solidFill>
              <a:srgbClr val="EAEAEA"/>
            </a:solidFill>
            <a:miter lim="800000"/>
            <a:headEnd/>
            <a:tailEnd/>
          </a:ln>
        </p:spPr>
        <p:txBody>
          <a:bodyPr fromWordArt="1"/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b="0" i="0" u="none" cap="none">
                <a:latin typeface="Arial Black"/>
              </a:rPr>
              <a:t>Thank You
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/>
        </p:nvSpPr>
        <p:spPr>
          <a:xfrm>
            <a:off x="12700" y="19050"/>
            <a:ext cx="9131400" cy="5841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12" scaled="0"/>
          </a:gra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Central Nervous System (CNS)</a:t>
            </a:r>
            <a:endParaRPr/>
          </a:p>
        </p:txBody>
      </p:sp>
      <p:sp>
        <p:nvSpPr>
          <p:cNvPr id="112" name="Google Shape;112;p16"/>
          <p:cNvSpPr txBox="1"/>
          <p:nvPr/>
        </p:nvSpPr>
        <p:spPr>
          <a:xfrm>
            <a:off x="192087" y="714375"/>
            <a:ext cx="8786700" cy="6000600"/>
          </a:xfrm>
          <a:prstGeom prst="rect">
            <a:avLst/>
          </a:prstGeom>
          <a:gradFill>
            <a:gsLst>
              <a:gs pos="0">
                <a:srgbClr val="FFCC99"/>
              </a:gs>
              <a:gs pos="50000">
                <a:srgbClr val="FFFFCC"/>
              </a:gs>
              <a:gs pos="100000">
                <a:srgbClr val="FFCC99"/>
              </a:gs>
            </a:gsLst>
            <a:lin ang="5400012" scaled="0"/>
          </a:gra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The Brain: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Is nearly about 2% of the total body weight (1.5-2 kg in adult), contains billions of neurons (nerve cells).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Nerve cells with common form, function &amp; connections within the CNS are grouped together to form nuclei, outside the CNS are grouped together to form ganglia.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Brain is formed of: 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0066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(A) cerebrum   (B) brain stem    (C)  cerebellum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/>
        </p:nvSpPr>
        <p:spPr>
          <a:xfrm>
            <a:off x="12700" y="19050"/>
            <a:ext cx="9131400" cy="5841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12" scaled="0"/>
          </a:gra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(A) The cerebrum </a:t>
            </a: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192087" y="714375"/>
            <a:ext cx="8808900" cy="3286200"/>
          </a:xfrm>
          <a:prstGeom prst="rect">
            <a:avLst/>
          </a:prstGeom>
          <a:gradFill>
            <a:gsLst>
              <a:gs pos="0">
                <a:srgbClr val="FFCC99"/>
              </a:gs>
              <a:gs pos="50000">
                <a:srgbClr val="FFFFCC"/>
              </a:gs>
              <a:gs pos="100000">
                <a:srgbClr val="FFCC99"/>
              </a:gs>
            </a:gsLst>
            <a:lin ang="5400012" scaled="0"/>
          </a:gra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Is composed of two cerebral hemispheres with outer grey matter (cerebral cortex) composed of nerve cells, and inner subcortical white matter composed of nerve fibers.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The two cerebral hemispheres are connected to each other by the corpus callosum. </a:t>
            </a:r>
            <a:endParaRPr/>
          </a:p>
        </p:txBody>
      </p:sp>
      <p:pic>
        <p:nvPicPr>
          <p:cNvPr descr="D:\Abbass\Lectures\Lectures Students\neuroanatomy_large.jpg" id="120" name="Google Shape;12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5750" y="4065587"/>
            <a:ext cx="3548063" cy="266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/>
        </p:nvSpPr>
        <p:spPr>
          <a:xfrm>
            <a:off x="12700" y="19050"/>
            <a:ext cx="9131400" cy="5841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12" scaled="0"/>
          </a:gra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(A) The cerebrum </a:t>
            </a:r>
            <a:endParaRPr/>
          </a:p>
        </p:txBody>
      </p:sp>
      <p:pic>
        <p:nvPicPr>
          <p:cNvPr id="127" name="Google Shape;12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37" y="622300"/>
            <a:ext cx="9001126" cy="6122987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/>
        </p:nvSpPr>
        <p:spPr>
          <a:xfrm>
            <a:off x="12700" y="19050"/>
            <a:ext cx="9131400" cy="5841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12" scaled="0"/>
          </a:gra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(A) The cerebrum </a:t>
            </a:r>
            <a:endParaRPr/>
          </a:p>
        </p:txBody>
      </p:sp>
      <p:pic>
        <p:nvPicPr>
          <p:cNvPr id="134" name="Google Shape;13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50" y="866775"/>
            <a:ext cx="9020175" cy="5102225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/>
        </p:nvSpPr>
        <p:spPr>
          <a:xfrm>
            <a:off x="12700" y="19050"/>
            <a:ext cx="9131400" cy="5841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12" scaled="0"/>
          </a:gra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Cerebral cortex</a:t>
            </a:r>
            <a:endParaRPr/>
          </a:p>
        </p:txBody>
      </p:sp>
      <p:pic>
        <p:nvPicPr>
          <p:cNvPr id="141" name="Google Shape;14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37" y="765175"/>
            <a:ext cx="9037636" cy="5664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/>
        </p:nvSpPr>
        <p:spPr>
          <a:xfrm>
            <a:off x="12700" y="19050"/>
            <a:ext cx="9131400" cy="5841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12" scaled="0"/>
          </a:gra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The Cerebral cortex</a:t>
            </a:r>
            <a:endParaRPr/>
          </a:p>
        </p:txBody>
      </p:sp>
      <p:sp>
        <p:nvSpPr>
          <p:cNvPr id="148" name="Google Shape;148;p21"/>
          <p:cNvSpPr txBox="1"/>
          <p:nvPr/>
        </p:nvSpPr>
        <p:spPr>
          <a:xfrm>
            <a:off x="192087" y="714375"/>
            <a:ext cx="8786700" cy="6000600"/>
          </a:xfrm>
          <a:prstGeom prst="rect">
            <a:avLst/>
          </a:prstGeom>
          <a:gradFill>
            <a:gsLst>
              <a:gs pos="0">
                <a:srgbClr val="FFCC99"/>
              </a:gs>
              <a:gs pos="50000">
                <a:srgbClr val="FFFFCC"/>
              </a:gs>
              <a:gs pos="100000">
                <a:srgbClr val="FFCC99"/>
              </a:gs>
            </a:gsLst>
            <a:lin ang="5400012" scaled="0"/>
          </a:gra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The cortex is divided functionally &amp; anatomically into lobes &amp; areas of specific function. 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(1)-The Frontal lobe :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        </a:t>
            </a:r>
            <a:r>
              <a:rPr b="1" i="0" lang="en-US" sz="2800" u="none" cap="none" strike="noStrik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- Concerned mainly with control of movements. 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        - Lies anterior to the central sulcus &amp; contains: 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0066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a- Motor area (4).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0066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b- Premotor area (6).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0066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c- Motor speech center (Broca’s area 44).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0066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d- Writing center (Exner’s area 45).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0066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e-  Area 8 of voluntary conjugate eye movement.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0066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f-  Prefrontal area.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