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837" r:id="rId2"/>
    <p:sldMasterId id="2147484073" r:id="rId3"/>
  </p:sldMasterIdLst>
  <p:notesMasterIdLst>
    <p:notesMasterId r:id="rId38"/>
  </p:notesMasterIdLst>
  <p:sldIdLst>
    <p:sldId id="317" r:id="rId4"/>
    <p:sldId id="256" r:id="rId5"/>
    <p:sldId id="318" r:id="rId6"/>
    <p:sldId id="305" r:id="rId7"/>
    <p:sldId id="319" r:id="rId8"/>
    <p:sldId id="306" r:id="rId9"/>
    <p:sldId id="332" r:id="rId10"/>
    <p:sldId id="307" r:id="rId11"/>
    <p:sldId id="333" r:id="rId12"/>
    <p:sldId id="309" r:id="rId13"/>
    <p:sldId id="330" r:id="rId14"/>
    <p:sldId id="331" r:id="rId15"/>
    <p:sldId id="312" r:id="rId16"/>
    <p:sldId id="313" r:id="rId17"/>
    <p:sldId id="329" r:id="rId18"/>
    <p:sldId id="314" r:id="rId19"/>
    <p:sldId id="334" r:id="rId20"/>
    <p:sldId id="339" r:id="rId21"/>
    <p:sldId id="267" r:id="rId22"/>
    <p:sldId id="269" r:id="rId23"/>
    <p:sldId id="316" r:id="rId24"/>
    <p:sldId id="271" r:id="rId25"/>
    <p:sldId id="323" r:id="rId26"/>
    <p:sldId id="335" r:id="rId27"/>
    <p:sldId id="336" r:id="rId28"/>
    <p:sldId id="337" r:id="rId29"/>
    <p:sldId id="338" r:id="rId30"/>
    <p:sldId id="273" r:id="rId31"/>
    <p:sldId id="275" r:id="rId32"/>
    <p:sldId id="276" r:id="rId33"/>
    <p:sldId id="326" r:id="rId34"/>
    <p:sldId id="327" r:id="rId35"/>
    <p:sldId id="328" r:id="rId36"/>
    <p:sldId id="325" r:id="rId37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D34519"/>
    <a:srgbClr val="34E24D"/>
    <a:srgbClr val="FF17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7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fld id="{36DAAFF7-B8DD-49A9-BAF4-2C109E96308A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2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23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24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D02A0F9-84F0-4F9A-A2A8-FF5D95D43856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78CB4-BEC3-4DEB-82A0-E4077C4E9F02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21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2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2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E08EF-5D51-41A8-BADE-1EB8EDB24C95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2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4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3D50D7B-915F-4F24-A1F9-6A80F8A341E4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5FEA6-9A4D-4A08-B556-CBA86E2468E1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2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504A8-3E83-4A82-9F0E-4742DA2445E3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E06DF-5447-45AA-BB01-89860774C161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7A857-8A59-487D-B405-931A591A552D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1D92B-271F-4F30-BEC6-E11E4F5384A3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6A53B-B849-4228-B125-1B41F53E1B57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0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D0F21-5B24-4FB1-9D05-48B6D200C0C5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4B157-2BCB-41FA-949E-CD86B78237CA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D059A-D455-4EC2-8F81-E0A05660DCC0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9FFFD-B77A-40E2-9DEE-B093BE5CBF36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4A87D-5674-49A2-BFFF-A24DE7CB79EC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400">
                  <a:solidFill>
                    <a:srgbClr val="FFFFFF"/>
                  </a:solidFill>
                  <a:latin typeface="Garamond" pitchFamily="18" charset="0"/>
                  <a:cs typeface="Arial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400">
                  <a:solidFill>
                    <a:srgbClr val="FFFFFF"/>
                  </a:solidFill>
                  <a:latin typeface="Garamond" pitchFamily="18" charset="0"/>
                  <a:cs typeface="Arial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400">
                  <a:solidFill>
                    <a:srgbClr val="FFFFFF"/>
                  </a:solidFill>
                  <a:latin typeface="Garamond" pitchFamily="18" charset="0"/>
                  <a:cs typeface="Arial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EG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400">
                  <a:solidFill>
                    <a:srgbClr val="FFFFFF"/>
                  </a:solidFill>
                  <a:latin typeface="Garamond" pitchFamily="18" charset="0"/>
                  <a:cs typeface="Arial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srgbClr val="FFFFFF"/>
                </a:solidFill>
                <a:latin typeface="Garamond" pitchFamily="18" charset="0"/>
                <a:cs typeface="Arial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084 h 1906"/>
                <a:gd name="T4" fmla="*/ 5884 w 5740"/>
                <a:gd name="T5" fmla="*/ 1084 h 1906"/>
                <a:gd name="T6" fmla="*/ 588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</p:grpSp>
      <p:sp>
        <p:nvSpPr>
          <p:cNvPr id="143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8634F-CBE3-4220-9598-51390B248228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5E613-01BA-4509-8DBC-73C28B2AD1AC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3069C-BB79-4250-897C-1B5D21D0723F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B6090-F3C5-4E9D-8EBA-53A4ADE56C9F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A6C98-1390-4F3F-9AB6-CC22CEB9D854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A7799-023A-4503-95EC-E2FB2C84A6AE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2E083-16C4-4B66-8055-D176B517D6D9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24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25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26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5E67F-BD0E-453A-93D3-5463BDCB15EF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19DEC-C06E-4EE9-A9F9-1CAB8C3E65C5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A0641-2E12-466C-AA08-74151B756EEA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8B39D-3D11-4CB1-83F3-189AC0301FE3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474BE-5485-4BA2-8F11-729ED7731372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1728D-04D3-4519-BCB5-617F14FE7DB0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12" name="Rectangle 2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2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2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BF61036-BD54-4591-9589-4A0692B92036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45B6E-250D-48C5-AA41-BF8F980BB3D5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DFD0301-4A64-45BB-8A1A-461534C74B81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10" name="Rectangle 2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23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24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25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26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B480FB9-3725-4E8E-A2F1-0B50989B8205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5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21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24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25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26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FE527-89A3-4061-9146-9C1073711516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44B3677-CED0-4EA8-BE86-C35D52C76968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2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A5CE467-17CD-42B8-9003-319879B1681A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50" r:id="rId2"/>
    <p:sldLayoutId id="2147484179" r:id="rId3"/>
    <p:sldLayoutId id="2147484151" r:id="rId4"/>
    <p:sldLayoutId id="2147484152" r:id="rId5"/>
    <p:sldLayoutId id="2147484153" r:id="rId6"/>
    <p:sldLayoutId id="2147484154" r:id="rId7"/>
    <p:sldLayoutId id="2147484180" r:id="rId8"/>
    <p:sldLayoutId id="2147484181" r:id="rId9"/>
    <p:sldLayoutId id="2147484155" r:id="rId10"/>
    <p:sldLayoutId id="2147484156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r" rtl="1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r" rtl="1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CE308BE-7202-41B4-AA39-B7935F3226B9}" type="slidenum">
              <a:rPr lang="ar-EG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080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33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400">
                  <a:solidFill>
                    <a:srgbClr val="FFFFFF"/>
                  </a:solidFill>
                  <a:latin typeface="Garamond" pitchFamily="18" charset="0"/>
                  <a:cs typeface="Arial" charset="0"/>
                </a:endParaRPr>
              </a:p>
            </p:txBody>
          </p:sp>
          <p:sp>
            <p:nvSpPr>
              <p:cNvPr id="133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400">
                  <a:solidFill>
                    <a:srgbClr val="FFFFFF"/>
                  </a:solidFill>
                  <a:latin typeface="Garamond" pitchFamily="18" charset="0"/>
                  <a:cs typeface="Arial" charset="0"/>
                </a:endParaRPr>
              </a:p>
            </p:txBody>
          </p:sp>
          <p:sp>
            <p:nvSpPr>
              <p:cNvPr id="133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400">
                  <a:solidFill>
                    <a:srgbClr val="FFFFFF"/>
                  </a:solidFill>
                  <a:latin typeface="Garamond" pitchFamily="18" charset="0"/>
                  <a:cs typeface="Arial" charset="0"/>
                </a:endParaRPr>
              </a:p>
            </p:txBody>
          </p:sp>
          <p:sp>
            <p:nvSpPr>
              <p:cNvPr id="3086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EG"/>
              </a:p>
            </p:txBody>
          </p:sp>
          <p:sp>
            <p:nvSpPr>
              <p:cNvPr id="133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400">
                  <a:solidFill>
                    <a:srgbClr val="FFFFFF"/>
                  </a:solidFill>
                  <a:latin typeface="Garamond" pitchFamily="18" charset="0"/>
                  <a:cs typeface="Arial" charset="0"/>
                </a:endParaRPr>
              </a:p>
            </p:txBody>
          </p:sp>
        </p:grpSp>
        <p:sp>
          <p:nvSpPr>
            <p:cNvPr id="133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srgbClr val="FFFFFF"/>
                </a:solidFill>
                <a:latin typeface="Garamond" pitchFamily="18" charset="0"/>
                <a:cs typeface="Arial" charset="0"/>
              </a:endParaRPr>
            </a:p>
          </p:txBody>
        </p:sp>
        <p:sp>
          <p:nvSpPr>
            <p:cNvPr id="308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084 h 1906"/>
                <a:gd name="T4" fmla="*/ 5884 w 5740"/>
                <a:gd name="T5" fmla="*/ 1084 h 1906"/>
                <a:gd name="T6" fmla="*/ 588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</p:grpSp>
      <p:sp>
        <p:nvSpPr>
          <p:cNvPr id="133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82" r:id="rId1"/>
    <p:sldLayoutId id="2147484157" r:id="rId2"/>
    <p:sldLayoutId id="2147484158" r:id="rId3"/>
    <p:sldLayoutId id="2147484159" r:id="rId4"/>
    <p:sldLayoutId id="2147484160" r:id="rId5"/>
    <p:sldLayoutId id="2147484161" r:id="rId6"/>
    <p:sldLayoutId id="2147484162" r:id="rId7"/>
    <p:sldLayoutId id="2147484163" r:id="rId8"/>
    <p:sldLayoutId id="2147484164" r:id="rId9"/>
    <p:sldLayoutId id="2147484165" r:id="rId10"/>
    <p:sldLayoutId id="214748416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690938"/>
          </a:xfrm>
        </p:spPr>
        <p:txBody>
          <a:bodyPr/>
          <a:lstStyle/>
          <a:p>
            <a:r>
              <a:rPr lang="ar-EG" sz="8000" smtClean="0">
                <a:solidFill>
                  <a:srgbClr val="C00000"/>
                </a:solidFill>
              </a:rPr>
              <a:t>بسم الله الرحمن الرحيم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14313" y="457200"/>
            <a:ext cx="9429750" cy="6400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274320" indent="-274320" algn="l" rtl="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4800" b="1" dirty="0">
                <a:solidFill>
                  <a:srgbClr val="C00000"/>
                </a:solidFill>
                <a:latin typeface="+mn-lt"/>
                <a:cs typeface="+mn-cs"/>
              </a:rPr>
              <a:t>3- </a:t>
            </a:r>
            <a:r>
              <a:rPr lang="en-US" sz="4800" b="1" dirty="0" err="1">
                <a:solidFill>
                  <a:srgbClr val="C00000"/>
                </a:solidFill>
                <a:latin typeface="+mn-lt"/>
                <a:cs typeface="+mn-cs"/>
              </a:rPr>
              <a:t>Hemodialysis</a:t>
            </a:r>
            <a:r>
              <a:rPr lang="en-US" sz="4800" b="1" dirty="0">
                <a:solidFill>
                  <a:srgbClr val="C00000"/>
                </a:solidFill>
                <a:latin typeface="+mn-lt"/>
                <a:cs typeface="+mn-cs"/>
              </a:rPr>
              <a:t>:</a:t>
            </a:r>
          </a:p>
          <a:p>
            <a:pPr marL="274320" indent="-274320" algn="l" rtl="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endParaRPr lang="en-US" sz="2700" dirty="0">
              <a:latin typeface="+mn-lt"/>
              <a:cs typeface="+mn-cs"/>
            </a:endParaRP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3400" b="1" u="sng" dirty="0">
                <a:solidFill>
                  <a:srgbClr val="FF0000"/>
                </a:solidFill>
                <a:latin typeface="+mn-lt"/>
                <a:cs typeface="+mn-cs"/>
              </a:rPr>
              <a:t> Indicated in poisons which is: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3400" b="1" dirty="0">
                <a:latin typeface="+mn-lt"/>
                <a:cs typeface="+mn-cs"/>
              </a:rPr>
              <a:t>water-soluble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3400" b="1" dirty="0">
                <a:latin typeface="+mn-lt"/>
                <a:cs typeface="+mn-cs"/>
              </a:rPr>
              <a:t>low molecular weight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3400" b="1" dirty="0">
                <a:latin typeface="+mn-lt"/>
                <a:cs typeface="+mn-cs"/>
              </a:rPr>
              <a:t>Low volume of distribution 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3400" b="1" dirty="0">
                <a:latin typeface="+mn-lt"/>
                <a:cs typeface="+mn-cs"/>
              </a:rPr>
              <a:t>Low protein binding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3400" b="1" u="sng" dirty="0">
                <a:solidFill>
                  <a:srgbClr val="FF0000"/>
                </a:solidFill>
                <a:latin typeface="+mn-lt"/>
                <a:cs typeface="+mn-cs"/>
              </a:rPr>
              <a:t>Ex., 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3400" b="1" dirty="0" err="1">
                <a:latin typeface="+mn-lt"/>
                <a:cs typeface="+mn-cs"/>
              </a:rPr>
              <a:t>Salicylates</a:t>
            </a:r>
            <a:r>
              <a:rPr lang="en-US" sz="3400" b="1" dirty="0">
                <a:latin typeface="+mn-lt"/>
                <a:cs typeface="+mn-cs"/>
              </a:rPr>
              <a:t>  alcohol and </a:t>
            </a:r>
            <a:r>
              <a:rPr lang="en-US" sz="3400" b="1" dirty="0" err="1">
                <a:latin typeface="+mn-lt"/>
                <a:cs typeface="+mn-cs"/>
              </a:rPr>
              <a:t>theophylline</a:t>
            </a:r>
            <a:r>
              <a:rPr lang="en-US" sz="3400" b="1" dirty="0">
                <a:latin typeface="+mn-lt"/>
                <a:cs typeface="+mn-cs"/>
              </a:rPr>
              <a:t>.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4500" b="1" dirty="0">
                <a:solidFill>
                  <a:srgbClr val="FF0000"/>
                </a:solidFill>
                <a:latin typeface="+mn-lt"/>
                <a:cs typeface="+mn-cs"/>
              </a:rPr>
              <a:t>Advantages: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3800" b="1" dirty="0">
                <a:latin typeface="+mn-lt"/>
                <a:cs typeface="+mn-cs"/>
              </a:rPr>
              <a:t>It can correct abnormalities of: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3800" b="1" dirty="0">
                <a:latin typeface="+mn-lt"/>
                <a:cs typeface="+mn-cs"/>
              </a:rPr>
              <a:t>Metabolic disturbances and Electrolyte imbalance 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3800" b="1" dirty="0" err="1">
                <a:latin typeface="+mn-lt"/>
                <a:cs typeface="+mn-cs"/>
              </a:rPr>
              <a:t>Hyperkalemia</a:t>
            </a:r>
            <a:r>
              <a:rPr lang="en-US" sz="3800" b="1" dirty="0">
                <a:latin typeface="+mn-lt"/>
                <a:cs typeface="+mn-cs"/>
              </a:rPr>
              <a:t> and fluid over load.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Content Placeholder 3" descr="99310814.jpg"/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429125" y="214313"/>
            <a:ext cx="4643438" cy="6643687"/>
          </a:xfrm>
        </p:spPr>
      </p:pic>
      <p:pic>
        <p:nvPicPr>
          <p:cNvPr id="30723" name="Picture 4" descr="Patient_receiving_dialysis_0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2875"/>
            <a:ext cx="4357688" cy="671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14313" y="0"/>
            <a:ext cx="8572500" cy="664368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274320" indent="-274320" algn="l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4700" b="1" dirty="0">
                <a:solidFill>
                  <a:srgbClr val="C00000"/>
                </a:solidFill>
                <a:latin typeface="+mn-lt"/>
                <a:cs typeface="+mn-cs"/>
              </a:rPr>
              <a:t>4- Peritoneal dialysis:</a:t>
            </a:r>
          </a:p>
          <a:p>
            <a:pPr marL="274320" indent="-274320" algn="just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en-US" sz="3600" b="1" u="sng" dirty="0">
                <a:solidFill>
                  <a:srgbClr val="FF0000"/>
                </a:solidFill>
              </a:rPr>
              <a:t>Indications</a:t>
            </a:r>
            <a:r>
              <a:rPr lang="en-US" sz="2800" b="1" u="sng" dirty="0">
                <a:solidFill>
                  <a:srgbClr val="FF0000"/>
                </a:solidFill>
              </a:rPr>
              <a:t>:</a:t>
            </a:r>
          </a:p>
          <a:p>
            <a:pPr marL="274320" indent="-274320" algn="just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2700" b="1" dirty="0">
                <a:latin typeface="+mn-lt"/>
                <a:cs typeface="+mn-cs"/>
              </a:rPr>
              <a:t> </a:t>
            </a:r>
            <a:r>
              <a:rPr lang="en-US" sz="3600" b="1" dirty="0">
                <a:latin typeface="+mn-lt"/>
                <a:cs typeface="+mn-cs"/>
              </a:rPr>
              <a:t>as in </a:t>
            </a:r>
            <a:r>
              <a:rPr lang="en-US" sz="3600" b="1" dirty="0" err="1">
                <a:latin typeface="+mn-lt"/>
                <a:cs typeface="+mn-cs"/>
              </a:rPr>
              <a:t>heamodialysis</a:t>
            </a:r>
            <a:endParaRPr lang="en-US" sz="3600" b="1" dirty="0">
              <a:latin typeface="+mn-lt"/>
              <a:cs typeface="+mn-cs"/>
            </a:endParaRPr>
          </a:p>
          <a:p>
            <a:pPr marL="274320" indent="-274320" algn="just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3600" b="1" dirty="0">
                <a:latin typeface="+mn-lt"/>
                <a:cs typeface="+mn-cs"/>
              </a:rPr>
              <a:t>10-15% effective as </a:t>
            </a:r>
            <a:r>
              <a:rPr lang="en-US" sz="3600" b="1" dirty="0" err="1">
                <a:latin typeface="+mn-lt"/>
                <a:cs typeface="+mn-cs"/>
              </a:rPr>
              <a:t>heamodialysis</a:t>
            </a:r>
            <a:r>
              <a:rPr lang="en-US" sz="3600" b="1" dirty="0">
                <a:latin typeface="+mn-lt"/>
                <a:cs typeface="+mn-cs"/>
              </a:rPr>
              <a:t> so Can be used for elimination if </a:t>
            </a:r>
            <a:r>
              <a:rPr lang="en-US" sz="3600" b="1" dirty="0" err="1">
                <a:latin typeface="+mn-lt"/>
                <a:cs typeface="+mn-cs"/>
              </a:rPr>
              <a:t>heamodialysis</a:t>
            </a:r>
            <a:r>
              <a:rPr lang="en-US" sz="3600" b="1" dirty="0">
                <a:latin typeface="+mn-lt"/>
                <a:cs typeface="+mn-cs"/>
              </a:rPr>
              <a:t> is unavailable or contraindicated</a:t>
            </a:r>
          </a:p>
          <a:p>
            <a:pPr marL="274320" indent="-274320" algn="just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3600" b="1" dirty="0">
                <a:latin typeface="+mn-lt"/>
                <a:cs typeface="+mn-cs"/>
              </a:rPr>
              <a:t>It depends on the peritoneum as a filtration membrane.</a:t>
            </a:r>
          </a:p>
          <a:p>
            <a:pPr marL="274320" indent="-274320" algn="just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endParaRPr lang="en-US" sz="27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71438" y="642938"/>
            <a:ext cx="8929687" cy="60007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2800" b="1" dirty="0">
                <a:solidFill>
                  <a:srgbClr val="C00000"/>
                </a:solidFill>
                <a:latin typeface="+mn-lt"/>
                <a:cs typeface="+mn-cs"/>
              </a:rPr>
              <a:t>5- </a:t>
            </a:r>
            <a:r>
              <a:rPr lang="en-US" sz="2800" b="1" dirty="0" err="1">
                <a:solidFill>
                  <a:srgbClr val="C00000"/>
                </a:solidFill>
                <a:latin typeface="+mn-lt"/>
                <a:cs typeface="+mn-cs"/>
              </a:rPr>
              <a:t>Hemoperfusion</a:t>
            </a:r>
            <a:r>
              <a:rPr lang="en-US" sz="2800" b="1" dirty="0">
                <a:solidFill>
                  <a:srgbClr val="C00000"/>
                </a:solidFill>
                <a:latin typeface="+mn-lt"/>
                <a:cs typeface="+mn-cs"/>
              </a:rPr>
              <a:t>: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2800" b="1" dirty="0">
                <a:latin typeface="+mn-lt"/>
                <a:cs typeface="+mn-cs"/>
              </a:rPr>
              <a:t>Using membrane with activated charcoal or resin as adsorbent.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2800" b="1" dirty="0">
                <a:latin typeface="+mn-lt"/>
                <a:cs typeface="+mn-cs"/>
              </a:rPr>
              <a:t>Indicated in case of non-</a:t>
            </a:r>
            <a:r>
              <a:rPr lang="en-US" sz="2800" b="1" dirty="0" err="1">
                <a:latin typeface="+mn-lt"/>
                <a:cs typeface="+mn-cs"/>
              </a:rPr>
              <a:t>dialysable</a:t>
            </a:r>
            <a:r>
              <a:rPr lang="en-US" sz="2800" b="1" dirty="0">
                <a:latin typeface="+mn-lt"/>
                <a:cs typeface="+mn-cs"/>
              </a:rPr>
              <a:t> drugs but it should be </a:t>
            </a:r>
            <a:r>
              <a:rPr lang="en-US" sz="2800" b="1" dirty="0" err="1">
                <a:latin typeface="+mn-lt"/>
                <a:cs typeface="+mn-cs"/>
              </a:rPr>
              <a:t>adsorbable</a:t>
            </a:r>
            <a:r>
              <a:rPr lang="en-US" sz="2800" b="1" dirty="0">
                <a:latin typeface="+mn-lt"/>
                <a:cs typeface="+mn-cs"/>
              </a:rPr>
              <a:t> to AC.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endParaRPr lang="en-US" sz="2800" b="1" dirty="0">
              <a:latin typeface="+mn-lt"/>
              <a:cs typeface="+mn-cs"/>
            </a:endParaRP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2800" b="1" dirty="0">
                <a:solidFill>
                  <a:srgbClr val="C00000"/>
                </a:solidFill>
                <a:latin typeface="+mn-lt"/>
                <a:cs typeface="+mn-cs"/>
              </a:rPr>
              <a:t>6- other methods of elimination: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2800" b="1" dirty="0">
                <a:latin typeface="+mn-lt"/>
                <a:cs typeface="+mn-cs"/>
              </a:rPr>
              <a:t>Exchange blood transfusion, </a:t>
            </a:r>
            <a:r>
              <a:rPr lang="en-US" sz="2800" b="1" dirty="0" err="1">
                <a:latin typeface="+mn-lt"/>
                <a:cs typeface="+mn-cs"/>
              </a:rPr>
              <a:t>plasmapheresis</a:t>
            </a:r>
            <a:r>
              <a:rPr lang="en-US" sz="2800" b="1" dirty="0">
                <a:latin typeface="+mn-lt"/>
                <a:cs typeface="+mn-cs"/>
              </a:rPr>
              <a:t>, </a:t>
            </a:r>
            <a:r>
              <a:rPr lang="en-US" sz="2800" b="1" dirty="0" err="1">
                <a:latin typeface="+mn-lt"/>
                <a:cs typeface="+mn-cs"/>
              </a:rPr>
              <a:t>hemofiltration</a:t>
            </a:r>
            <a:r>
              <a:rPr lang="en-US" sz="2800" b="1" dirty="0">
                <a:latin typeface="+mn-lt"/>
                <a:cs typeface="+mn-cs"/>
              </a:rPr>
              <a:t>, cerebrospinal fluid drainage and replacement.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28625"/>
            <a:ext cx="8229600" cy="487363"/>
          </a:xfrm>
        </p:spPr>
        <p:txBody>
          <a:bodyPr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III-Specific antidotes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1438" y="1395413"/>
            <a:ext cx="9001125" cy="5248275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algn="just" rtl="0">
              <a:defRPr/>
            </a:pPr>
            <a:r>
              <a:rPr lang="en-US" sz="5800" b="1" dirty="0">
                <a:solidFill>
                  <a:srgbClr val="FFFF00"/>
                </a:solidFill>
                <a:latin typeface="+mn-lt"/>
                <a:cs typeface="+mn-cs"/>
              </a:rPr>
              <a:t>Definition:</a:t>
            </a:r>
          </a:p>
          <a:p>
            <a:pPr algn="just" rtl="0">
              <a:lnSpc>
                <a:spcPct val="170000"/>
              </a:lnSpc>
              <a:defRPr/>
            </a:pPr>
            <a:r>
              <a:rPr lang="en-US" sz="4400" b="1" dirty="0">
                <a:latin typeface="+mn-lt"/>
                <a:cs typeface="+mn-cs"/>
              </a:rPr>
              <a:t>Antidote is any substance which prevents the action of a poison or neutralizes the poison or produce signs and symptoms opposite to those produced by the poison.</a:t>
            </a:r>
          </a:p>
          <a:p>
            <a:pPr algn="just" rtl="0">
              <a:defRPr/>
            </a:pPr>
            <a:r>
              <a:rPr lang="en-US" sz="5800" b="1" dirty="0">
                <a:solidFill>
                  <a:srgbClr val="FFFF00"/>
                </a:solidFill>
                <a:latin typeface="+mn-lt"/>
                <a:cs typeface="+mn-cs"/>
              </a:rPr>
              <a:t>Types:</a:t>
            </a:r>
          </a:p>
          <a:p>
            <a:pPr marL="742950" algn="just" rtl="0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US" sz="5100" b="1" dirty="0">
                <a:latin typeface="+mn-lt"/>
                <a:cs typeface="+mn-cs"/>
              </a:rPr>
              <a:t>Mechanical/Physical Antidotes</a:t>
            </a:r>
          </a:p>
          <a:p>
            <a:pPr marL="742950" algn="just" rtl="0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US" sz="5100" b="1" dirty="0">
                <a:latin typeface="+mn-lt"/>
                <a:cs typeface="+mn-cs"/>
              </a:rPr>
              <a:t>Chemical Antidotes</a:t>
            </a:r>
          </a:p>
          <a:p>
            <a:pPr marL="742950" algn="just" rtl="0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US" sz="5100" b="1" dirty="0">
                <a:latin typeface="+mn-lt"/>
                <a:cs typeface="+mn-cs"/>
              </a:rPr>
              <a:t>Physiological/Pharmacological Antidotes</a:t>
            </a:r>
          </a:p>
          <a:p>
            <a:pPr marL="742950" algn="just" rtl="0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US" sz="5100" b="1" dirty="0">
                <a:latin typeface="+mn-lt"/>
                <a:cs typeface="+mn-cs"/>
              </a:rPr>
              <a:t>Serological Antidote</a:t>
            </a:r>
          </a:p>
          <a:p>
            <a:pPr marL="742950" algn="just" rtl="0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US" sz="5100" b="1" dirty="0">
                <a:latin typeface="+mn-lt"/>
                <a:cs typeface="+mn-cs"/>
              </a:rPr>
              <a:t>Universal Antidote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endParaRPr lang="en-US" sz="2700" b="1" dirty="0">
              <a:latin typeface="+mn-lt"/>
              <a:cs typeface="+mn-cs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4400" b="1" smtClean="0">
                <a:solidFill>
                  <a:srgbClr val="C00000"/>
                </a:solidFill>
              </a:rPr>
              <a:t>Types of antidotes</a:t>
            </a:r>
            <a:endParaRPr lang="ar-EG" sz="4400" b="1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274320" indent="-274320" algn="just" rtl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1- Physical antidote </a:t>
            </a:r>
            <a:r>
              <a:rPr lang="en-US" b="1" dirty="0" smtClean="0">
                <a:sym typeface="Wingdings" pitchFamily="2" charset="2"/>
              </a:rPr>
              <a:t>as </a:t>
            </a:r>
            <a:r>
              <a:rPr lang="en-US" dirty="0" err="1" smtClean="0">
                <a:sym typeface="Wingdings" pitchFamily="2" charset="2"/>
              </a:rPr>
              <a:t>demulscent</a:t>
            </a:r>
            <a:r>
              <a:rPr lang="en-US" dirty="0" smtClean="0">
                <a:sym typeface="Wingdings" pitchFamily="2" charset="2"/>
              </a:rPr>
              <a:t> and charcoal.</a:t>
            </a:r>
          </a:p>
          <a:p>
            <a:pPr marL="274320" indent="-274320" algn="just" rtl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2- Chemical antidotes:</a:t>
            </a:r>
          </a:p>
          <a:p>
            <a:pPr marL="274320" indent="-274320" algn="just" rtl="0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dirty="0" smtClean="0"/>
              <a:t>They interfere with chemical nature of the poison by:</a:t>
            </a:r>
          </a:p>
          <a:p>
            <a:pPr marL="274320" indent="-274320" algn="just" rtl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Oxidation,</a:t>
            </a:r>
          </a:p>
          <a:p>
            <a:pPr marL="274320" indent="-274320" algn="just" rtl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 Reduction and </a:t>
            </a:r>
          </a:p>
          <a:p>
            <a:pPr marL="274320" indent="-274320" algn="just" rtl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Precipitation</a:t>
            </a:r>
            <a:endParaRPr lang="en-US" dirty="0" smtClean="0">
              <a:sym typeface="Wingdings" pitchFamily="2" charset="2"/>
            </a:endParaRPr>
          </a:p>
          <a:p>
            <a:pPr>
              <a:defRPr/>
            </a:pPr>
            <a:endParaRPr lang="ar-E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42875" y="1214438"/>
            <a:ext cx="8786813" cy="49831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l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cs typeface="+mn-cs"/>
              </a:rPr>
              <a:t>3- </a:t>
            </a:r>
            <a:r>
              <a:rPr lang="en-US" sz="3200" b="1" dirty="0">
                <a:solidFill>
                  <a:srgbClr val="FF0000"/>
                </a:solidFill>
              </a:rPr>
              <a:t>Physiological/Pharmacological Antidotes</a:t>
            </a:r>
          </a:p>
          <a:p>
            <a:pPr algn="l" rtl="0">
              <a:defRPr/>
            </a:pPr>
            <a:r>
              <a:rPr lang="en-US" sz="3200" dirty="0"/>
              <a:t>acts on one biochemical system to produce effects which are opposite those produced on another system. For example: epinephrine used in anaphylactic reaction following administration of any drug</a:t>
            </a:r>
            <a:endParaRPr lang="en-US" sz="27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ar-EG" dirty="0"/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87313" y="1357313"/>
            <a:ext cx="8842375" cy="5500687"/>
          </a:xfrm>
        </p:spPr>
        <p:txBody>
          <a:bodyPr/>
          <a:lstStyle/>
          <a:p>
            <a:pPr algn="just" rtl="0">
              <a:buFont typeface="Wingdings 2" pitchFamily="18" charset="2"/>
              <a:buNone/>
            </a:pPr>
            <a:r>
              <a:rPr lang="en-US" sz="3200" b="1" smtClean="0">
                <a:solidFill>
                  <a:srgbClr val="FFFF00"/>
                </a:solidFill>
              </a:rPr>
              <a:t>4- Serological Antidote:</a:t>
            </a:r>
          </a:p>
          <a:p>
            <a:pPr algn="just" rtl="0">
              <a:buFont typeface="Wingdings 2" pitchFamily="18" charset="2"/>
              <a:buNone/>
            </a:pPr>
            <a:r>
              <a:rPr lang="en-US" sz="2800" b="1" smtClean="0"/>
              <a:t>These are immunological anti-sera used to neutralize the poison antigens. </a:t>
            </a:r>
          </a:p>
          <a:p>
            <a:pPr algn="just" rtl="0">
              <a:buFont typeface="Wingdings 2" pitchFamily="18" charset="2"/>
              <a:buNone/>
            </a:pPr>
            <a:r>
              <a:rPr lang="en-US" sz="2800" b="1" smtClean="0"/>
              <a:t>Ex. Antisnake, antiscorpion antivenoms</a:t>
            </a:r>
          </a:p>
          <a:p>
            <a:pPr algn="just" rtl="0">
              <a:buFont typeface="Wingdings 2" pitchFamily="18" charset="2"/>
              <a:buNone/>
            </a:pPr>
            <a:r>
              <a:rPr lang="en-US" sz="2800" b="1" smtClean="0">
                <a:solidFill>
                  <a:srgbClr val="FFFF00"/>
                </a:solidFill>
              </a:rPr>
              <a:t>5- Universal Antidote</a:t>
            </a:r>
          </a:p>
          <a:p>
            <a:pPr algn="just" rtl="0">
              <a:buFont typeface="Wingdings 2" pitchFamily="18" charset="2"/>
              <a:buNone/>
            </a:pPr>
            <a:r>
              <a:rPr lang="en-US" sz="2800" smtClean="0"/>
              <a:t>a combination of physical and chemical antidotes. When the exact nature of the poison is not known, </a:t>
            </a:r>
          </a:p>
          <a:p>
            <a:pPr algn="just" rtl="0"/>
            <a:r>
              <a:rPr lang="en-US" sz="2800" smtClean="0"/>
              <a:t>It consists of:  Activated Charcoal – 2 parts</a:t>
            </a:r>
          </a:p>
          <a:p>
            <a:pPr algn="just" rtl="0"/>
            <a:r>
              <a:rPr lang="en-US" sz="2800" smtClean="0"/>
              <a:t>Magnesium oxide – 1 part   </a:t>
            </a:r>
          </a:p>
          <a:p>
            <a:pPr algn="just" rtl="0"/>
            <a:r>
              <a:rPr lang="en-US" sz="2800" smtClean="0"/>
              <a:t>Tannic acid – 1 part</a:t>
            </a:r>
          </a:p>
          <a:p>
            <a:pPr algn="just" rtl="0">
              <a:buFont typeface="Wingdings 2" pitchFamily="18" charset="2"/>
              <a:buNone/>
            </a:pPr>
            <a:endParaRPr lang="en-US" sz="2800" b="1" smtClean="0"/>
          </a:p>
          <a:p>
            <a:pPr algn="just" rtl="0">
              <a:buFont typeface="Wingdings 2" pitchFamily="18" charset="2"/>
              <a:buNone/>
            </a:pPr>
            <a:endParaRPr lang="ar-EG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sz="quarter" idx="1"/>
          </p:nvPr>
        </p:nvSpPr>
        <p:spPr>
          <a:xfrm>
            <a:off x="0" y="908050"/>
            <a:ext cx="9144000" cy="5191125"/>
          </a:xfrm>
        </p:spPr>
        <p:txBody>
          <a:bodyPr/>
          <a:lstStyle/>
          <a:p>
            <a:pPr algn="l" rtl="0"/>
            <a:r>
              <a:rPr lang="en-US" sz="3200" u="sng" smtClean="0"/>
              <a:t>6- Receptor-site antidotes</a:t>
            </a:r>
            <a:r>
              <a:rPr lang="en-US" sz="3200" smtClean="0"/>
              <a:t>: compete with the poison for the receptor sites. </a:t>
            </a:r>
            <a:r>
              <a:rPr lang="en-US" sz="3200" i="1" smtClean="0"/>
              <a:t>Examples</a:t>
            </a:r>
            <a:r>
              <a:rPr lang="en-US" sz="3200" smtClean="0"/>
              <a:t>: naloxone in morphine poisoning and ethanol in methanol toxicity.</a:t>
            </a:r>
          </a:p>
          <a:p>
            <a:pPr algn="l" rtl="0"/>
            <a:r>
              <a:rPr lang="en-US" sz="3200" u="sng" smtClean="0"/>
              <a:t>7- Dispositional antagonism</a:t>
            </a:r>
            <a:r>
              <a:rPr lang="en-US" sz="3200" smtClean="0"/>
              <a:t>:       occurs when the absorption, biotransformation, distribution, or excretion of a chemical is altered so that the concentration and duration of the chemical at the target organ are diminished </a:t>
            </a:r>
          </a:p>
          <a:p>
            <a:pPr algn="l" rtl="0"/>
            <a:r>
              <a:rPr lang="en-US" sz="3200" smtClean="0"/>
              <a:t>    </a:t>
            </a:r>
            <a:r>
              <a:rPr lang="en-US" sz="3200" i="1" smtClean="0"/>
              <a:t>Example</a:t>
            </a:r>
            <a:r>
              <a:rPr lang="en-US" sz="3200" smtClean="0"/>
              <a:t>: toxic doses of Acetaminophen are detoxified by N-acetylcystein </a:t>
            </a:r>
          </a:p>
          <a:p>
            <a:pPr algn="l"/>
            <a:endParaRPr lang="ar-EG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hlink"/>
                </a:solidFill>
              </a:rPr>
              <a:t>Supportive measures: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rtl="0" eaLnBrk="1" hangingPunct="1">
              <a:lnSpc>
                <a:spcPct val="200000"/>
              </a:lnSpc>
            </a:pPr>
            <a:r>
              <a:rPr lang="en-US" sz="4000" b="1" smtClean="0"/>
              <a:t>Respiratory support.</a:t>
            </a:r>
          </a:p>
          <a:p>
            <a:pPr algn="just" rtl="0" eaLnBrk="1" hangingPunct="1">
              <a:lnSpc>
                <a:spcPct val="200000"/>
              </a:lnSpc>
            </a:pPr>
            <a:r>
              <a:rPr lang="en-US" sz="4000" b="1" smtClean="0"/>
              <a:t>Circulatory support.</a:t>
            </a:r>
          </a:p>
          <a:p>
            <a:pPr algn="just" rtl="0" eaLnBrk="1" hangingPunct="1">
              <a:lnSpc>
                <a:spcPct val="200000"/>
              </a:lnSpc>
            </a:pPr>
            <a:r>
              <a:rPr lang="en-US" sz="4000" b="1" smtClean="0"/>
              <a:t>Neurological support.</a:t>
            </a:r>
          </a:p>
          <a:p>
            <a:pPr algn="just" rtl="0" eaLnBrk="1" hangingPunct="1">
              <a:lnSpc>
                <a:spcPct val="200000"/>
              </a:lnSpc>
              <a:buFont typeface="Wingdings" pitchFamily="2" charset="2"/>
              <a:buNone/>
            </a:pPr>
            <a:endParaRPr lang="en-US" sz="4000" b="1" smtClean="0"/>
          </a:p>
          <a:p>
            <a:pPr algn="just" rtl="0" eaLnBrk="1" hangingPunct="1">
              <a:lnSpc>
                <a:spcPct val="200000"/>
              </a:lnSpc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035175"/>
            <a:ext cx="8218488" cy="3465527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sz="540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GENERAL </a:t>
            </a:r>
            <a:r>
              <a:rPr sz="540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TOXICOLOGY (2)</a:t>
            </a:r>
            <a:br>
              <a:rPr sz="540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sz="540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sz="540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sz="73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1401763"/>
          </a:xfrm>
        </p:spPr>
        <p:txBody>
          <a:bodyPr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a) Resp. support :</a:t>
            </a:r>
            <a:r>
              <a:rPr lang="en-US" sz="3600" b="1" dirty="0" smtClean="0">
                <a:solidFill>
                  <a:schemeClr val="hlink"/>
                </a:solidFill>
              </a:rPr>
              <a:t/>
            </a:r>
            <a:br>
              <a:rPr lang="en-US" sz="3600" b="1" dirty="0" smtClean="0">
                <a:solidFill>
                  <a:schemeClr val="hlink"/>
                </a:solidFill>
              </a:rPr>
            </a:br>
            <a:r>
              <a:rPr lang="en-US" sz="3600" b="1" dirty="0" smtClean="0">
                <a:solidFill>
                  <a:schemeClr val="hlink"/>
                </a:solidFill>
              </a:rPr>
              <a:t>Indications </a:t>
            </a:r>
            <a:r>
              <a:rPr lang="en-US" sz="3600" b="1" dirty="0">
                <a:solidFill>
                  <a:schemeClr val="hlink"/>
                </a:solidFill>
              </a:rPr>
              <a:t>of </a:t>
            </a:r>
            <a:r>
              <a:rPr lang="en-US" sz="3600" b="1" dirty="0" err="1">
                <a:solidFill>
                  <a:schemeClr val="hlink"/>
                </a:solidFill>
              </a:rPr>
              <a:t>endotracheal</a:t>
            </a:r>
            <a:r>
              <a:rPr lang="en-US" sz="3600" b="1" dirty="0">
                <a:solidFill>
                  <a:schemeClr val="hlink"/>
                </a:solidFill>
              </a:rPr>
              <a:t> intubations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5045075"/>
          </a:xfrm>
        </p:spPr>
        <p:txBody>
          <a:bodyPr>
            <a:normAutofit fontScale="85000" lnSpcReduction="20000"/>
          </a:bodyPr>
          <a:lstStyle/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1" dirty="0"/>
              <a:t>Resp. </a:t>
            </a:r>
            <a:r>
              <a:rPr lang="en-US" b="1" dirty="0" smtClean="0"/>
              <a:t>arrest. </a:t>
            </a:r>
            <a:endParaRPr lang="en-US" b="1" dirty="0"/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1" dirty="0"/>
              <a:t>Mechanical </a:t>
            </a:r>
            <a:r>
              <a:rPr lang="en-US" b="1" dirty="0" smtClean="0"/>
              <a:t>ventilation. </a:t>
            </a:r>
            <a:endParaRPr lang="en-US" b="1" dirty="0"/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1" dirty="0" smtClean="0"/>
              <a:t>Coma.</a:t>
            </a:r>
            <a:endParaRPr lang="en-US" b="1" dirty="0"/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1" dirty="0" smtClean="0"/>
              <a:t>Seizures.</a:t>
            </a:r>
            <a:endParaRPr lang="en-US" b="1" dirty="0"/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1" dirty="0"/>
              <a:t>Severe </a:t>
            </a:r>
            <a:r>
              <a:rPr lang="en-US" b="1" dirty="0" smtClean="0"/>
              <a:t>hypoxemia.</a:t>
            </a:r>
            <a:endParaRPr lang="en-US" b="1" dirty="0"/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1" dirty="0"/>
              <a:t>Acute resp. </a:t>
            </a:r>
            <a:r>
              <a:rPr lang="en-US" b="1" dirty="0" smtClean="0"/>
              <a:t>acidosis.</a:t>
            </a:r>
            <a:endParaRPr lang="en-US" b="1" dirty="0"/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1" dirty="0"/>
              <a:t>Severe metabolic </a:t>
            </a:r>
            <a:r>
              <a:rPr lang="en-US" b="1" dirty="0" smtClean="0"/>
              <a:t>acidosis.</a:t>
            </a:r>
            <a:endParaRPr lang="en-US" b="1" dirty="0"/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1" dirty="0"/>
              <a:t>Emergency </a:t>
            </a:r>
            <a:r>
              <a:rPr lang="en-US" b="1" dirty="0" err="1" smtClean="0"/>
              <a:t>bronchoscopy</a:t>
            </a:r>
            <a:r>
              <a:rPr lang="en-US" b="1" dirty="0" smtClean="0"/>
              <a:t>. </a:t>
            </a:r>
            <a:endParaRPr lang="en-US" b="1" dirty="0"/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1" dirty="0"/>
              <a:t>Gastric </a:t>
            </a:r>
            <a:r>
              <a:rPr lang="en-US" b="1" dirty="0" err="1"/>
              <a:t>lavage</a:t>
            </a:r>
            <a:r>
              <a:rPr lang="en-US" b="1" dirty="0"/>
              <a:t> in unconscious patient.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hlink"/>
                </a:solidFill>
              </a:rPr>
              <a:t>Mechanical ventilation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5045075"/>
          </a:xfrm>
        </p:spPr>
        <p:txBody>
          <a:bodyPr/>
          <a:lstStyle/>
          <a:p>
            <a:pPr marL="533400" indent="-533400" algn="l"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3600" b="1" u="sng" smtClean="0">
                <a:solidFill>
                  <a:srgbClr val="FFFF00"/>
                </a:solidFill>
              </a:rPr>
              <a:t>Indications:</a:t>
            </a:r>
          </a:p>
          <a:p>
            <a:pPr marL="533400" indent="-533400" algn="l" rtl="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3000" b="1" smtClean="0"/>
              <a:t>Resp. arrest.</a:t>
            </a:r>
          </a:p>
          <a:p>
            <a:pPr marL="533400" indent="-533400" algn="l" rtl="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3000" b="1" smtClean="0"/>
              <a:t>Severe hypoxemia.</a:t>
            </a:r>
          </a:p>
          <a:p>
            <a:pPr marL="533400" indent="-533400" algn="l" rtl="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3000" b="1" smtClean="0"/>
              <a:t>Acute resp. acidosis.</a:t>
            </a:r>
          </a:p>
          <a:p>
            <a:pPr marL="533400" indent="-533400" algn="l" rtl="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3000" b="1" smtClean="0"/>
              <a:t>Severe metabolic acidosis.</a:t>
            </a:r>
          </a:p>
          <a:p>
            <a:pPr marL="533400" indent="-533400" algn="l" rtl="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3000" b="1" smtClean="0"/>
              <a:t>Administration of  curare like agents.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7313" y="1357313"/>
            <a:ext cx="8842375" cy="4741862"/>
          </a:xfrm>
        </p:spPr>
        <p:txBody>
          <a:bodyPr/>
          <a:lstStyle/>
          <a:p>
            <a:pPr algn="just" rtl="0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800" b="1" smtClean="0">
                <a:solidFill>
                  <a:srgbClr val="C00000"/>
                </a:solidFill>
              </a:rPr>
              <a:t>6. </a:t>
            </a:r>
            <a:r>
              <a:rPr lang="en-US" sz="2800" b="1" smtClean="0"/>
              <a:t>Severe shock.</a:t>
            </a:r>
            <a:endParaRPr lang="en-US" b="1" smtClean="0"/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C00000"/>
                </a:solidFill>
              </a:rPr>
              <a:t>7. </a:t>
            </a:r>
            <a:r>
              <a:rPr lang="en-US" b="1" smtClean="0"/>
              <a:t>Aspiration of gastric contents causing resp. distress syndrome.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C00000"/>
                </a:solidFill>
              </a:rPr>
              <a:t>8. </a:t>
            </a:r>
            <a:r>
              <a:rPr lang="en-US" b="1" smtClean="0"/>
              <a:t>Oxygen tension</a:t>
            </a:r>
            <a:r>
              <a:rPr lang="ar-EG" b="1" smtClean="0"/>
              <a:t>&gt; </a:t>
            </a:r>
            <a:r>
              <a:rPr lang="en-US" b="1" smtClean="0"/>
              <a:t> 70 mmHg with more than 50% oxygen 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b="1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C00000"/>
                </a:solidFill>
              </a:rPr>
              <a:t>b) Circulatory support: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533400" indent="-533400" algn="l" rtl="0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Hypotension :</a:t>
            </a:r>
          </a:p>
          <a:p>
            <a:pPr marL="533400" indent="-533400" algn="l" rtl="0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AutoNum type="alphaLcParenR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Volume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expansion agents</a:t>
            </a:r>
          </a:p>
          <a:p>
            <a:pPr marL="533400" indent="-533400" algn="l" rtl="0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AutoNum type="alphaLcParenR"/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Vasopressor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therapy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عنصر نائب لرقم الشريحة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D645D6-77A8-4C7E-8399-C337429CF70D}" type="slidenum">
              <a:rPr lang="ar-EG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304800" y="1041400"/>
            <a:ext cx="8297863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l"/>
            <a:r>
              <a:rPr lang="en-US" sz="4000" b="1">
                <a:solidFill>
                  <a:srgbClr val="FFCC00"/>
                </a:solidFill>
                <a:latin typeface="Garamond" pitchFamily="18" charset="0"/>
              </a:rPr>
              <a:t>(B) Circulatory support:</a:t>
            </a:r>
            <a:endParaRPr lang="en-US" sz="4000" b="1" u="sng">
              <a:solidFill>
                <a:srgbClr val="FFCC00"/>
              </a:solidFill>
              <a:latin typeface="Garamond" pitchFamily="18" charset="0"/>
            </a:endParaRPr>
          </a:p>
          <a:p>
            <a:pPr algn="l"/>
            <a:r>
              <a:rPr lang="en-US" sz="3600" b="1">
                <a:solidFill>
                  <a:srgbClr val="FF0000"/>
                </a:solidFill>
                <a:latin typeface="Garamond" pitchFamily="18" charset="0"/>
              </a:rPr>
              <a:t>  </a:t>
            </a:r>
            <a:r>
              <a:rPr lang="en-US" sz="3600" b="1" u="sng">
                <a:solidFill>
                  <a:srgbClr val="FF0000"/>
                </a:solidFill>
                <a:latin typeface="Garamond" pitchFamily="18" charset="0"/>
              </a:rPr>
              <a:t>Hypotension</a:t>
            </a:r>
          </a:p>
          <a:p>
            <a:pPr algn="l"/>
            <a:endParaRPr lang="en-US" sz="3600" b="1" u="sng">
              <a:solidFill>
                <a:srgbClr val="FF0000"/>
              </a:solidFill>
              <a:latin typeface="Garamond" pitchFamily="18" charset="0"/>
            </a:endParaRPr>
          </a:p>
          <a:p>
            <a:pPr algn="just" rtl="0"/>
            <a:r>
              <a:rPr lang="en-US" sz="3200">
                <a:solidFill>
                  <a:srgbClr val="FFFFFF"/>
                </a:solidFill>
                <a:latin typeface="Garamond" pitchFamily="18" charset="0"/>
              </a:rPr>
              <a:t>a) </a:t>
            </a:r>
            <a:r>
              <a:rPr lang="en-US" sz="3200" b="1" u="sng">
                <a:solidFill>
                  <a:srgbClr val="FFFFFF"/>
                </a:solidFill>
                <a:latin typeface="Garamond" pitchFamily="18" charset="0"/>
              </a:rPr>
              <a:t>Volume expanding agents</a:t>
            </a:r>
            <a:r>
              <a:rPr lang="en-US" sz="3200">
                <a:solidFill>
                  <a:srgbClr val="FFFFFF"/>
                </a:solidFill>
                <a:latin typeface="Garamond" pitchFamily="18" charset="0"/>
              </a:rPr>
              <a:t>: hypotension should first be treated with the administration of volume expanding agents. The most acceptable fluids for this are: normal saline and lactated Ringer</a:t>
            </a:r>
            <a:r>
              <a:rPr lang="en-US" sz="3200">
                <a:solidFill>
                  <a:srgbClr val="FFFFFF"/>
                </a:solidFill>
              </a:rPr>
              <a:t>’</a:t>
            </a:r>
            <a:r>
              <a:rPr lang="en-US" sz="3200">
                <a:solidFill>
                  <a:srgbClr val="FFFFFF"/>
                </a:solidFill>
                <a:latin typeface="Garamond" pitchFamily="18" charset="0"/>
              </a:rPr>
              <a:t>s solution (isotonic agents).</a:t>
            </a:r>
          </a:p>
          <a:p>
            <a:pPr algn="l"/>
            <a:r>
              <a:rPr lang="en-US" sz="2800">
                <a:solidFill>
                  <a:srgbClr val="FFFFFF"/>
                </a:solidFill>
                <a:latin typeface="Garamond" pitchFamily="18" charset="0"/>
              </a:rPr>
              <a:t>	</a:t>
            </a:r>
          </a:p>
          <a:p>
            <a:pPr algn="ctr"/>
            <a:endParaRPr lang="en-US" sz="2400">
              <a:solidFill>
                <a:srgbClr val="FFFFFF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عنصر نائب لرقم الشريحة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33B271-D84B-4CA0-9B87-AC1E4333C1E9}" type="slidenum">
              <a:rPr lang="ar-EG" smtClean="0">
                <a:latin typeface="Arial" pitchFamily="34" charset="0"/>
                <a:cs typeface="Arial" pitchFamily="34" charset="0"/>
              </a:rPr>
              <a:pPr/>
              <a:t>25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Rectangle 5"/>
          <p:cNvSpPr>
            <a:spLocks noChangeArrowheads="1"/>
          </p:cNvSpPr>
          <p:nvPr/>
        </p:nvSpPr>
        <p:spPr bwMode="auto">
          <a:xfrm>
            <a:off x="609600" y="820738"/>
            <a:ext cx="8077200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rtl="0"/>
            <a:r>
              <a:rPr lang="en-US" sz="3200">
                <a:solidFill>
                  <a:srgbClr val="FFFFFF"/>
                </a:solidFill>
                <a:latin typeface="Garamond" pitchFamily="18" charset="0"/>
              </a:rPr>
              <a:t>Dose: short infusions of small volumes </a:t>
            </a:r>
            <a:r>
              <a:rPr lang="en-US" sz="3200">
                <a:solidFill>
                  <a:srgbClr val="FFCC00"/>
                </a:solidFill>
                <a:latin typeface="Garamond" pitchFamily="18" charset="0"/>
              </a:rPr>
              <a:t>(100 to 200 ml)</a:t>
            </a:r>
            <a:r>
              <a:rPr lang="en-US" sz="3200">
                <a:solidFill>
                  <a:srgbClr val="FFFFFF"/>
                </a:solidFill>
                <a:latin typeface="Garamond" pitchFamily="18" charset="0"/>
              </a:rPr>
              <a:t> and can be repeated but should not exceed a total of </a:t>
            </a:r>
            <a:r>
              <a:rPr lang="en-US" sz="3200">
                <a:solidFill>
                  <a:srgbClr val="FFCC00"/>
                </a:solidFill>
                <a:latin typeface="Garamond" pitchFamily="18" charset="0"/>
              </a:rPr>
              <a:t>1000 to 2000 ml</a:t>
            </a:r>
            <a:r>
              <a:rPr lang="en-US" sz="3200">
                <a:solidFill>
                  <a:srgbClr val="FFFFFF"/>
                </a:solidFill>
                <a:latin typeface="Garamond" pitchFamily="18" charset="0"/>
              </a:rPr>
              <a:t> over </a:t>
            </a:r>
            <a:r>
              <a:rPr lang="en-US" sz="3200">
                <a:solidFill>
                  <a:srgbClr val="FFCC00"/>
                </a:solidFill>
                <a:latin typeface="Garamond" pitchFamily="18" charset="0"/>
              </a:rPr>
              <a:t>1 to 2 hours</a:t>
            </a:r>
            <a:r>
              <a:rPr lang="en-US" sz="3200">
                <a:solidFill>
                  <a:srgbClr val="FFFFFF"/>
                </a:solidFill>
                <a:latin typeface="Garamond" pitchFamily="18" charset="0"/>
              </a:rPr>
              <a:t> while the blood pressure is monitored.</a:t>
            </a:r>
          </a:p>
          <a:p>
            <a:pPr algn="just" rtl="0"/>
            <a:r>
              <a:rPr lang="en-US" sz="3200">
                <a:solidFill>
                  <a:srgbClr val="FFFFFF"/>
                </a:solidFill>
                <a:latin typeface="Garamond" pitchFamily="18" charset="0"/>
              </a:rPr>
              <a:t>Alternative fluids that can be used for volume expansion in the poisoned patient include:</a:t>
            </a:r>
          </a:p>
          <a:p>
            <a:pPr algn="just" rtl="0"/>
            <a:r>
              <a:rPr lang="en-US" sz="3200">
                <a:solidFill>
                  <a:srgbClr val="FFFFFF"/>
                </a:solidFill>
                <a:latin typeface="Garamond" pitchFamily="18" charset="0"/>
              </a:rPr>
              <a:t>- Albumin.	- Plasmanate (plasma protein fraction 5%)</a:t>
            </a:r>
          </a:p>
          <a:p>
            <a:pPr algn="just" rtl="0"/>
            <a:r>
              <a:rPr lang="en-US" sz="3200">
                <a:solidFill>
                  <a:srgbClr val="FFFFFF"/>
                </a:solidFill>
                <a:latin typeface="Garamond" pitchFamily="18" charset="0"/>
              </a:rPr>
              <a:t>- Whole blood.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عنصر نائب لرقم الشريحة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913017D-3C71-4B99-B4F4-C80FC08B80CA}" type="slidenum">
              <a:rPr lang="ar-EG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533400" y="1647825"/>
            <a:ext cx="81534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rtl="0"/>
            <a:r>
              <a:rPr lang="en-US" sz="3600" b="1">
                <a:solidFill>
                  <a:srgbClr val="FFFFFF"/>
                </a:solidFill>
                <a:latin typeface="Garamond" pitchFamily="18" charset="0"/>
              </a:rPr>
              <a:t>b) </a:t>
            </a:r>
            <a:r>
              <a:rPr lang="en-US" sz="3600" b="1" u="sng">
                <a:solidFill>
                  <a:srgbClr val="FFFFFF"/>
                </a:solidFill>
                <a:latin typeface="Garamond" pitchFamily="18" charset="0"/>
              </a:rPr>
              <a:t>Vasopressor therapy</a:t>
            </a:r>
            <a:r>
              <a:rPr lang="en-US" sz="3600" b="1">
                <a:solidFill>
                  <a:srgbClr val="FFFFFF"/>
                </a:solidFill>
                <a:latin typeface="Garamond" pitchFamily="18" charset="0"/>
              </a:rPr>
              <a:t>:</a:t>
            </a:r>
            <a:r>
              <a:rPr lang="en-US" sz="3600">
                <a:solidFill>
                  <a:srgbClr val="FFFFFF"/>
                </a:solidFill>
                <a:latin typeface="Garamond" pitchFamily="18" charset="0"/>
              </a:rPr>
              <a:t> In patients with severe hypotension, vasopressor therapy is necessary if blood pressure is not satisfactory improved after volume expansion.</a:t>
            </a:r>
          </a:p>
          <a:p>
            <a:pPr algn="just" rtl="0"/>
            <a:r>
              <a:rPr lang="en-US" sz="3600">
                <a:solidFill>
                  <a:srgbClr val="FFFFFF"/>
                </a:solidFill>
                <a:latin typeface="Garamond" pitchFamily="18" charset="0"/>
              </a:rPr>
              <a:t>A number of vasopressors can be used e.g.:</a:t>
            </a:r>
            <a:endParaRPr lang="en-US" sz="2400">
              <a:solidFill>
                <a:srgbClr val="FFFFFF"/>
              </a:solidFill>
              <a:latin typeface="Garamond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عنصر نائب لرقم الشريحة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6E078F-1B44-4F96-8ED9-3BD1BEBEE34F}" type="slidenum">
              <a:rPr lang="ar-EG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107" name="Rectangle 5"/>
          <p:cNvSpPr>
            <a:spLocks noChangeArrowheads="1"/>
          </p:cNvSpPr>
          <p:nvPr/>
        </p:nvSpPr>
        <p:spPr bwMode="auto">
          <a:xfrm>
            <a:off x="0" y="296863"/>
            <a:ext cx="8839200" cy="601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2800">
              <a:solidFill>
                <a:srgbClr val="FFFFFF"/>
              </a:solidFill>
              <a:latin typeface="Garamond" pitchFamily="18" charset="0"/>
            </a:endParaRPr>
          </a:p>
          <a:p>
            <a:pPr algn="just" rtl="0"/>
            <a:r>
              <a:rPr lang="en-US" sz="3600">
                <a:solidFill>
                  <a:srgbClr val="FFFFFF"/>
                </a:solidFill>
                <a:latin typeface="Garamond" pitchFamily="18" charset="0"/>
              </a:rPr>
              <a:t>a) </a:t>
            </a:r>
            <a:r>
              <a:rPr lang="en-US" sz="3600" b="1" i="1">
                <a:solidFill>
                  <a:srgbClr val="FFFFFF"/>
                </a:solidFill>
                <a:latin typeface="Garamond" pitchFamily="18" charset="0"/>
              </a:rPr>
              <a:t>Epinephrine:</a:t>
            </a:r>
            <a:r>
              <a:rPr lang="en-US" sz="3600">
                <a:solidFill>
                  <a:srgbClr val="FFFFFF"/>
                </a:solidFill>
                <a:latin typeface="Garamond" pitchFamily="18" charset="0"/>
              </a:rPr>
              <a:t> it is particularly effective in intoxications associated with hypotension and bronchospasm (e.g. anaphylactic reactions). It is initiated at a dose of 0.1 to 0.5g/kg per minute.</a:t>
            </a:r>
            <a:endParaRPr lang="en-US" sz="3600">
              <a:solidFill>
                <a:srgbClr val="FFFFFF"/>
              </a:solidFill>
              <a:latin typeface="Garamond" pitchFamily="18" charset="0"/>
              <a:sym typeface="Symbol" pitchFamily="18" charset="2"/>
            </a:endParaRPr>
          </a:p>
          <a:p>
            <a:pPr algn="just" rtl="0"/>
            <a:r>
              <a:rPr lang="en-US" sz="3600">
                <a:solidFill>
                  <a:srgbClr val="FFFFFF"/>
                </a:solidFill>
                <a:latin typeface="Garamond" pitchFamily="18" charset="0"/>
                <a:sym typeface="Symbol" pitchFamily="18" charset="2"/>
              </a:rPr>
              <a:t>b</a:t>
            </a:r>
            <a:r>
              <a:rPr lang="en-US" sz="3600" b="1" i="1">
                <a:solidFill>
                  <a:srgbClr val="FFFFFF"/>
                </a:solidFill>
                <a:latin typeface="Garamond" pitchFamily="18" charset="0"/>
                <a:sym typeface="Symbol" pitchFamily="18" charset="2"/>
              </a:rPr>
              <a:t>) Norepinephrine</a:t>
            </a:r>
            <a:r>
              <a:rPr lang="en-US" sz="3600">
                <a:solidFill>
                  <a:srgbClr val="FFFFFF"/>
                </a:solidFill>
                <a:latin typeface="Garamond" pitchFamily="18" charset="0"/>
                <a:sym typeface="Symbol" pitchFamily="18" charset="2"/>
              </a:rPr>
              <a:t>: It is initiated at a dose of 0.1 to 0.5 </a:t>
            </a:r>
            <a:r>
              <a:rPr lang="en-US" sz="3600">
                <a:solidFill>
                  <a:srgbClr val="FFFFFF"/>
                </a:solidFill>
                <a:latin typeface="Garamond" pitchFamily="18" charset="0"/>
              </a:rPr>
              <a:t>g/kg per minute.</a:t>
            </a:r>
            <a:endParaRPr lang="en-US" sz="3600">
              <a:solidFill>
                <a:srgbClr val="FFFFFF"/>
              </a:solidFill>
              <a:latin typeface="Garamond" pitchFamily="18" charset="0"/>
              <a:sym typeface="Symbol" pitchFamily="18" charset="2"/>
            </a:endParaRPr>
          </a:p>
          <a:p>
            <a:pPr algn="just" rtl="0"/>
            <a:r>
              <a:rPr lang="en-US" sz="3600">
                <a:solidFill>
                  <a:srgbClr val="FFFFFF"/>
                </a:solidFill>
                <a:latin typeface="Garamond" pitchFamily="18" charset="0"/>
                <a:sym typeface="Symbol" pitchFamily="18" charset="2"/>
              </a:rPr>
              <a:t>c) </a:t>
            </a:r>
            <a:r>
              <a:rPr lang="en-US" sz="3600" b="1" i="1">
                <a:solidFill>
                  <a:srgbClr val="FFFFFF"/>
                </a:solidFill>
                <a:latin typeface="Garamond" pitchFamily="18" charset="0"/>
                <a:sym typeface="Symbol" pitchFamily="18" charset="2"/>
              </a:rPr>
              <a:t>Dopamine</a:t>
            </a:r>
            <a:r>
              <a:rPr lang="en-US" sz="3600">
                <a:solidFill>
                  <a:srgbClr val="FFFFFF"/>
                </a:solidFill>
                <a:latin typeface="Garamond" pitchFamily="18" charset="0"/>
                <a:sym typeface="Symbol" pitchFamily="18" charset="2"/>
              </a:rPr>
              <a:t>: is safe and effective. It has now become the vasopressor agent of choice in most cases of drug overdose. Infusion range is 2 to 20</a:t>
            </a:r>
            <a:r>
              <a:rPr lang="en-US" sz="2400">
                <a:solidFill>
                  <a:srgbClr val="FFFFFF"/>
                </a:solidFill>
                <a:latin typeface="Garamond" pitchFamily="18" charset="0"/>
                <a:sym typeface="Symbol" pitchFamily="18" charset="2"/>
              </a:rPr>
              <a:t> </a:t>
            </a:r>
            <a:r>
              <a:rPr lang="en-US" sz="3600">
                <a:solidFill>
                  <a:srgbClr val="FFFFFF"/>
                </a:solidFill>
                <a:latin typeface="Garamond" pitchFamily="18" charset="0"/>
              </a:rPr>
              <a:t>g/kg per minute</a:t>
            </a:r>
            <a:r>
              <a:rPr lang="en-US" sz="2400">
                <a:solidFill>
                  <a:srgbClr val="FFFFFF"/>
                </a:solidFill>
                <a:latin typeface="Garamond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7188"/>
            <a:ext cx="8534400" cy="7588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c) Neurological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support </a:t>
            </a:r>
          </a:p>
        </p:txBody>
      </p:sp>
      <p:sp>
        <p:nvSpPr>
          <p:cNvPr id="48131" name="Oval 4"/>
          <p:cNvSpPr>
            <a:spLocks noChangeArrowheads="1"/>
          </p:cNvSpPr>
          <p:nvPr/>
        </p:nvSpPr>
        <p:spPr bwMode="auto">
          <a:xfrm>
            <a:off x="285750" y="2928938"/>
            <a:ext cx="3240088" cy="136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/>
              <a:t>coma</a:t>
            </a:r>
          </a:p>
        </p:txBody>
      </p:sp>
      <p:sp>
        <p:nvSpPr>
          <p:cNvPr id="48132" name="Oval 5"/>
          <p:cNvSpPr>
            <a:spLocks noChangeArrowheads="1"/>
          </p:cNvSpPr>
          <p:nvPr/>
        </p:nvSpPr>
        <p:spPr bwMode="auto">
          <a:xfrm>
            <a:off x="5500688" y="3071813"/>
            <a:ext cx="3313112" cy="1436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/>
              <a:t>  seizures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4313" y="1285875"/>
            <a:ext cx="8929687" cy="5357813"/>
          </a:xfrm>
        </p:spPr>
        <p:txBody>
          <a:bodyPr>
            <a:normAutofit lnSpcReduction="10000"/>
          </a:bodyPr>
          <a:lstStyle/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u="sng" dirty="0" smtClean="0"/>
              <a:t>1. Care of resp.</a:t>
            </a:r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u="sng" dirty="0" smtClean="0"/>
              <a:t>2</a:t>
            </a:r>
            <a:r>
              <a:rPr lang="en-US" b="1" u="sng" dirty="0"/>
              <a:t>. Keep the  </a:t>
            </a:r>
            <a:r>
              <a:rPr lang="en-US" b="1" u="sng" dirty="0" err="1"/>
              <a:t>i.v</a:t>
            </a:r>
            <a:r>
              <a:rPr lang="en-US" b="1" u="sng" dirty="0"/>
              <a:t>. line patent by</a:t>
            </a:r>
            <a:r>
              <a:rPr lang="en-US" b="1" u="sng" dirty="0" smtClean="0"/>
              <a:t>:</a:t>
            </a:r>
            <a:r>
              <a:rPr lang="en-US" b="1" dirty="0" smtClean="0"/>
              <a:t>     </a:t>
            </a:r>
            <a:r>
              <a:rPr lang="en-US" b="1" dirty="0"/>
              <a:t>saline infusion </a:t>
            </a:r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/>
              <a:t>3. Monitoring of vital </a:t>
            </a:r>
            <a:r>
              <a:rPr lang="en-US" b="1" dirty="0" smtClean="0"/>
              <a:t>function.</a:t>
            </a:r>
            <a:endParaRPr lang="en-US" b="1" dirty="0"/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/>
              <a:t>4. </a:t>
            </a:r>
            <a:r>
              <a:rPr lang="en-US" b="1" dirty="0" err="1"/>
              <a:t>Naloxone</a:t>
            </a:r>
            <a:r>
              <a:rPr lang="en-US" b="1" dirty="0"/>
              <a:t> </a:t>
            </a:r>
            <a:r>
              <a:rPr lang="en-US" b="1" dirty="0" smtClean="0"/>
              <a:t>2 </a:t>
            </a:r>
            <a:r>
              <a:rPr lang="en-US" b="1" dirty="0"/>
              <a:t>mg </a:t>
            </a:r>
            <a:r>
              <a:rPr lang="en-US" b="1" dirty="0" err="1"/>
              <a:t>i.v</a:t>
            </a:r>
            <a:r>
              <a:rPr lang="en-US" b="1" dirty="0"/>
              <a:t>. + thiamine 100 mg </a:t>
            </a:r>
            <a:r>
              <a:rPr lang="en-US" b="1" dirty="0" err="1"/>
              <a:t>i.v</a:t>
            </a:r>
            <a:r>
              <a:rPr lang="en-US" b="1" dirty="0"/>
              <a:t>. + dextrose 50% 50 ml </a:t>
            </a:r>
            <a:r>
              <a:rPr lang="en-US" b="1" dirty="0" err="1"/>
              <a:t>i</a:t>
            </a:r>
            <a:r>
              <a:rPr lang="en-US" b="1" dirty="0"/>
              <a:t>. v</a:t>
            </a:r>
            <a:r>
              <a:rPr lang="en-US" b="1" dirty="0" smtClean="0"/>
              <a:t>. (coma </a:t>
            </a:r>
            <a:r>
              <a:rPr lang="en-US" b="1" dirty="0" err="1" smtClean="0"/>
              <a:t>coctail</a:t>
            </a:r>
            <a:r>
              <a:rPr lang="en-US" b="1" dirty="0" smtClean="0"/>
              <a:t>) </a:t>
            </a:r>
            <a:endParaRPr lang="en-US" b="1" dirty="0"/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/>
              <a:t>5. Catheterization of the bladder .</a:t>
            </a:r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/>
              <a:t>6. Prophylactic antibiotics.</a:t>
            </a:r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/>
              <a:t>7. Change the position of the patient .</a:t>
            </a:r>
          </a:p>
          <a:p>
            <a:pPr marL="533400" indent="-533400" algn="l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63" y="285750"/>
            <a:ext cx="4929187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hlink"/>
                </a:solidFill>
              </a:rPr>
              <a:t>a) coma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smtClean="0">
                <a:solidFill>
                  <a:srgbClr val="C00000"/>
                </a:solidFill>
              </a:rPr>
              <a:t>Treatment lines:</a:t>
            </a:r>
            <a:endParaRPr lang="ar-EG" sz="4400" b="1" smtClean="0">
              <a:solidFill>
                <a:srgbClr val="C00000"/>
              </a:solidFill>
            </a:endParaRPr>
          </a:p>
        </p:txBody>
      </p:sp>
      <p:sp>
        <p:nvSpPr>
          <p:cNvPr id="22531" name="Subtitle 1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l" rtl="0"/>
            <a:r>
              <a:rPr lang="en-US" sz="4000" b="1" smtClean="0"/>
              <a:t>Prevention of further exposure (Decontamination)</a:t>
            </a:r>
          </a:p>
          <a:p>
            <a:pPr algn="l" rtl="0"/>
            <a:r>
              <a:rPr lang="en-US" sz="4000" b="1" smtClean="0"/>
              <a:t>Elimination of poison.</a:t>
            </a:r>
          </a:p>
          <a:p>
            <a:pPr algn="l" rtl="0"/>
            <a:r>
              <a:rPr lang="en-US" sz="4000" b="1" smtClean="0"/>
              <a:t>Specific Antidote</a:t>
            </a:r>
          </a:p>
          <a:p>
            <a:pPr algn="l" rtl="0"/>
            <a:r>
              <a:rPr lang="en-US" sz="4000" b="1" smtClean="0"/>
              <a:t>Supportive treatment</a:t>
            </a:r>
          </a:p>
          <a:p>
            <a:endParaRPr lang="ar-EG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14563" y="285750"/>
            <a:ext cx="3571875" cy="758825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hlink"/>
                </a:solidFill>
              </a:rPr>
              <a:t>b) Seizures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533400" indent="-533400" algn="l" rtl="0" eaLnBrk="1" hangingPunct="1">
              <a:lnSpc>
                <a:spcPct val="150000"/>
              </a:lnSpc>
            </a:pPr>
            <a:r>
              <a:rPr lang="en-US" b="1" smtClean="0"/>
              <a:t>Keep the air ways patent.</a:t>
            </a:r>
          </a:p>
          <a:p>
            <a:pPr marL="533400" indent="-533400" algn="l" rtl="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b="1" smtClean="0"/>
              <a:t>Diazepam 2-10 mg i.v. followed by phenytoin or barbiturate.</a:t>
            </a:r>
            <a:endParaRPr lang="ar-EG" b="1" smtClean="0"/>
          </a:p>
          <a:p>
            <a:pPr marL="533400" indent="-533400" algn="l" rtl="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b="1" smtClean="0"/>
              <a:t>Rapid intubation + thiopental.</a:t>
            </a:r>
          </a:p>
          <a:p>
            <a:pPr marL="533400" indent="-533400" algn="l" rtl="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endParaRPr lang="en-US" b="1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4800" b="1" i="1" u="sng" smtClean="0">
                <a:solidFill>
                  <a:srgbClr val="002060"/>
                </a:solidFill>
              </a:rPr>
              <a:t>Short MCQs:</a:t>
            </a:r>
            <a:endParaRPr lang="ar-EG" sz="4800" b="1" i="1" u="sng" smtClean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43063"/>
            <a:ext cx="9144000" cy="4572000"/>
          </a:xfrm>
        </p:spPr>
        <p:txBody>
          <a:bodyPr/>
          <a:lstStyle/>
          <a:p>
            <a:pPr marL="742950" indent="-742950" algn="just" rtl="0">
              <a:buFont typeface="+mj-lt"/>
              <a:buAutoNum type="arabicPeriod"/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Only absolute contraindication for gastric </a:t>
            </a:r>
            <a:r>
              <a:rPr lang="en-US" sz="4000" b="1" dirty="0" err="1" smtClean="0">
                <a:solidFill>
                  <a:srgbClr val="FF0000"/>
                </a:solidFill>
              </a:rPr>
              <a:t>lavage</a:t>
            </a:r>
            <a:r>
              <a:rPr lang="en-US" sz="4000" b="1" dirty="0" smtClean="0">
                <a:solidFill>
                  <a:srgbClr val="FF0000"/>
                </a:solidFill>
              </a:rPr>
              <a:t> &amp; emesis  in ingested poison :</a:t>
            </a:r>
          </a:p>
          <a:p>
            <a:pPr marL="742950" indent="-742950" algn="just" rtl="0">
              <a:buFont typeface="+mj-lt"/>
              <a:buAutoNum type="alphaUcPeriod"/>
              <a:defRPr/>
            </a:pPr>
            <a:r>
              <a:rPr lang="en-US" sz="3600" b="1" dirty="0" smtClean="0"/>
              <a:t>Comatose patient</a:t>
            </a:r>
          </a:p>
          <a:p>
            <a:pPr marL="742950" indent="-742950" algn="just" rtl="0">
              <a:buFont typeface="+mj-lt"/>
              <a:buAutoNum type="alphaUcPeriod"/>
              <a:defRPr/>
            </a:pPr>
            <a:r>
              <a:rPr lang="en-US" sz="3600" b="1" dirty="0" smtClean="0"/>
              <a:t>Hydrocarbons </a:t>
            </a:r>
          </a:p>
          <a:p>
            <a:pPr marL="742950" indent="-742950" algn="just" rtl="0">
              <a:buFont typeface="+mj-lt"/>
              <a:buAutoNum type="alphaUcPeriod"/>
              <a:defRPr/>
            </a:pPr>
            <a:r>
              <a:rPr lang="en-US" sz="3600" b="1" dirty="0" smtClean="0"/>
              <a:t>Toxic convulsion</a:t>
            </a:r>
          </a:p>
          <a:p>
            <a:pPr marL="742950" indent="-742950" algn="just" rtl="0">
              <a:buFont typeface="+mj-lt"/>
              <a:buAutoNum type="alphaUcPeriod"/>
              <a:defRPr/>
            </a:pPr>
            <a:r>
              <a:rPr lang="en-US" sz="3600" b="1" dirty="0" smtClean="0"/>
              <a:t>Corrosives</a:t>
            </a:r>
          </a:p>
          <a:p>
            <a:pPr algn="just" rtl="0">
              <a:defRPr/>
            </a:pPr>
            <a:endParaRPr lang="ar-EG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742950" indent="-742950" algn="just" rtl="0">
              <a:buFont typeface="Wingdings 2" pitchFamily="18" charset="2"/>
              <a:buNone/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2. The first approach in management of acute intoxicated patient is :</a:t>
            </a:r>
          </a:p>
          <a:p>
            <a:pPr marL="742950" indent="-742950" algn="just" rtl="0">
              <a:buFont typeface="+mj-lt"/>
              <a:buAutoNum type="alphaUcPeriod"/>
              <a:defRPr/>
            </a:pPr>
            <a:r>
              <a:rPr lang="en-US" sz="3600" b="1" dirty="0" smtClean="0"/>
              <a:t>Taking careful history about the cause of poisoning</a:t>
            </a:r>
          </a:p>
          <a:p>
            <a:pPr marL="742950" indent="-742950" algn="just" rtl="0">
              <a:buFont typeface="+mj-lt"/>
              <a:buAutoNum type="alphaUcPeriod"/>
              <a:defRPr/>
            </a:pPr>
            <a:r>
              <a:rPr lang="en-US" sz="3600" b="1" dirty="0" smtClean="0"/>
              <a:t>Rapid assessment of the vital function</a:t>
            </a:r>
          </a:p>
          <a:p>
            <a:pPr marL="742950" indent="-742950" algn="just" rtl="0">
              <a:buFont typeface="+mj-lt"/>
              <a:buAutoNum type="alphaUcPeriod"/>
              <a:defRPr/>
            </a:pPr>
            <a:r>
              <a:rPr lang="en-US" sz="3600" b="1" dirty="0" smtClean="0"/>
              <a:t>Toxicological analysis to determine the severity</a:t>
            </a:r>
          </a:p>
          <a:p>
            <a:pPr marL="742950" indent="-742950" algn="just" rtl="0">
              <a:buFont typeface="+mj-lt"/>
              <a:buAutoNum type="alphaUcPeriod"/>
              <a:defRPr/>
            </a:pPr>
            <a:r>
              <a:rPr lang="en-US" sz="3600" b="1" dirty="0" smtClean="0"/>
              <a:t>Emesis or gastric </a:t>
            </a:r>
            <a:r>
              <a:rPr lang="en-US" sz="3600" b="1" dirty="0" err="1" smtClean="0"/>
              <a:t>lavage</a:t>
            </a:r>
            <a:r>
              <a:rPr lang="en-US" sz="3600" b="1" dirty="0" smtClean="0"/>
              <a:t> in ingested poison.</a:t>
            </a:r>
          </a:p>
          <a:p>
            <a:pPr algn="just">
              <a:buFont typeface="Wingdings 2" pitchFamily="18" charset="2"/>
              <a:buNone/>
              <a:defRPr/>
            </a:pPr>
            <a:endParaRPr lang="ar-EG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858250" cy="1428750"/>
          </a:xfrm>
        </p:spPr>
        <p:txBody>
          <a:bodyPr/>
          <a:lstStyle/>
          <a:p>
            <a:pPr algn="l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3- During use of cathartic in treatment of toxic cases:</a:t>
            </a:r>
            <a:endParaRPr lang="ar-EG" dirty="0"/>
          </a:p>
        </p:txBody>
      </p:sp>
      <p:sp>
        <p:nvSpPr>
          <p:cNvPr id="5325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rtl="0">
              <a:buFont typeface="Wingdings 2" pitchFamily="18" charset="2"/>
              <a:buNone/>
            </a:pPr>
            <a:r>
              <a:rPr lang="en-US" sz="4000" b="1" smtClean="0">
                <a:solidFill>
                  <a:srgbClr val="C00000"/>
                </a:solidFill>
              </a:rPr>
              <a:t>A-  </a:t>
            </a:r>
            <a:r>
              <a:rPr lang="en-US" sz="4000" b="1" smtClean="0"/>
              <a:t>…………...should be avoided in cardiac patients.</a:t>
            </a:r>
          </a:p>
          <a:p>
            <a:pPr algn="just" rtl="0">
              <a:buFont typeface="Wingdings 2" pitchFamily="18" charset="2"/>
              <a:buNone/>
            </a:pPr>
            <a:r>
              <a:rPr lang="en-US" sz="4000" b="1" smtClean="0">
                <a:solidFill>
                  <a:srgbClr val="C00000"/>
                </a:solidFill>
              </a:rPr>
              <a:t>B-</a:t>
            </a:r>
            <a:r>
              <a:rPr lang="en-US" sz="4000" b="1" smtClean="0"/>
              <a:t> ……………………..should be avoided in renal patients.</a:t>
            </a:r>
          </a:p>
          <a:p>
            <a:pPr algn="just" rtl="0"/>
            <a:endParaRPr lang="ar-EG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mtClean="0"/>
              <a:t>.</a:t>
            </a:r>
          </a:p>
        </p:txBody>
      </p:sp>
      <p:sp>
        <p:nvSpPr>
          <p:cNvPr id="54275" name="WordArt 4"/>
          <p:cNvSpPr>
            <a:spLocks noChangeArrowheads="1" noChangeShapeType="1" noTextEdit="1"/>
          </p:cNvSpPr>
          <p:nvPr/>
        </p:nvSpPr>
        <p:spPr bwMode="auto">
          <a:xfrm>
            <a:off x="395288" y="260350"/>
            <a:ext cx="8291512" cy="20748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rtl="0"/>
            <a:r>
              <a:rPr lang="en-US" sz="8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latin typeface="Impact"/>
              </a:rPr>
              <a:t>Thank you</a:t>
            </a:r>
            <a:endParaRPr lang="ar-EG" sz="80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CC0000"/>
              </a:solidFill>
              <a:latin typeface="Impact"/>
            </a:endParaRPr>
          </a:p>
        </p:txBody>
      </p:sp>
      <p:pic>
        <p:nvPicPr>
          <p:cNvPr id="54276" name="Picture 5" descr="95660776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1844675"/>
            <a:ext cx="47625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25425"/>
            <a:ext cx="8229600" cy="703263"/>
          </a:xfrm>
        </p:spPr>
        <p:txBody>
          <a:bodyPr/>
          <a:lstStyle/>
          <a:p>
            <a:pPr eaLnBrk="1" hangingPunct="1"/>
            <a:r>
              <a:rPr lang="en-US" b="1" u="sng" smtClean="0">
                <a:solidFill>
                  <a:srgbClr val="FF0000"/>
                </a:solidFill>
              </a:rPr>
              <a:t>II- Elimination of toxic agents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42875" y="1357313"/>
            <a:ext cx="8501063" cy="50006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l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2700" b="1" u="sng" dirty="0">
                <a:latin typeface="+mn-lt"/>
                <a:cs typeface="+mn-cs"/>
              </a:rPr>
              <a:t>Indications:</a:t>
            </a:r>
          </a:p>
          <a:p>
            <a:pPr marL="274320" indent="-274320" algn="l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US" sz="2700" b="1" dirty="0">
                <a:latin typeface="+mn-lt"/>
                <a:cs typeface="+mn-cs"/>
              </a:rPr>
              <a:t>Inadequate response to full supportive care.</a:t>
            </a:r>
          </a:p>
          <a:p>
            <a:pPr marL="274320" indent="-274320" algn="l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US" sz="2700" b="1" dirty="0">
                <a:latin typeface="+mn-lt"/>
                <a:cs typeface="+mn-cs"/>
              </a:rPr>
              <a:t>Impaired normal routes of elimination.</a:t>
            </a:r>
          </a:p>
          <a:p>
            <a:pPr marL="274320" indent="-274320" algn="l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US" sz="2700" b="1" dirty="0">
                <a:latin typeface="+mn-lt"/>
                <a:cs typeface="+mn-cs"/>
              </a:rPr>
              <a:t>Dangerous blood concentration of a toxic compound.</a:t>
            </a:r>
          </a:p>
          <a:p>
            <a:pPr marL="274320" indent="-274320" algn="l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US" sz="2700" b="1" dirty="0">
                <a:latin typeface="+mn-lt"/>
                <a:cs typeface="+mn-cs"/>
              </a:rPr>
              <a:t>Associated disease or risky age group.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smtClean="0">
                <a:solidFill>
                  <a:srgbClr val="FF0000"/>
                </a:solidFill>
              </a:rPr>
              <a:t>Methods </a:t>
            </a:r>
            <a:endParaRPr lang="ar-EG" sz="4800" b="1" u="sng" smtClean="0">
              <a:solidFill>
                <a:srgbClr val="FF0000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787400" indent="-514350" algn="l" rtl="0">
              <a:lnSpc>
                <a:spcPct val="150000"/>
              </a:lnSpc>
              <a:buFont typeface="Georgia" pitchFamily="18" charset="0"/>
              <a:buAutoNum type="arabicPeriod"/>
            </a:pPr>
            <a:r>
              <a:rPr lang="en-US" sz="3200" b="1" smtClean="0"/>
              <a:t>Forced diuresis </a:t>
            </a:r>
          </a:p>
          <a:p>
            <a:pPr marL="787400" indent="-514350" algn="l" rtl="0">
              <a:lnSpc>
                <a:spcPct val="150000"/>
              </a:lnSpc>
              <a:buFont typeface="Georgia" pitchFamily="18" charset="0"/>
              <a:buAutoNum type="arabicPeriod"/>
            </a:pPr>
            <a:r>
              <a:rPr lang="en-US" sz="3200" b="1" smtClean="0"/>
              <a:t>Multiple-doses of activated charcoal (Gut dialysis)</a:t>
            </a:r>
          </a:p>
          <a:p>
            <a:pPr marL="787400" indent="-514350" algn="l" rtl="0">
              <a:lnSpc>
                <a:spcPct val="150000"/>
              </a:lnSpc>
              <a:buFont typeface="Georgia" pitchFamily="18" charset="0"/>
              <a:buAutoNum type="arabicPeriod"/>
            </a:pPr>
            <a:r>
              <a:rPr lang="en-US" sz="3200" b="1" smtClean="0"/>
              <a:t>Haemodialysis   </a:t>
            </a:r>
          </a:p>
          <a:p>
            <a:pPr marL="787400" indent="-514350" algn="l" rtl="0">
              <a:lnSpc>
                <a:spcPct val="150000"/>
              </a:lnSpc>
              <a:buFont typeface="Georgia" pitchFamily="18" charset="0"/>
              <a:buAutoNum type="arabicPeriod"/>
            </a:pPr>
            <a:r>
              <a:rPr lang="en-US" sz="3200" b="1" smtClean="0"/>
              <a:t>Peritoneal Dialysis</a:t>
            </a:r>
          </a:p>
          <a:p>
            <a:pPr marL="787400" indent="-514350" algn="l" rtl="0">
              <a:lnSpc>
                <a:spcPct val="150000"/>
              </a:lnSpc>
              <a:buFont typeface="Georgia" pitchFamily="18" charset="0"/>
              <a:buAutoNum type="arabicPeriod"/>
            </a:pPr>
            <a:r>
              <a:rPr lang="en-US" sz="3200" b="1" smtClean="0"/>
              <a:t>Heamoperfusion</a:t>
            </a:r>
            <a:r>
              <a:rPr lang="en-US" b="1" smtClean="0"/>
              <a:t>.</a:t>
            </a:r>
            <a:endParaRPr lang="ar-EG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48600" cy="639762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C00000"/>
                </a:solidFill>
              </a:rPr>
              <a:t>1- Forced diuresis</a:t>
            </a:r>
            <a:endParaRPr lang="en-US" sz="4000" u="sng" smtClean="0">
              <a:solidFill>
                <a:srgbClr val="C00000"/>
              </a:solidFill>
              <a:latin typeface="Arial Black" pitchFamily="34" charset="0"/>
              <a:cs typeface="Andalus" pitchFamily="18" charset="-78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1438" y="1357313"/>
            <a:ext cx="8929687" cy="55006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2800" b="1" dirty="0">
                <a:latin typeface="+mn-lt"/>
                <a:cs typeface="+mn-cs"/>
              </a:rPr>
              <a:t>Using </a:t>
            </a:r>
            <a:r>
              <a:rPr lang="en-US" sz="2800" b="1" dirty="0" err="1">
                <a:latin typeface="+mn-lt"/>
                <a:cs typeface="+mn-cs"/>
              </a:rPr>
              <a:t>mannitol</a:t>
            </a:r>
            <a:r>
              <a:rPr lang="en-US" sz="2800" b="1" dirty="0">
                <a:latin typeface="+mn-lt"/>
                <a:cs typeface="+mn-cs"/>
              </a:rPr>
              <a:t>, dextrose, or normal saline.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2800" b="1" dirty="0">
                <a:latin typeface="+mn-lt"/>
                <a:cs typeface="+mn-cs"/>
              </a:rPr>
              <a:t>To maintain a urine output of 300-500 ml/hr. or 8-14 L/ day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2800" b="1" dirty="0">
                <a:latin typeface="+mn-lt"/>
                <a:cs typeface="+mn-cs"/>
              </a:rPr>
              <a:t>Done by: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US" sz="2800" b="1" dirty="0" err="1">
                <a:latin typeface="+mn-lt"/>
                <a:cs typeface="+mn-cs"/>
              </a:rPr>
              <a:t>Alkalinization</a:t>
            </a:r>
            <a:r>
              <a:rPr lang="en-US" sz="2800" b="1" dirty="0">
                <a:latin typeface="+mn-lt"/>
                <a:cs typeface="+mn-cs"/>
              </a:rPr>
              <a:t> of urine by sod. Bicarbonate.</a:t>
            </a:r>
          </a:p>
          <a:p>
            <a:pPr marL="274320" indent="-274320" algn="just" rtl="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US" sz="2800" b="1" dirty="0">
                <a:latin typeface="+mn-lt"/>
                <a:cs typeface="+mn-cs"/>
              </a:rPr>
              <a:t> used in poisoning with </a:t>
            </a:r>
            <a:r>
              <a:rPr lang="en-US" sz="2800" b="1" dirty="0" err="1">
                <a:latin typeface="+mn-lt"/>
                <a:cs typeface="+mn-cs"/>
              </a:rPr>
              <a:t>salicylates</a:t>
            </a:r>
            <a:r>
              <a:rPr lang="en-US" sz="2800" b="1" dirty="0">
                <a:latin typeface="+mn-lt"/>
                <a:cs typeface="+mn-cs"/>
              </a:rPr>
              <a:t>, barbiturates, naphthalene, organic acids……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C00000"/>
                </a:solidFill>
              </a:rPr>
              <a:t>Theory for diuresis</a:t>
            </a:r>
            <a:endParaRPr lang="ar-EG" b="1" smtClean="0">
              <a:solidFill>
                <a:srgbClr val="C0000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5116513"/>
          </a:xfrm>
        </p:spPr>
        <p:txBody>
          <a:bodyPr/>
          <a:lstStyle/>
          <a:p>
            <a:pPr indent="0" algn="just" rtl="0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3600" smtClean="0"/>
              <a:t>It depends on </a:t>
            </a:r>
            <a:r>
              <a:rPr lang="en-US" sz="3600" smtClean="0">
                <a:solidFill>
                  <a:srgbClr val="FFFF00"/>
                </a:solidFill>
              </a:rPr>
              <a:t>ion trapping mechanism </a:t>
            </a:r>
            <a:r>
              <a:rPr lang="en-US" sz="3600" smtClean="0"/>
              <a:t>by changing pH of the media within the renal tubules where the poison become ionized, non-absorpable then execrated in urine .</a:t>
            </a:r>
          </a:p>
          <a:p>
            <a:pPr indent="0" algn="just" rtl="0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3600" smtClean="0"/>
              <a:t>Target pH: 7.5-8.5  </a:t>
            </a:r>
            <a:endParaRPr lang="ar-EG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85750" y="0"/>
            <a:ext cx="8715375" cy="657225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274320" indent="-274320" algn="l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4400" b="1" u="sng" dirty="0">
                <a:solidFill>
                  <a:srgbClr val="C00000"/>
                </a:solidFill>
                <a:latin typeface="+mn-lt"/>
                <a:cs typeface="+mn-cs"/>
              </a:rPr>
              <a:t>Adverse effects:</a:t>
            </a:r>
          </a:p>
          <a:p>
            <a:pPr marL="274320" indent="-274320" algn="l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3300" b="1" dirty="0">
                <a:latin typeface="+mn-lt"/>
                <a:cs typeface="+mn-cs"/>
              </a:rPr>
              <a:t>-</a:t>
            </a:r>
            <a:r>
              <a:rPr lang="en-US" sz="4600" b="1" dirty="0">
                <a:latin typeface="+mn-lt"/>
                <a:cs typeface="+mn-cs"/>
              </a:rPr>
              <a:t>volume overload.</a:t>
            </a:r>
          </a:p>
          <a:p>
            <a:pPr marL="274320" indent="-274320" algn="l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4600" b="1" dirty="0">
                <a:latin typeface="+mn-lt"/>
                <a:cs typeface="+mn-cs"/>
              </a:rPr>
              <a:t>- Cerebral and pulmonary edema.</a:t>
            </a:r>
          </a:p>
          <a:p>
            <a:pPr marL="274320" indent="-274320" algn="l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4600" b="1" dirty="0">
                <a:latin typeface="+mn-lt"/>
                <a:cs typeface="+mn-cs"/>
              </a:rPr>
              <a:t>- Fluid and electrolyte imbalance.</a:t>
            </a:r>
          </a:p>
          <a:p>
            <a:pPr marL="274320" indent="-274320" algn="l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Tx/>
              <a:buChar char="-"/>
              <a:defRPr/>
            </a:pPr>
            <a:r>
              <a:rPr lang="en-US" sz="4600" b="1" dirty="0">
                <a:latin typeface="+mn-lt"/>
                <a:cs typeface="+mn-cs"/>
              </a:rPr>
              <a:t>Metabolic acidosis or alkalosis.</a:t>
            </a:r>
          </a:p>
          <a:p>
            <a:pPr marL="274320" indent="-274320" algn="l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5200" b="1" dirty="0">
                <a:solidFill>
                  <a:srgbClr val="FFFF00"/>
                </a:solidFill>
                <a:latin typeface="+mn-lt"/>
                <a:cs typeface="+mn-cs"/>
              </a:rPr>
              <a:t>Precautions</a:t>
            </a:r>
            <a:r>
              <a:rPr lang="en-US" sz="4300" b="1" dirty="0">
                <a:solidFill>
                  <a:srgbClr val="FFFF00"/>
                </a:solidFill>
                <a:latin typeface="+mn-lt"/>
                <a:cs typeface="+mn-cs"/>
              </a:rPr>
              <a:t>:</a:t>
            </a:r>
          </a:p>
          <a:p>
            <a:pPr marL="274320" indent="-274320" algn="l" rtl="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endParaRPr lang="en-US" sz="4300" b="1" dirty="0">
              <a:solidFill>
                <a:srgbClr val="FFFF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smtClean="0">
                <a:solidFill>
                  <a:srgbClr val="C00000"/>
                </a:solidFill>
              </a:rPr>
              <a:t>2- Multiple-doses of activated charcoal </a:t>
            </a:r>
            <a:endParaRPr lang="ar-EG" smtClean="0">
              <a:solidFill>
                <a:srgbClr val="C00000"/>
              </a:solidFill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330325"/>
            <a:ext cx="8929687" cy="5527675"/>
          </a:xfrm>
        </p:spPr>
        <p:txBody>
          <a:bodyPr/>
          <a:lstStyle/>
          <a:p>
            <a:pPr algn="l" rtl="0">
              <a:buFont typeface="Wingdings 2" pitchFamily="18" charset="2"/>
              <a:buNone/>
            </a:pPr>
            <a:r>
              <a:rPr lang="en-US" b="1" u="sng" smtClean="0">
                <a:solidFill>
                  <a:srgbClr val="FF0000"/>
                </a:solidFill>
              </a:rPr>
              <a:t>Theory:</a:t>
            </a:r>
          </a:p>
          <a:p>
            <a:pPr algn="l" rtl="0">
              <a:buFont typeface="Wingdings 2" pitchFamily="18" charset="2"/>
              <a:buNone/>
            </a:pPr>
            <a:r>
              <a:rPr lang="en-US" b="1" smtClean="0"/>
              <a:t>Free AC is available in the intestines to bind toxin with significant enterohepatic circulation.</a:t>
            </a:r>
          </a:p>
          <a:p>
            <a:pPr algn="l" rtl="0">
              <a:buFont typeface="Wingdings 2" pitchFamily="18" charset="2"/>
              <a:buNone/>
            </a:pPr>
            <a:r>
              <a:rPr lang="en-US" sz="3200" b="1" smtClean="0">
                <a:solidFill>
                  <a:srgbClr val="FF0000"/>
                </a:solidFill>
              </a:rPr>
              <a:t>Indications:</a:t>
            </a:r>
          </a:p>
          <a:p>
            <a:pPr algn="l" rtl="0"/>
            <a:r>
              <a:rPr lang="en-US" sz="2800" b="1" smtClean="0"/>
              <a:t>Toxins with a long half life; </a:t>
            </a:r>
          </a:p>
          <a:p>
            <a:pPr algn="l" rtl="0"/>
            <a:r>
              <a:rPr lang="en-US" sz="2800" b="1" smtClean="0"/>
              <a:t>If the toxin has a significant enterohepatic circulation (digoxin, theophylline);</a:t>
            </a:r>
          </a:p>
          <a:p>
            <a:pPr algn="l" rtl="0"/>
            <a:r>
              <a:rPr lang="en-US" sz="2800" b="1" smtClean="0"/>
              <a:t>sustained-release preparation; </a:t>
            </a:r>
          </a:p>
          <a:p>
            <a:pPr algn="l" rtl="0"/>
            <a:r>
              <a:rPr lang="en-US" sz="2800" b="1" smtClean="0"/>
              <a:t>toxin forms a mass in the gut (salicylates); </a:t>
            </a:r>
          </a:p>
          <a:p>
            <a:pPr algn="l" rtl="0"/>
            <a:r>
              <a:rPr lang="en-US" sz="2800" b="1" smtClean="0"/>
              <a:t>the ingestion is too massive to be effectively adsorbed by a single dose of charcoal.</a:t>
            </a:r>
          </a:p>
          <a:p>
            <a:pPr algn="l" rtl="0">
              <a:buFont typeface="Wingdings 2" pitchFamily="18" charset="2"/>
              <a:buNone/>
            </a:pPr>
            <a:endParaRPr lang="en-US" sz="3200" b="1" smtClean="0">
              <a:solidFill>
                <a:srgbClr val="FFFF00"/>
              </a:solidFill>
            </a:endParaRPr>
          </a:p>
          <a:p>
            <a:pPr algn="l" rtl="0">
              <a:buFont typeface="Wingdings 2" pitchFamily="18" charset="2"/>
              <a:buNone/>
            </a:pPr>
            <a:endParaRPr lang="ar-EG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2685</TotalTime>
  <Words>1186</Words>
  <Application>Microsoft Office PowerPoint</Application>
  <PresentationFormat>عرض على الشاشة (3:4)‏</PresentationFormat>
  <Paragraphs>174</Paragraphs>
  <Slides>34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12</vt:i4>
      </vt:variant>
      <vt:variant>
        <vt:lpstr>سمة</vt:lpstr>
      </vt:variant>
      <vt:variant>
        <vt:i4>3</vt:i4>
      </vt:variant>
      <vt:variant>
        <vt:lpstr>عناوين الشرائح</vt:lpstr>
      </vt:variant>
      <vt:variant>
        <vt:i4>34</vt:i4>
      </vt:variant>
    </vt:vector>
  </HeadingPairs>
  <TitlesOfParts>
    <vt:vector size="49" baseType="lpstr">
      <vt:lpstr>Arial</vt:lpstr>
      <vt:lpstr>Georgia</vt:lpstr>
      <vt:lpstr>Wingdings 2</vt:lpstr>
      <vt:lpstr>Wingdings</vt:lpstr>
      <vt:lpstr>Franklin Gothic Book</vt:lpstr>
      <vt:lpstr>Perpetua</vt:lpstr>
      <vt:lpstr>Garamond</vt:lpstr>
      <vt:lpstr>Tahoma</vt:lpstr>
      <vt:lpstr>Times New Roman</vt:lpstr>
      <vt:lpstr>Arial Black</vt:lpstr>
      <vt:lpstr>Andalus</vt:lpstr>
      <vt:lpstr>Symbol</vt:lpstr>
      <vt:lpstr>Civic</vt:lpstr>
      <vt:lpstr>Equity</vt:lpstr>
      <vt:lpstr>Stream</vt:lpstr>
      <vt:lpstr>بسم الله الرحمن الرحيم</vt:lpstr>
      <vt:lpstr>GENERAL TOXICOLOGY (2)  </vt:lpstr>
      <vt:lpstr>Treatment lines:</vt:lpstr>
      <vt:lpstr>II- Elimination of toxic agents</vt:lpstr>
      <vt:lpstr>Methods </vt:lpstr>
      <vt:lpstr>1- Forced diuresis</vt:lpstr>
      <vt:lpstr>Theory for diuresis</vt:lpstr>
      <vt:lpstr>الشريحة 8</vt:lpstr>
      <vt:lpstr>2- Multiple-doses of activated charcoal </vt:lpstr>
      <vt:lpstr>الشريحة 10</vt:lpstr>
      <vt:lpstr>الشريحة 11</vt:lpstr>
      <vt:lpstr>الشريحة 12</vt:lpstr>
      <vt:lpstr>الشريحة 13</vt:lpstr>
      <vt:lpstr>III-Specific antidotes</vt:lpstr>
      <vt:lpstr>Types of antidotes</vt:lpstr>
      <vt:lpstr>الشريحة 16</vt:lpstr>
      <vt:lpstr>الشريحة 17</vt:lpstr>
      <vt:lpstr>الشريحة 18</vt:lpstr>
      <vt:lpstr>Supportive measures:</vt:lpstr>
      <vt:lpstr>a) Resp. support : Indications of endotracheal intubations </vt:lpstr>
      <vt:lpstr>Mechanical ventilation</vt:lpstr>
      <vt:lpstr>الشريحة 22</vt:lpstr>
      <vt:lpstr>b) Circulatory support:</vt:lpstr>
      <vt:lpstr>الشريحة 24</vt:lpstr>
      <vt:lpstr>الشريحة 25</vt:lpstr>
      <vt:lpstr>الشريحة 26</vt:lpstr>
      <vt:lpstr>الشريحة 27</vt:lpstr>
      <vt:lpstr>c) Neurological support </vt:lpstr>
      <vt:lpstr>a) coma</vt:lpstr>
      <vt:lpstr>b) Seizures </vt:lpstr>
      <vt:lpstr>Short MCQs:</vt:lpstr>
      <vt:lpstr>الشريحة 32</vt:lpstr>
      <vt:lpstr>3- During use of cathartic in treatment of toxic cases:</vt:lpstr>
      <vt:lpstr>الشريحة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TOXICOLOGY</dc:title>
  <dc:creator>kingo</dc:creator>
  <cp:lastModifiedBy>itmed2</cp:lastModifiedBy>
  <cp:revision>63</cp:revision>
  <cp:lastPrinted>1601-01-01T00:00:00Z</cp:lastPrinted>
  <dcterms:created xsi:type="dcterms:W3CDTF">2008-02-10T14:32:23Z</dcterms:created>
  <dcterms:modified xsi:type="dcterms:W3CDTF">2020-03-15T11:15:49Z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