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48" r:id="rId2"/>
  </p:sldMasterIdLst>
  <p:sldIdLst>
    <p:sldId id="258" r:id="rId3"/>
    <p:sldId id="259" r:id="rId4"/>
    <p:sldId id="271" r:id="rId5"/>
    <p:sldId id="260" r:id="rId6"/>
    <p:sldId id="273" r:id="rId7"/>
    <p:sldId id="261" r:id="rId8"/>
    <p:sldId id="272" r:id="rId9"/>
    <p:sldId id="274" r:id="rId10"/>
    <p:sldId id="262" r:id="rId11"/>
    <p:sldId id="276" r:id="rId12"/>
    <p:sldId id="263" r:id="rId13"/>
    <p:sldId id="278" r:id="rId14"/>
    <p:sldId id="279" r:id="rId15"/>
    <p:sldId id="277" r:id="rId16"/>
    <p:sldId id="280" r:id="rId17"/>
    <p:sldId id="281" r:id="rId18"/>
    <p:sldId id="269" r:id="rId19"/>
    <p:sldId id="264" r:id="rId20"/>
    <p:sldId id="283" r:id="rId21"/>
    <p:sldId id="282" r:id="rId22"/>
    <p:sldId id="284" r:id="rId23"/>
    <p:sldId id="266" r:id="rId24"/>
    <p:sldId id="26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9D3572-4227-2413-E35E-D60FA95B2189}" v="2766" dt="2020-03-17T17:40:05.027"/>
    <p1510:client id="{32BCC35E-55B9-9965-2204-C2F78761C0D1}" v="29" dt="2020-03-17T19:16:29.541"/>
    <p1510:client id="{6D1C7349-0AFB-EE50-45C9-4FF36CB70B75}" v="149" dt="2020-03-16T07:02:18.0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26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55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6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708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19322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91104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71786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592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55450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137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781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4595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3600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94595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1691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6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9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1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74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470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58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23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2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53B3-63C3-4DFE-BC26-D369619EACA0}" type="datetimeFigureOut">
              <a:rPr lang="ar-EG" smtClean="0"/>
              <a:t>23/07/1441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09B79-F811-49F6-A8AC-B6E8A5564536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8630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كارتون\صور\صور\Images\صورة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7825" y="1571613"/>
            <a:ext cx="4215285" cy="70666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0000" endA="300" endPos="90000" dir="5400000" sy="-100000" algn="bl" rotWithShape="0"/>
            <a:softEdge rad="12700"/>
          </a:effectLst>
          <a:scene3d>
            <a:camera prst="perspectiveContrastingRightFacing"/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lIns="91438" tIns="45719" rIns="91438" bIns="45719" rtlCol="1">
            <a:spAutoFit/>
          </a:bodyPr>
          <a:lstStyle/>
          <a:p>
            <a:pPr>
              <a:defRPr/>
            </a:pPr>
            <a:r>
              <a:rPr lang="ar-EG" sz="3992" dirty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2888926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270AB-7967-4863-A3EE-FB80ADDF1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ea typeface="+mj-lt"/>
                <a:cs typeface="+mj-lt"/>
              </a:rPr>
              <a:t>Regulation of hematopoiesis</a:t>
            </a:r>
            <a:endParaRPr lang="en-US" dirty="0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F725A-F323-4447-9EBE-D98E26EAC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cs typeface="Calibri"/>
              </a:rPr>
              <a:t>Growth factor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Colony stimulating </a:t>
            </a:r>
            <a:r>
              <a:rPr lang="en-US">
                <a:cs typeface="Calibri"/>
              </a:rPr>
              <a:t>factor, erythropiotin, thrombopiotin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Hormones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Growth </a:t>
            </a:r>
            <a:r>
              <a:rPr lang="en-US">
                <a:cs typeface="Calibri"/>
              </a:rPr>
              <a:t>hormone, thyroid hormone, steroid hormone, androgens</a:t>
            </a:r>
          </a:p>
        </p:txBody>
      </p:sp>
    </p:spTree>
    <p:extLst>
      <p:ext uri="{BB962C8B-B14F-4D97-AF65-F5344CB8AC3E}">
        <p14:creationId xmlns:p14="http://schemas.microsoft.com/office/powerpoint/2010/main" val="4132863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9731"/>
          </a:xfrm>
        </p:spPr>
        <p:txBody>
          <a:bodyPr/>
          <a:lstStyle/>
          <a:p>
            <a:pPr algn="l" rtl="0"/>
            <a:r>
              <a:rPr lang="en-US" b="1" dirty="0"/>
              <a:t>INVESTIGATION OF DISEASES OF THE BLOOD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 vert="horz" lIns="91440" tIns="45720" rIns="91440" bIns="45720" rtlCol="1" anchor="ctr">
            <a:normAutofit/>
          </a:bodyPr>
          <a:lstStyle/>
          <a:p>
            <a:pPr marL="0" indent="0" algn="l" rtl="0">
              <a:buNone/>
            </a:pPr>
            <a:r>
              <a:rPr lang="en-US" b="1" dirty="0"/>
              <a:t>The full blood count</a:t>
            </a:r>
            <a:endParaRPr lang="en-US">
              <a:cs typeface="Calibri" panose="020F0502020204030204"/>
            </a:endParaRPr>
          </a:p>
          <a:p>
            <a:pPr marL="0" indent="0" algn="l" rtl="0">
              <a:buNone/>
            </a:pPr>
            <a:r>
              <a:rPr lang="en-US" sz="2400" dirty="0"/>
              <a:t>Tests consists of </a:t>
            </a:r>
            <a:endParaRPr lang="en-US" sz="2400" dirty="0">
              <a:cs typeface="Calibri" panose="020F0502020204030204"/>
            </a:endParaRPr>
          </a:p>
          <a:p>
            <a:pPr marL="457200" lvl="1" indent="0" algn="l" rtl="0">
              <a:buNone/>
            </a:pPr>
            <a:r>
              <a:rPr lang="en-US" sz="2000" dirty="0"/>
              <a:t>Counts of RBC, WBC, Platelets</a:t>
            </a:r>
            <a:endParaRPr lang="en-US" sz="2000" dirty="0">
              <a:cs typeface="Calibri"/>
            </a:endParaRPr>
          </a:p>
          <a:p>
            <a:pPr marL="457200" lvl="1" indent="0" algn="l">
              <a:buNone/>
            </a:pPr>
            <a:r>
              <a:rPr lang="en-US" sz="2800" dirty="0">
                <a:solidFill>
                  <a:srgbClr val="FF0000"/>
                </a:solidFill>
                <a:cs typeface="Calibri" panose="020F0502020204030204"/>
              </a:rPr>
              <a:t>Red blood cell</a:t>
            </a:r>
          </a:p>
          <a:p>
            <a:pPr marL="457200" lvl="1" indent="0" algn="l">
              <a:buNone/>
            </a:pPr>
            <a:r>
              <a:rPr lang="en-US" sz="2000" dirty="0">
                <a:cs typeface="Calibri" panose="020F0502020204030204"/>
              </a:rPr>
              <a:t>-RBCS count</a:t>
            </a:r>
          </a:p>
          <a:p>
            <a:pPr marL="457200" lvl="1" indent="0" algn="l">
              <a:buNone/>
            </a:pPr>
            <a:r>
              <a:rPr lang="en-US" sz="2000" dirty="0">
                <a:cs typeface="Calibri" panose="020F0502020204030204"/>
              </a:rPr>
              <a:t>Hemoglobin level</a:t>
            </a:r>
          </a:p>
          <a:p>
            <a:pPr marL="457200" lvl="1" indent="0" algn="l">
              <a:buNone/>
            </a:pPr>
            <a:r>
              <a:rPr lang="en-US" sz="2000" dirty="0">
                <a:cs typeface="Calibri" panose="020F0502020204030204"/>
              </a:rPr>
              <a:t>Hematocrit value</a:t>
            </a:r>
          </a:p>
          <a:p>
            <a:pPr marL="457200" lvl="1" indent="0" algn="l">
              <a:buNone/>
            </a:pPr>
            <a:r>
              <a:rPr lang="en-US" sz="2000" dirty="0">
                <a:cs typeface="Calibri" panose="020F0502020204030204"/>
              </a:rPr>
              <a:t>Mean corpuscular volume</a:t>
            </a:r>
          </a:p>
          <a:p>
            <a:pPr marL="457200" lvl="1" indent="0" algn="l">
              <a:buNone/>
            </a:pPr>
            <a:r>
              <a:rPr lang="en-US" sz="2000" dirty="0">
                <a:cs typeface="Calibri" panose="020F0502020204030204"/>
              </a:rPr>
              <a:t>Mean corpuscular hemoglobin</a:t>
            </a:r>
          </a:p>
          <a:p>
            <a:pPr marL="457200" lvl="1" indent="0" algn="l">
              <a:buNone/>
            </a:pPr>
            <a:r>
              <a:rPr lang="en-US" sz="2000" dirty="0">
                <a:cs typeface="Calibri" panose="020F0502020204030204"/>
              </a:rPr>
              <a:t>Red cell distribution width</a:t>
            </a:r>
          </a:p>
          <a:p>
            <a:pPr marL="457200" lvl="1" indent="0" algn="l" rtl="0">
              <a:buNone/>
            </a:pPr>
            <a:endParaRPr lang="en-US" sz="2000" dirty="0">
              <a:cs typeface="Calibri" panose="020F0502020204030204"/>
            </a:endParaRPr>
          </a:p>
          <a:p>
            <a:pPr marL="457200" lvl="1" indent="0" algn="l" rtl="0">
              <a:buNone/>
            </a:pPr>
            <a:endParaRPr lang="ar-EG" dirty="0"/>
          </a:p>
        </p:txBody>
      </p:sp>
    </p:spTree>
    <p:extLst>
      <p:ext uri="{BB962C8B-B14F-4D97-AF65-F5344CB8AC3E}">
        <p14:creationId xmlns:p14="http://schemas.microsoft.com/office/powerpoint/2010/main" val="144991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89EE1103-918B-474C-88FA-E5325E04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87" y="156488"/>
            <a:ext cx="4907177" cy="55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58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BC96D-A106-4532-A1AE-9607AAA1E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BADD8-6CA1-4B29-94D9-B39FEB77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072"/>
            <a:ext cx="10515600" cy="5089891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sz="3200" dirty="0">
                <a:solidFill>
                  <a:srgbClr val="FF0000"/>
                </a:solidFill>
                <a:cs typeface="Calibri"/>
              </a:rPr>
              <a:t>RBCs count (120 day)</a:t>
            </a:r>
            <a:endParaRPr lang="en-US" sz="3200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  Male 4.7-6.1 million/</a:t>
            </a:r>
            <a:r>
              <a:rPr lang="en-US" dirty="0" err="1">
                <a:cs typeface="Calibri"/>
              </a:rPr>
              <a:t>cmm</a:t>
            </a:r>
            <a:endParaRPr lang="en-US">
              <a:cs typeface="Calibri"/>
            </a:endParaRP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Female 4-5 million/</a:t>
            </a:r>
            <a:r>
              <a:rPr lang="en-US" dirty="0" err="1">
                <a:cs typeface="Calibri"/>
              </a:rPr>
              <a:t>cmm</a:t>
            </a:r>
            <a:endParaRPr lang="en-US">
              <a:cs typeface="Calibri"/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FF0000"/>
                </a:solidFill>
                <a:cs typeface="Calibri"/>
              </a:rPr>
              <a:t>Hemoglobin level</a:t>
            </a:r>
            <a:r>
              <a:rPr lang="en-US" dirty="0">
                <a:cs typeface="Calibri"/>
              </a:rPr>
              <a:t> 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Male 13.5-17.5 gm/dl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Female 12-16 gm/dl</a:t>
            </a: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  <a:cs typeface="Calibri"/>
              </a:rPr>
              <a:t>Hematocrit HCT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Male41-53%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Female 36-45</a:t>
            </a:r>
            <a:endParaRPr lang="en-US" dirty="0"/>
          </a:p>
          <a:p>
            <a:pPr marL="0" indent="0" algn="l">
              <a:buNone/>
            </a:pPr>
            <a:endParaRPr lang="en-US" dirty="0">
              <a:cs typeface="Calibri"/>
            </a:endParaRPr>
          </a:p>
          <a:p>
            <a:pPr marL="0" indent="0" algn="l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28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1906A-2B23-4975-BF7C-8B9729C2E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>
                <a:cs typeface="Calibri Light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C4CB1-4A3D-4FED-8899-1D37B5165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656"/>
            <a:ext cx="10515600" cy="5453307"/>
          </a:xfrm>
        </p:spPr>
        <p:txBody>
          <a:bodyPr vert="horz" lIns="91440" tIns="45720" rIns="91440" bIns="45720" rtlCol="1" anchor="t">
            <a:noAutofit/>
          </a:bodyPr>
          <a:lstStyle/>
          <a:p>
            <a:pPr marL="457200" lvl="1" indent="-457200" algn="l">
              <a:buNone/>
            </a:pPr>
            <a:endParaRPr lang="en-US" sz="2800" b="1" i="1" dirty="0">
              <a:ea typeface="+mn-lt"/>
              <a:cs typeface="+mn-lt"/>
            </a:endParaRPr>
          </a:p>
          <a:p>
            <a:pPr marL="457200" lvl="2" indent="-457200" algn="l">
              <a:buNone/>
            </a:pPr>
            <a:r>
              <a:rPr lang="en-US" sz="2800" dirty="0">
                <a:ea typeface="+mn-lt"/>
                <a:cs typeface="+mn-lt"/>
              </a:rPr>
              <a:t>The size of red cells (mean cell volume, MCV= </a:t>
            </a:r>
            <a:r>
              <a:rPr lang="en-US" sz="2800" err="1">
                <a:ea typeface="+mn-lt"/>
                <a:cs typeface="+mn-lt"/>
              </a:rPr>
              <a:t>haematocrit</a:t>
            </a:r>
            <a:r>
              <a:rPr lang="en-US" sz="2800" dirty="0">
                <a:ea typeface="+mn-lt"/>
                <a:cs typeface="+mn-lt"/>
              </a:rPr>
              <a:t>/ red cell count x10) normal 80-97fl</a:t>
            </a:r>
          </a:p>
          <a:p>
            <a:pPr marL="457200" lvl="2" indent="-457200" algn="l">
              <a:buNone/>
            </a:pPr>
            <a:r>
              <a:rPr lang="en-US" sz="2800" dirty="0">
                <a:ea typeface="+mn-lt"/>
                <a:cs typeface="+mn-lt"/>
              </a:rPr>
              <a:t>Microcytic &lt;80 </a:t>
            </a:r>
            <a:r>
              <a:rPr lang="en-US" sz="2800" err="1">
                <a:ea typeface="+mn-lt"/>
                <a:cs typeface="+mn-lt"/>
              </a:rPr>
              <a:t>fl,normocytic</a:t>
            </a:r>
            <a:r>
              <a:rPr lang="en-US" sz="2800" dirty="0">
                <a:ea typeface="+mn-lt"/>
                <a:cs typeface="+mn-lt"/>
              </a:rPr>
              <a:t> 80-97 </a:t>
            </a:r>
            <a:r>
              <a:rPr lang="en-US" sz="2800" err="1">
                <a:ea typeface="+mn-lt"/>
                <a:cs typeface="+mn-lt"/>
              </a:rPr>
              <a:t>fl,macrocytic</a:t>
            </a:r>
            <a:r>
              <a:rPr lang="en-US" sz="2800" dirty="0">
                <a:ea typeface="+mn-lt"/>
                <a:cs typeface="+mn-lt"/>
              </a:rPr>
              <a:t> &gt;97 </a:t>
            </a:r>
            <a:r>
              <a:rPr lang="en-US" sz="2800" err="1">
                <a:ea typeface="+mn-lt"/>
                <a:cs typeface="+mn-lt"/>
              </a:rPr>
              <a:t>fl</a:t>
            </a:r>
            <a:endParaRPr lang="en-US" sz="2800">
              <a:ea typeface="+mn-lt"/>
              <a:cs typeface="+mn-lt"/>
            </a:endParaRPr>
          </a:p>
          <a:p>
            <a:pPr marL="457200" lvl="2" indent="-457200" algn="l">
              <a:buNone/>
            </a:pPr>
            <a:endParaRPr lang="en-US" sz="2800" dirty="0">
              <a:ea typeface="+mn-lt"/>
              <a:cs typeface="+mn-lt"/>
            </a:endParaRPr>
          </a:p>
          <a:p>
            <a:pPr marL="457200" lvl="2" indent="-457200" algn="l">
              <a:buNone/>
            </a:pPr>
            <a:r>
              <a:rPr lang="en-US" sz="2800" dirty="0">
                <a:ea typeface="+mn-lt"/>
                <a:cs typeface="+mn-lt"/>
              </a:rPr>
              <a:t>The amount of </a:t>
            </a:r>
            <a:r>
              <a:rPr lang="en-US" sz="2800" err="1">
                <a:ea typeface="+mn-lt"/>
                <a:cs typeface="+mn-lt"/>
              </a:rPr>
              <a:t>haemoglobin</a:t>
            </a:r>
            <a:r>
              <a:rPr lang="en-US" sz="2800" dirty="0">
                <a:ea typeface="+mn-lt"/>
                <a:cs typeface="+mn-lt"/>
              </a:rPr>
              <a:t> present in the red cells (mean cell </a:t>
            </a:r>
            <a:r>
              <a:rPr lang="en-US" sz="2800" err="1">
                <a:ea typeface="+mn-lt"/>
                <a:cs typeface="+mn-lt"/>
              </a:rPr>
              <a:t>haemoglobin</a:t>
            </a:r>
            <a:r>
              <a:rPr lang="en-US" sz="2800" dirty="0">
                <a:ea typeface="+mn-lt"/>
                <a:cs typeface="+mn-lt"/>
              </a:rPr>
              <a:t>, MCH = </a:t>
            </a:r>
            <a:r>
              <a:rPr lang="en-US" sz="2800" err="1">
                <a:ea typeface="+mn-lt"/>
                <a:cs typeface="+mn-lt"/>
              </a:rPr>
              <a:t>haemoglobin</a:t>
            </a:r>
            <a:r>
              <a:rPr lang="en-US" sz="2800" dirty="0">
                <a:ea typeface="+mn-lt"/>
                <a:cs typeface="+mn-lt"/>
              </a:rPr>
              <a:t>/ red cell count x 100)</a:t>
            </a:r>
            <a:r>
              <a:rPr lang="en-US" sz="2800" err="1">
                <a:ea typeface="+mn-lt"/>
                <a:cs typeface="+mn-lt"/>
              </a:rPr>
              <a:t>Pg</a:t>
            </a:r>
            <a:r>
              <a:rPr lang="en-US" sz="2800" dirty="0">
                <a:ea typeface="+mn-lt"/>
                <a:cs typeface="+mn-lt"/>
              </a:rPr>
              <a:t> average 30 </a:t>
            </a:r>
            <a:r>
              <a:rPr lang="en-US" sz="2800" err="1">
                <a:ea typeface="+mn-lt"/>
                <a:cs typeface="+mn-lt"/>
              </a:rPr>
              <a:t>pg</a:t>
            </a:r>
            <a:r>
              <a:rPr lang="en-US" sz="2800" dirty="0">
                <a:ea typeface="+mn-lt"/>
                <a:cs typeface="+mn-lt"/>
              </a:rPr>
              <a:t> 15/5 millionx10</a:t>
            </a:r>
          </a:p>
          <a:p>
            <a:pPr marL="457200" lvl="2" indent="-457200" algn="l">
              <a:buNone/>
            </a:pPr>
            <a:endParaRPr lang="en-US" sz="2800" dirty="0">
              <a:ea typeface="+mn-lt"/>
              <a:cs typeface="+mn-lt"/>
            </a:endParaRPr>
          </a:p>
          <a:p>
            <a:pPr marL="457200" lvl="2" indent="-457200" algn="l">
              <a:buNone/>
            </a:pPr>
            <a:r>
              <a:rPr lang="en-US" sz="2800" dirty="0">
                <a:ea typeface="+mn-lt"/>
                <a:cs typeface="+mn-lt"/>
              </a:rPr>
              <a:t>The amount of </a:t>
            </a:r>
            <a:r>
              <a:rPr lang="en-US" sz="2800" dirty="0" err="1">
                <a:ea typeface="+mn-lt"/>
                <a:cs typeface="+mn-lt"/>
              </a:rPr>
              <a:t>haemoglobin</a:t>
            </a:r>
            <a:r>
              <a:rPr lang="en-US" sz="2800" dirty="0">
                <a:ea typeface="+mn-lt"/>
                <a:cs typeface="+mn-lt"/>
              </a:rPr>
              <a:t> present per red cell volume (mean cell </a:t>
            </a:r>
            <a:r>
              <a:rPr lang="en-US" sz="2800" dirty="0" err="1">
                <a:ea typeface="+mn-lt"/>
                <a:cs typeface="+mn-lt"/>
              </a:rPr>
              <a:t>haemoglobin</a:t>
            </a:r>
            <a:r>
              <a:rPr lang="en-US" sz="2800" dirty="0">
                <a:ea typeface="+mn-lt"/>
                <a:cs typeface="+mn-lt"/>
              </a:rPr>
              <a:t> concentration, MCHC = </a:t>
            </a:r>
            <a:r>
              <a:rPr lang="en-US" sz="2800" dirty="0" err="1">
                <a:ea typeface="+mn-lt"/>
                <a:cs typeface="+mn-lt"/>
              </a:rPr>
              <a:t>haemoglobin</a:t>
            </a:r>
            <a:r>
              <a:rPr lang="en-US" sz="2800" dirty="0">
                <a:ea typeface="+mn-lt"/>
                <a:cs typeface="+mn-lt"/>
              </a:rPr>
              <a:t>/ </a:t>
            </a:r>
            <a:r>
              <a:rPr lang="en-US" sz="2800" dirty="0" err="1">
                <a:ea typeface="+mn-lt"/>
                <a:cs typeface="+mn-lt"/>
              </a:rPr>
              <a:t>haematocrit</a:t>
            </a:r>
            <a:r>
              <a:rPr lang="en-US" sz="2800" dirty="0">
                <a:ea typeface="+mn-lt"/>
                <a:cs typeface="+mn-lt"/>
              </a:rPr>
              <a:t> )g/dl 15/45 x100=35 </a:t>
            </a:r>
          </a:p>
          <a:p>
            <a:pPr marL="457200" lvl="2" indent="-457200" algn="l">
              <a:buNone/>
            </a:pPr>
            <a:endParaRPr lang="en-US" sz="28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825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54A52-538B-4BC5-9A1B-C09E31306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9E53B-A6ED-4B02-9943-E76403F12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cs typeface="Calibri"/>
              </a:rPr>
              <a:t>RDW</a:t>
            </a:r>
            <a:endParaRPr lang="en-US"/>
          </a:p>
          <a:p>
            <a:pPr marL="0" indent="0" algn="l">
              <a:buNone/>
            </a:pPr>
            <a:r>
              <a:rPr lang="en-US" dirty="0">
                <a:cs typeface="Calibri"/>
              </a:rPr>
              <a:t>SD OF Red cell width indicate variability in size =anisocytosis</a:t>
            </a:r>
          </a:p>
          <a:p>
            <a:pPr marL="0" indent="0" algn="l">
              <a:buNone/>
            </a:pPr>
            <a:r>
              <a:rPr lang="en-US" dirty="0" err="1">
                <a:cs typeface="Calibri"/>
              </a:rPr>
              <a:t>e.g</a:t>
            </a:r>
            <a:endParaRPr lang="en-US">
              <a:cs typeface="Calibri"/>
            </a:endParaRP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Iron deficiency anemia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Megaloblastic anemia</a:t>
            </a:r>
          </a:p>
          <a:p>
            <a:pPr marL="0" indent="0" algn="l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756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Reticulocyte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/>
              <a:t>Normal value 0.5% - 2%. </a:t>
            </a:r>
          </a:p>
          <a:p>
            <a:pPr algn="just" rtl="0">
              <a:buNone/>
            </a:pPr>
            <a:r>
              <a:rPr lang="en-US" dirty="0"/>
              <a:t>	Hence 0.5% - 2 % RBCs are replaced per day</a:t>
            </a:r>
          </a:p>
          <a:p>
            <a:pPr algn="just" rtl="0"/>
            <a:r>
              <a:rPr lang="en-US" dirty="0"/>
              <a:t>Uses</a:t>
            </a:r>
          </a:p>
          <a:p>
            <a:pPr lvl="1" algn="just" rtl="0"/>
            <a:r>
              <a:rPr lang="en-US" dirty="0"/>
              <a:t>To evaluate anemia</a:t>
            </a:r>
          </a:p>
          <a:p>
            <a:pPr lvl="1" algn="just" rtl="0"/>
            <a:r>
              <a:rPr lang="en-US" dirty="0"/>
              <a:t>Response to treatment of anemia</a:t>
            </a:r>
          </a:p>
          <a:p>
            <a:pPr algn="just" rtl="0"/>
            <a:r>
              <a:rPr lang="en-US" dirty="0"/>
              <a:t>Note </a:t>
            </a:r>
          </a:p>
          <a:p>
            <a:pPr lvl="1" algn="just" rtl="0"/>
            <a:r>
              <a:rPr lang="en-US" b="1" i="1" dirty="0"/>
              <a:t>If the disease causing the anemia is </a:t>
            </a:r>
            <a:r>
              <a:rPr lang="en-US" b="1" i="1" dirty="0">
                <a:solidFill>
                  <a:srgbClr val="FF0000"/>
                </a:solidFill>
              </a:rPr>
              <a:t>inside</a:t>
            </a:r>
            <a:r>
              <a:rPr lang="en-US" b="1" i="1" dirty="0"/>
              <a:t> the marrow, the reticulocyte count is </a:t>
            </a:r>
            <a:r>
              <a:rPr lang="en-US" b="1" i="1" dirty="0">
                <a:solidFill>
                  <a:srgbClr val="FF0000"/>
                </a:solidFill>
              </a:rPr>
              <a:t>decreased</a:t>
            </a:r>
          </a:p>
          <a:p>
            <a:pPr lvl="1" algn="just" rtl="0"/>
            <a:r>
              <a:rPr lang="en-US" b="1" i="1" dirty="0"/>
              <a:t>If the disease causing the anemia is </a:t>
            </a:r>
            <a:r>
              <a:rPr lang="en-US" b="1" i="1" dirty="0">
                <a:solidFill>
                  <a:srgbClr val="FF0000"/>
                </a:solidFill>
              </a:rPr>
              <a:t>outside</a:t>
            </a:r>
            <a:r>
              <a:rPr lang="en-US" b="1" i="1" dirty="0"/>
              <a:t> the marrow, the reticulocyte count is</a:t>
            </a:r>
            <a:r>
              <a:rPr lang="en-US" b="1" i="1" dirty="0">
                <a:solidFill>
                  <a:srgbClr val="FF0000"/>
                </a:solidFill>
              </a:rPr>
              <a:t> increased</a:t>
            </a:r>
          </a:p>
          <a:p>
            <a:pPr lvl="1" algn="just" rtl="0"/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351590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A close up of a piece of paper&#10;&#10;Description generated with high confidence">
            <a:extLst>
              <a:ext uri="{FF2B5EF4-FFF2-40B4-BE49-F238E27FC236}">
                <a16:creationId xmlns:a16="http://schemas.microsoft.com/office/drawing/2014/main" id="{89EE1103-918B-474C-88FA-E5325E04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187" y="156488"/>
            <a:ext cx="4907177" cy="55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08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NORMAL COUNTS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endParaRPr lang="en-US" dirty="0"/>
          </a:p>
          <a:p>
            <a:pPr algn="l" rtl="0"/>
            <a:r>
              <a:rPr lang="en-US" dirty="0"/>
              <a:t>Total WBC Count : 4000 – 11000 / cu.mm.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Differential count</a:t>
            </a:r>
          </a:p>
          <a:p>
            <a:pPr algn="l" rtl="0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42988"/>
              </p:ext>
            </p:extLst>
          </p:nvPr>
        </p:nvGraphicFramePr>
        <p:xfrm>
          <a:off x="3095625" y="4343399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Leukocyte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Percentage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Neutrophils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 – 70 %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Eosinophils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 – 4 %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Basophils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r>
                        <a:rPr lang="en-US" baseline="0" dirty="0"/>
                        <a:t> – 1 %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Monocytes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r>
                        <a:rPr lang="en-US" baseline="0" dirty="0"/>
                        <a:t> – 8 %</a:t>
                      </a:r>
                      <a:endParaRPr lang="en-US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Lymphocytes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 – 40 %</a:t>
                      </a:r>
                    </a:p>
                  </a:txBody>
                  <a:tcPr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940911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A0D79-1217-4F41-ADBA-BFF57333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Calibri Light"/>
              </a:rPr>
              <a:t>Platelets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B9FFE-FB13-40E0-9DBE-50CD17D873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cs typeface="Calibri"/>
              </a:rPr>
              <a:t>Normal 150-450,000/</a:t>
            </a:r>
            <a:r>
              <a:rPr lang="en-US" dirty="0" err="1">
                <a:cs typeface="Calibri"/>
              </a:rPr>
              <a:t>cmm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7-10 life span days</a:t>
            </a:r>
          </a:p>
        </p:txBody>
      </p:sp>
    </p:spTree>
    <p:extLst>
      <p:ext uri="{BB962C8B-B14F-4D97-AF65-F5344CB8AC3E}">
        <p14:creationId xmlns:p14="http://schemas.microsoft.com/office/powerpoint/2010/main" val="393118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04563"/>
            <a:ext cx="9144000" cy="2137892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Introduction to blood diseases</a:t>
            </a:r>
            <a:endParaRPr lang="ar-EG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486398"/>
            <a:ext cx="9144000" cy="824250"/>
          </a:xfrm>
        </p:spPr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Shimaa</a:t>
            </a:r>
            <a:r>
              <a:rPr lang="en-US" dirty="0"/>
              <a:t> Abd-allah Ahmed</a:t>
            </a:r>
            <a:endParaRPr lang="ar-EG" dirty="0"/>
          </a:p>
        </p:txBody>
      </p:sp>
      <p:pic>
        <p:nvPicPr>
          <p:cNvPr id="4" name="Picture 3" descr="C:\Users\LENOVO\Downloads\rbc.jpg"/>
          <p:cNvPicPr>
            <a:picLocks noGrp="1"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0" y="566671"/>
            <a:ext cx="6096000" cy="243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94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r-EG" dirty="0" err="1">
                <a:cs typeface="Times New Roman"/>
              </a:rPr>
              <a:t>Blood</a:t>
            </a:r>
            <a:r>
              <a:rPr lang="ar-EG" dirty="0">
                <a:cs typeface="Times New Roman"/>
              </a:rPr>
              <a:t> </a:t>
            </a:r>
            <a:r>
              <a:rPr lang="ar-EG" dirty="0" err="1">
                <a:cs typeface="Times New Roman"/>
              </a:rPr>
              <a:t>film</a:t>
            </a:r>
            <a:endParaRPr lang="ar-EG" dirty="0" err="1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45464"/>
            <a:ext cx="10515600" cy="46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63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6670" y="365125"/>
            <a:ext cx="10998558" cy="5108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40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/>
              <a:t>Bone marrow examination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sz="3200" dirty="0"/>
              <a:t> indications for bone marrow biopsy:</a:t>
            </a:r>
            <a:endParaRPr lang="en-US" dirty="0">
              <a:cs typeface="Calibri" panose="020F0502020204030204"/>
            </a:endParaRPr>
          </a:p>
          <a:p>
            <a:pPr marL="0" indent="0" algn="l">
              <a:buNone/>
            </a:pPr>
            <a:r>
              <a:rPr lang="en-US" sz="3200" dirty="0"/>
              <a:t>unexplained </a:t>
            </a:r>
            <a:r>
              <a:rPr lang="en-US" sz="3200" dirty="0" err="1"/>
              <a:t>cytopenias</a:t>
            </a:r>
            <a:r>
              <a:rPr lang="en-US" sz="3200" dirty="0">
                <a:solidFill>
                  <a:srgbClr val="FF0000"/>
                </a:solidFill>
              </a:rPr>
              <a:t>; 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pPr marL="0" indent="0" algn="l">
              <a:buNone/>
            </a:pPr>
            <a:r>
              <a:rPr lang="en-US" sz="3200" dirty="0">
                <a:solidFill>
                  <a:srgbClr val="FF0000"/>
                </a:solidFill>
              </a:rPr>
              <a:t>unexplained leukocytosis, erythrocytosis, or thrombocytosis;</a:t>
            </a:r>
            <a:r>
              <a:rPr lang="en-US" sz="3200" dirty="0"/>
              <a:t> staging of lymphoma and some solid tumors </a:t>
            </a:r>
            <a:endParaRPr lang="en-US" dirty="0"/>
          </a:p>
          <a:p>
            <a:pPr marL="0" indent="0" algn="l">
              <a:buNone/>
            </a:pPr>
            <a:r>
              <a:rPr lang="en-US" sz="3200" dirty="0">
                <a:solidFill>
                  <a:srgbClr val="FF0000"/>
                </a:solidFill>
              </a:rPr>
              <a:t>diagnosis of plasma cell neoplasms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Bone marrow aspirate and biopsy commonly are performed  the posterior iliac crests.  the sternum. </a:t>
            </a:r>
            <a:endParaRPr lang="en-US">
              <a:cs typeface="Calibri"/>
            </a:endParaRPr>
          </a:p>
          <a:p>
            <a:pPr marL="0" indent="0" algn="l">
              <a:buNone/>
            </a:pPr>
            <a:r>
              <a:rPr lang="en-US" dirty="0">
                <a:solidFill>
                  <a:srgbClr val="FF0000"/>
                </a:solidFill>
                <a:cs typeface="Calibri"/>
              </a:rPr>
              <a:t>In newborns and young infants,  the anterior tibia</a:t>
            </a:r>
          </a:p>
          <a:p>
            <a:pPr marL="0" indent="0" algn="l">
              <a:buNone/>
            </a:pPr>
            <a:endParaRPr lang="en-US" sz="3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0293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 descr="47604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3521" y="1"/>
            <a:ext cx="9144960" cy="6858000"/>
          </a:xfrm>
        </p:spPr>
      </p:pic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37892" name="Picture 5" descr="4760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WordArt 7"/>
          <p:cNvSpPr>
            <a:spLocks noChangeArrowheads="1" noChangeShapeType="1" noTextEdit="1"/>
          </p:cNvSpPr>
          <p:nvPr/>
        </p:nvSpPr>
        <p:spPr bwMode="auto">
          <a:xfrm>
            <a:off x="3352513" y="4781303"/>
            <a:ext cx="5868617" cy="8568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96"/>
              </a:avLst>
            </a:prstTxWarp>
          </a:bodyPr>
          <a:lstStyle/>
          <a:p>
            <a:pPr algn="ctr"/>
            <a:r>
              <a:rPr lang="en-US" sz="3629" b="1" i="1" kern="10">
                <a:ln w="12700" cap="sq">
                  <a:solidFill>
                    <a:schemeClr val="bg2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rial Black"/>
              </a:rPr>
              <a:t>Thank You</a:t>
            </a:r>
            <a:endParaRPr lang="ar-EG" sz="3629" b="1" i="1" kern="10">
              <a:ln w="127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solidFill>
                <a:srgbClr val="FFFF00"/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81906763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4A021-D85D-4861-9114-3C740404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3D81-6C7B-46B7-8A26-C5A12F7AD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384" y="1825625"/>
            <a:ext cx="9812216" cy="4351338"/>
          </a:xfrm>
        </p:spPr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cs typeface="Calibri" panose="020F0502020204030204"/>
              </a:rPr>
              <a:t>Blood component</a:t>
            </a:r>
            <a:endParaRPr lang="en-US"/>
          </a:p>
          <a:p>
            <a:pPr marL="0" indent="0" algn="l">
              <a:buNone/>
            </a:pPr>
            <a:r>
              <a:rPr lang="en-US" dirty="0">
                <a:cs typeface="Calibri" panose="020F0502020204030204"/>
              </a:rPr>
              <a:t>Site of hematopoiesis</a:t>
            </a:r>
            <a:endParaRPr lang="en-US" dirty="0"/>
          </a:p>
          <a:p>
            <a:pPr marL="0" indent="0" algn="l">
              <a:buNone/>
            </a:pPr>
            <a:r>
              <a:rPr lang="en-US">
                <a:ea typeface="+mn-lt"/>
                <a:cs typeface="+mn-lt"/>
              </a:rPr>
              <a:t>hematopoiesis</a:t>
            </a:r>
            <a:r>
              <a:rPr lang="en-US">
                <a:cs typeface="Calibri"/>
              </a:rPr>
              <a:t> and regulating factor</a:t>
            </a:r>
            <a:endParaRPr lang="en-US"/>
          </a:p>
          <a:p>
            <a:pPr marL="0" indent="0" algn="l">
              <a:buNone/>
            </a:pPr>
            <a:r>
              <a:rPr lang="en-US" dirty="0">
                <a:cs typeface="Calibri"/>
              </a:rPr>
              <a:t>CBC INTERPRETATION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BONE MARROW BIOPSY</a:t>
            </a:r>
          </a:p>
          <a:p>
            <a:pPr marL="0" indent="0" algn="l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901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Haematopoiesis</a:t>
            </a:r>
            <a:endParaRPr lang="ar-EG" dirty="0">
              <a:latin typeface="Aharoni" panose="02010803020104030203" pitchFamily="2" charset="-79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396" y="1365161"/>
            <a:ext cx="10864403" cy="515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9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0FD6-3EA7-4809-B93A-783D56FF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Calibri Light"/>
              </a:rPr>
              <a:t>Blood consists 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B0CEF-5D97-4E16-B39F-FEB468C4C6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cs typeface="Calibri"/>
              </a:rPr>
              <a:t>Red blood cells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White blood cells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Platelets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plasma</a:t>
            </a:r>
          </a:p>
        </p:txBody>
      </p:sp>
    </p:spTree>
    <p:extLst>
      <p:ext uri="{BB962C8B-B14F-4D97-AF65-F5344CB8AC3E}">
        <p14:creationId xmlns:p14="http://schemas.microsoft.com/office/powerpoint/2010/main" val="103009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Site of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Haematopoiesis</a:t>
            </a: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ar-EG" dirty="0">
              <a:latin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 lnSpcReduction="10000"/>
          </a:bodyPr>
          <a:lstStyle/>
          <a:p>
            <a:pPr algn="just" rtl="0"/>
            <a:r>
              <a:rPr lang="en-US" dirty="0"/>
              <a:t>Yolk sac 3 weeks ,Liver And Spleen 6th week -7 months</a:t>
            </a:r>
            <a:endParaRPr lang="en-US">
              <a:cs typeface="Calibri"/>
            </a:endParaRPr>
          </a:p>
          <a:p>
            <a:pPr algn="just" rtl="0"/>
            <a:r>
              <a:rPr lang="en-US" dirty="0"/>
              <a:t>Red Bone Marrow In The Medullary Cavity Of All Bones &gt;7 months -childhood. </a:t>
            </a:r>
            <a:endParaRPr lang="en-US" dirty="0">
              <a:cs typeface="Calibri" panose="020F0502020204030204"/>
            </a:endParaRPr>
          </a:p>
          <a:p>
            <a:pPr algn="just" rtl="0"/>
            <a:r>
              <a:rPr lang="en-US" dirty="0"/>
              <a:t>In Childhood, Red Marrow Is Progressively Replaced By Fat (Yellow Marrow), So</a:t>
            </a:r>
            <a:endParaRPr lang="en-US" dirty="0">
              <a:cs typeface="Calibri" panose="020F0502020204030204"/>
            </a:endParaRPr>
          </a:p>
          <a:p>
            <a:pPr algn="just" rtl="0"/>
            <a:r>
              <a:rPr lang="en-US" dirty="0"/>
              <a:t> In Adults, Normal Haematopoiesis Is Restricted To The </a:t>
            </a:r>
            <a:r>
              <a:rPr lang="sv-SE" dirty="0"/>
              <a:t>Vertebrae, Pelvis, Sternum, Ribs, </a:t>
            </a:r>
            <a:r>
              <a:rPr lang="sv-SE" dirty="0" err="1"/>
              <a:t>Clavicles</a:t>
            </a:r>
            <a:r>
              <a:rPr lang="sv-SE" dirty="0"/>
              <a:t>, Skull, </a:t>
            </a:r>
            <a:r>
              <a:rPr lang="sv-SE" dirty="0" err="1"/>
              <a:t>Upper</a:t>
            </a:r>
            <a:r>
              <a:rPr lang="sv-SE" dirty="0"/>
              <a:t> </a:t>
            </a:r>
            <a:r>
              <a:rPr lang="en-US" dirty="0" err="1"/>
              <a:t>Humeri</a:t>
            </a:r>
            <a:r>
              <a:rPr lang="en-US" dirty="0"/>
              <a:t> And Proximal Femora.</a:t>
            </a:r>
            <a:endParaRPr lang="en-US" dirty="0">
              <a:cs typeface="Calibri" panose="020F0502020204030204"/>
            </a:endParaRPr>
          </a:p>
          <a:p>
            <a:pPr algn="just" rtl="0"/>
            <a:r>
              <a:rPr lang="en-US" dirty="0"/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However, red marrow can expand in response to increased demands for blood cells.</a:t>
            </a:r>
            <a:endParaRPr lang="ar-EG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1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extramed correc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5" y="365125"/>
            <a:ext cx="10606825" cy="622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59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197A2-F51E-4046-9B82-3CE26508D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cs typeface="Calibri Light"/>
              </a:rPr>
              <a:t>Stem cell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99EA5-B285-44B6-B574-E25BEE71A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 anchor="t">
            <a:normAutofit/>
          </a:bodyPr>
          <a:lstStyle/>
          <a:p>
            <a:pPr marL="0" indent="0" algn="l">
              <a:buNone/>
            </a:pPr>
            <a:r>
              <a:rPr lang="en-US" dirty="0">
                <a:cs typeface="Calibri"/>
              </a:rPr>
              <a:t>Can differentiate to blood cell</a:t>
            </a:r>
            <a:endParaRPr lang="en-US" dirty="0"/>
          </a:p>
          <a:p>
            <a:pPr marL="0" indent="0" algn="l">
              <a:buNone/>
            </a:pPr>
            <a:r>
              <a:rPr lang="en-US" dirty="0">
                <a:cs typeface="Calibri"/>
              </a:rPr>
              <a:t>Self renewal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Proliferation</a:t>
            </a:r>
          </a:p>
          <a:p>
            <a:pPr marL="0" indent="0" algn="l">
              <a:buNone/>
            </a:pPr>
            <a:r>
              <a:rPr lang="en-US" dirty="0">
                <a:cs typeface="Calibri"/>
              </a:rPr>
              <a:t>May differentiate to other cells</a:t>
            </a:r>
          </a:p>
          <a:p>
            <a:pPr marL="0" indent="0" algn="l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476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548" y="365125"/>
            <a:ext cx="10985679" cy="593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8798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_2SEEDS">
      <a:dk1>
        <a:srgbClr val="000000"/>
      </a:dk1>
      <a:lt1>
        <a:srgbClr val="FFFFFF"/>
      </a:lt1>
      <a:dk2>
        <a:srgbClr val="324124"/>
      </a:dk2>
      <a:lt2>
        <a:srgbClr val="EFECEB"/>
      </a:lt2>
      <a:accent1>
        <a:srgbClr val="2F8BBD"/>
      </a:accent1>
      <a:accent2>
        <a:srgbClr val="38B3AB"/>
      </a:accent2>
      <a:accent3>
        <a:srgbClr val="4162CF"/>
      </a:accent3>
      <a:accent4>
        <a:srgbClr val="BF3450"/>
      </a:accent4>
      <a:accent5>
        <a:srgbClr val="CF5F41"/>
      </a:accent5>
      <a:accent6>
        <a:srgbClr val="BD892F"/>
      </a:accent6>
      <a:hlink>
        <a:srgbClr val="C2744A"/>
      </a:hlink>
      <a:folHlink>
        <a:srgbClr val="878787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BrushVTI</vt:lpstr>
      <vt:lpstr>Office Theme</vt:lpstr>
      <vt:lpstr>PowerPoint Presentation</vt:lpstr>
      <vt:lpstr>Introduction to blood diseases</vt:lpstr>
      <vt:lpstr>objectives</vt:lpstr>
      <vt:lpstr>Haematopoiesis</vt:lpstr>
      <vt:lpstr>Blood consists of</vt:lpstr>
      <vt:lpstr>Site of Haematopoiesis </vt:lpstr>
      <vt:lpstr>PowerPoint Presentation</vt:lpstr>
      <vt:lpstr>Stem cell</vt:lpstr>
      <vt:lpstr>PowerPoint Presentation</vt:lpstr>
      <vt:lpstr>Regulation of hematopoiesis</vt:lpstr>
      <vt:lpstr>INVESTIGATION OF DISEASES OF THE BLOOD</vt:lpstr>
      <vt:lpstr>PowerPoint Presentation</vt:lpstr>
      <vt:lpstr>PowerPoint Presentation</vt:lpstr>
      <vt:lpstr> </vt:lpstr>
      <vt:lpstr>PowerPoint Presentation</vt:lpstr>
      <vt:lpstr>Reticulocyte </vt:lpstr>
      <vt:lpstr>PowerPoint Presentation</vt:lpstr>
      <vt:lpstr>NORMAL COUNTS</vt:lpstr>
      <vt:lpstr>Platelets count</vt:lpstr>
      <vt:lpstr>Blood film</vt:lpstr>
      <vt:lpstr>PowerPoint Presentation</vt:lpstr>
      <vt:lpstr>Bone marrow examination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564</cp:revision>
  <dcterms:created xsi:type="dcterms:W3CDTF">2020-03-16T06:28:23Z</dcterms:created>
  <dcterms:modified xsi:type="dcterms:W3CDTF">2020-03-17T19:28:01Z</dcterms:modified>
</cp:coreProperties>
</file>