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jpeg" ContentType="image/jpeg"/>
  <Default Extension="png" ContentType="image/png"/>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1.xml" ContentType="application/vnd.openxmlformats-officedocument.presentationml.notes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SorterView">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tableStyles" Target="tableStyle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9" name=""/>
        <p:cNvGrpSpPr/>
        <p:nvPr/>
      </p:nvGrpSpPr>
      <p:grpSpPr>
        <a:xfrm>
          <a:off x="0" y="0"/>
          <a:ext cx="0" cy="0"/>
          <a:chOff x="0" y="0"/>
          <a:chExt cx="0" cy="0"/>
        </a:xfrm>
      </p:grpSpPr>
      <p:sp>
        <p:nvSpPr>
          <p:cNvPr id="1048696" name="Header Placeholder 1"/>
          <p:cNvSpPr>
            <a:spLocks noGrp="1"/>
          </p:cNvSpPr>
          <p:nvPr>
            <p:ph type="hdr" sz="quarter"/>
          </p:nvPr>
        </p:nvSpPr>
        <p:spPr>
          <a:xfrm>
            <a:off x="3886200" y="0"/>
            <a:ext cx="2971800" cy="457200"/>
          </a:xfrm>
          <a:prstGeom prst="rect"/>
        </p:spPr>
        <p:txBody>
          <a:bodyPr bIns="45720" lIns="91440" rIns="91440" rtlCol="1" tIns="45720" vert="horz"/>
          <a:lstStyle>
            <a:lvl1pPr algn="r">
              <a:defRPr sz="1200"/>
            </a:lvl1pPr>
          </a:lstStyle>
          <a:p>
            <a:endParaRPr lang="ar-EG"/>
          </a:p>
        </p:txBody>
      </p:sp>
      <p:sp>
        <p:nvSpPr>
          <p:cNvPr id="1048697" name="Date Placeholder 2"/>
          <p:cNvSpPr>
            <a:spLocks noGrp="1"/>
          </p:cNvSpPr>
          <p:nvPr>
            <p:ph type="dt" idx="1"/>
          </p:nvPr>
        </p:nvSpPr>
        <p:spPr>
          <a:xfrm>
            <a:off x="1588" y="0"/>
            <a:ext cx="2971800" cy="457200"/>
          </a:xfrm>
          <a:prstGeom prst="rect"/>
        </p:spPr>
        <p:txBody>
          <a:bodyPr bIns="45720" lIns="91440" rIns="91440" rtlCol="1" tIns="45720" vert="horz"/>
          <a:lstStyle>
            <a:lvl1pPr algn="l">
              <a:defRPr sz="1200"/>
            </a:lvl1pPr>
          </a:lstStyle>
          <a:p>
            <a:fld id="{F31C6BEC-0A71-49B9-A034-91A44FE2D6F1}" type="datetimeFigureOut">
              <a:rPr lang="ar-EG" smtClean="0"/>
              <a:t>22/07/1441</a:t>
            </a:fld>
            <a:endParaRPr lang="ar-EG"/>
          </a:p>
        </p:txBody>
      </p:sp>
      <p:sp>
        <p:nvSpPr>
          <p:cNvPr id="1048698"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1" tIns="45720" vert="horz"/>
          <a:p>
            <a:endParaRPr lang="ar-EG"/>
          </a:p>
        </p:txBody>
      </p:sp>
      <p:sp>
        <p:nvSpPr>
          <p:cNvPr id="1048699" name="Notes Placeholder 4"/>
          <p:cNvSpPr>
            <a:spLocks noGrp="1"/>
          </p:cNvSpPr>
          <p:nvPr>
            <p:ph type="body" sz="quarter" idx="3"/>
          </p:nvPr>
        </p:nvSpPr>
        <p:spPr>
          <a:xfrm>
            <a:off x="685800" y="4343400"/>
            <a:ext cx="5486400" cy="4114800"/>
          </a:xfrm>
          <a:prstGeom prst="rect"/>
        </p:spPr>
        <p:txBody>
          <a:bodyPr bIns="45720" lIns="91440" rIns="91440" rtlCol="1"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1048700" name="Footer Placeholder 5"/>
          <p:cNvSpPr>
            <a:spLocks noGrp="1"/>
          </p:cNvSpPr>
          <p:nvPr>
            <p:ph type="ftr" sz="quarter" idx="4"/>
          </p:nvPr>
        </p:nvSpPr>
        <p:spPr>
          <a:xfrm>
            <a:off x="3886200" y="8685213"/>
            <a:ext cx="2971800" cy="457200"/>
          </a:xfrm>
          <a:prstGeom prst="rect"/>
        </p:spPr>
        <p:txBody>
          <a:bodyPr anchor="b" bIns="45720" lIns="91440" rIns="91440" rtlCol="1" tIns="45720" vert="horz"/>
          <a:lstStyle>
            <a:lvl1pPr algn="r">
              <a:defRPr sz="1200"/>
            </a:lvl1pPr>
          </a:lstStyle>
          <a:p>
            <a:endParaRPr lang="ar-EG"/>
          </a:p>
        </p:txBody>
      </p:sp>
      <p:sp>
        <p:nvSpPr>
          <p:cNvPr id="1048701" name="Slide Number Placeholder 6"/>
          <p:cNvSpPr>
            <a:spLocks noGrp="1"/>
          </p:cNvSpPr>
          <p:nvPr>
            <p:ph type="sldNum" sz="quarter" idx="5"/>
          </p:nvPr>
        </p:nvSpPr>
        <p:spPr>
          <a:xfrm>
            <a:off x="1588" y="8685213"/>
            <a:ext cx="2971800" cy="457200"/>
          </a:xfrm>
          <a:prstGeom prst="rect"/>
        </p:spPr>
        <p:txBody>
          <a:bodyPr anchor="b" bIns="45720" lIns="91440" rIns="91440" rtlCol="1" tIns="45720" vert="horz"/>
          <a:lstStyle>
            <a:lvl1pPr algn="l">
              <a:defRPr sz="1200"/>
            </a:lvl1pPr>
          </a:lstStyle>
          <a:p>
            <a:fld id="{0B08E6FF-27BB-4F6B-8BAA-8FEED4D186B4}" type="slidenum">
              <a:rPr lang="ar-EG" smtClean="0"/>
              <a:t>‹#›</a:t>
            </a:fld>
            <a:endParaRPr lang="ar-EG"/>
          </a:p>
        </p:txBody>
      </p:sp>
    </p:spTree>
  </p:cSld>
  <p:clrMap accent1="accent1" accent2="accent2" accent3="accent3" accent4="accent4" accent5="accent5" accent6="accent6" bg1="lt1" bg2="lt2" tx1="dk1" tx2="dk2" hlink="hlink" folHlink="folHlink"/>
  <p:notesStyle>
    <a:lvl1pPr algn="r" defTabSz="914400" eaLnBrk="1" hangingPunct="1" latinLnBrk="0" marL="0" rtl="1">
      <a:defRPr sz="1200" kern="1200">
        <a:solidFill>
          <a:schemeClr val="tx1"/>
        </a:solidFill>
        <a:latin typeface="+mn-lt"/>
        <a:ea typeface="+mn-ea"/>
        <a:cs typeface="+mn-cs"/>
      </a:defRPr>
    </a:lvl1pPr>
    <a:lvl2pPr algn="r" defTabSz="914400" eaLnBrk="1" hangingPunct="1" latinLnBrk="0" marL="457200" rtl="1">
      <a:defRPr sz="1200" kern="1200">
        <a:solidFill>
          <a:schemeClr val="tx1"/>
        </a:solidFill>
        <a:latin typeface="+mn-lt"/>
        <a:ea typeface="+mn-ea"/>
        <a:cs typeface="+mn-cs"/>
      </a:defRPr>
    </a:lvl2pPr>
    <a:lvl3pPr algn="r" defTabSz="914400" eaLnBrk="1" hangingPunct="1" latinLnBrk="0" marL="914400" rtl="1">
      <a:defRPr sz="1200" kern="1200">
        <a:solidFill>
          <a:schemeClr val="tx1"/>
        </a:solidFill>
        <a:latin typeface="+mn-lt"/>
        <a:ea typeface="+mn-ea"/>
        <a:cs typeface="+mn-cs"/>
      </a:defRPr>
    </a:lvl3pPr>
    <a:lvl4pPr algn="r" defTabSz="914400" eaLnBrk="1" hangingPunct="1" latinLnBrk="0" marL="1371600" rtl="1">
      <a:defRPr sz="1200" kern="1200">
        <a:solidFill>
          <a:schemeClr val="tx1"/>
        </a:solidFill>
        <a:latin typeface="+mn-lt"/>
        <a:ea typeface="+mn-ea"/>
        <a:cs typeface="+mn-cs"/>
      </a:defRPr>
    </a:lvl4pPr>
    <a:lvl5pPr algn="r" defTabSz="914400" eaLnBrk="1" hangingPunct="1" latinLnBrk="0" marL="1828800" rtl="1">
      <a:defRPr sz="1200" kern="1200">
        <a:solidFill>
          <a:schemeClr val="tx1"/>
        </a:solidFill>
        <a:latin typeface="+mn-lt"/>
        <a:ea typeface="+mn-ea"/>
        <a:cs typeface="+mn-cs"/>
      </a:defRPr>
    </a:lvl5pPr>
    <a:lvl6pPr algn="r" defTabSz="914400" eaLnBrk="1" hangingPunct="1" latinLnBrk="0" marL="2286000" rtl="1">
      <a:defRPr sz="1200" kern="1200">
        <a:solidFill>
          <a:schemeClr val="tx1"/>
        </a:solidFill>
        <a:latin typeface="+mn-lt"/>
        <a:ea typeface="+mn-ea"/>
        <a:cs typeface="+mn-cs"/>
      </a:defRPr>
    </a:lvl6pPr>
    <a:lvl7pPr algn="r" defTabSz="914400" eaLnBrk="1" hangingPunct="1" latinLnBrk="0" marL="2743200" rtl="1">
      <a:defRPr sz="1200" kern="1200">
        <a:solidFill>
          <a:schemeClr val="tx1"/>
        </a:solidFill>
        <a:latin typeface="+mn-lt"/>
        <a:ea typeface="+mn-ea"/>
        <a:cs typeface="+mn-cs"/>
      </a:defRPr>
    </a:lvl7pPr>
    <a:lvl8pPr algn="r" defTabSz="914400" eaLnBrk="1" hangingPunct="1" latinLnBrk="0" marL="3200400" rtl="1">
      <a:defRPr sz="1200" kern="1200">
        <a:solidFill>
          <a:schemeClr val="tx1"/>
        </a:solidFill>
        <a:latin typeface="+mn-lt"/>
        <a:ea typeface="+mn-ea"/>
        <a:cs typeface="+mn-cs"/>
      </a:defRPr>
    </a:lvl8pPr>
    <a:lvl9pPr algn="r" defTabSz="914400" eaLnBrk="1" hangingPunct="1" latinLnBrk="0" marL="3657600" rtl="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17" name="Slide Image Placeholder 1"/>
          <p:cNvSpPr>
            <a:spLocks noChangeAspect="1" noRot="1" noGrp="1"/>
          </p:cNvSpPr>
          <p:nvPr>
            <p:ph type="sldImg"/>
          </p:nvPr>
        </p:nvSpPr>
        <p:spPr/>
      </p:sp>
      <p:sp>
        <p:nvSpPr>
          <p:cNvPr id="1048618" name="Notes Placeholder 2"/>
          <p:cNvSpPr>
            <a:spLocks noGrp="1"/>
          </p:cNvSpPr>
          <p:nvPr>
            <p:ph type="body" idx="1"/>
          </p:nvPr>
        </p:nvSpPr>
        <p:spPr/>
        <p:txBody>
          <a:bodyPr>
            <a:normAutofit/>
          </a:bodyPr>
          <a:p>
            <a:endParaRPr dirty="0" lang="ar-EG"/>
          </a:p>
        </p:txBody>
      </p:sp>
      <p:sp>
        <p:nvSpPr>
          <p:cNvPr id="1048619" name="Slide Number Placeholder 3"/>
          <p:cNvSpPr>
            <a:spLocks noGrp="1"/>
          </p:cNvSpPr>
          <p:nvPr>
            <p:ph type="sldNum" sz="quarter" idx="10"/>
          </p:nvPr>
        </p:nvSpPr>
        <p:spPr/>
        <p:txBody>
          <a:bodyPr/>
          <a:p>
            <a:fld id="{0B08E6FF-27BB-4F6B-8BAA-8FEED4D186B4}" type="slidenum">
              <a:rPr lang="ar-EG" smtClean="0"/>
              <a:t>8</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4"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8582"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1048583" name="Date Placeholder 3"/>
          <p:cNvSpPr>
            <a:spLocks noGrp="1"/>
          </p:cNvSpPr>
          <p:nvPr>
            <p:ph type="dt" sz="half" idx="10"/>
          </p:nvPr>
        </p:nvSpPr>
        <p:spPr/>
        <p:txBody>
          <a:bodyPr/>
          <a:p>
            <a:fld id="{63997E04-662A-4F12-BB2E-F85979B20D7E}" type="datetime1">
              <a:rPr lang="en-US" smtClean="0"/>
              <a:t>3/16/2020</a:t>
            </a:fld>
            <a:endParaRPr lang="en-US"/>
          </a:p>
        </p:txBody>
      </p:sp>
      <p:sp>
        <p:nvSpPr>
          <p:cNvPr id="1048584" name="Footer Placeholder 4"/>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sp>
        <p:nvSpPr>
          <p:cNvPr id="1048585"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7" name=""/>
        <p:cNvGrpSpPr/>
        <p:nvPr/>
      </p:nvGrpSpPr>
      <p:grpSpPr>
        <a:xfrm>
          <a:off x="0" y="0"/>
          <a:ext cx="0" cy="0"/>
          <a:chOff x="0" y="0"/>
          <a:chExt cx="0" cy="0"/>
        </a:xfrm>
      </p:grpSpPr>
      <p:sp>
        <p:nvSpPr>
          <p:cNvPr id="1048685" name="Title 1"/>
          <p:cNvSpPr>
            <a:spLocks noGrp="1"/>
          </p:cNvSpPr>
          <p:nvPr>
            <p:ph type="title"/>
          </p:nvPr>
        </p:nvSpPr>
        <p:spPr/>
        <p:txBody>
          <a:bodyPr/>
          <a:p>
            <a:r>
              <a:rPr lang="en-US" smtClean="0"/>
              <a:t>Click to edit Master title style</a:t>
            </a:r>
            <a:endParaRPr lang="en-US"/>
          </a:p>
        </p:txBody>
      </p:sp>
      <p:sp>
        <p:nvSpPr>
          <p:cNvPr id="1048686"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7" name="Date Placeholder 3"/>
          <p:cNvSpPr>
            <a:spLocks noGrp="1"/>
          </p:cNvSpPr>
          <p:nvPr>
            <p:ph type="dt" sz="half" idx="10"/>
          </p:nvPr>
        </p:nvSpPr>
        <p:spPr/>
        <p:txBody>
          <a:bodyPr/>
          <a:p>
            <a:fld id="{AB6F73E1-60FD-46E9-8278-C4629A99F2D3}" type="datetime1">
              <a:rPr lang="en-US" smtClean="0"/>
              <a:t>3/16/2020</a:t>
            </a:fld>
            <a:endParaRPr lang="en-US"/>
          </a:p>
        </p:txBody>
      </p:sp>
      <p:sp>
        <p:nvSpPr>
          <p:cNvPr id="1048688" name="Footer Placeholder 4"/>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sp>
        <p:nvSpPr>
          <p:cNvPr id="1048689"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64" name=""/>
        <p:cNvGrpSpPr/>
        <p:nvPr/>
      </p:nvGrpSpPr>
      <p:grpSpPr>
        <a:xfrm>
          <a:off x="0" y="0"/>
          <a:ext cx="0" cy="0"/>
          <a:chOff x="0" y="0"/>
          <a:chExt cx="0" cy="0"/>
        </a:xfrm>
      </p:grpSpPr>
      <p:sp>
        <p:nvSpPr>
          <p:cNvPr id="1048669"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670"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1" name="Date Placeholder 3"/>
          <p:cNvSpPr>
            <a:spLocks noGrp="1"/>
          </p:cNvSpPr>
          <p:nvPr>
            <p:ph type="dt" sz="half" idx="10"/>
          </p:nvPr>
        </p:nvSpPr>
        <p:spPr/>
        <p:txBody>
          <a:bodyPr/>
          <a:p>
            <a:fld id="{32E3D593-5AB1-4433-99D1-E8D783F710FB}" type="datetime1">
              <a:rPr lang="en-US" smtClean="0"/>
              <a:t>3/16/2020</a:t>
            </a:fld>
            <a:endParaRPr lang="en-US"/>
          </a:p>
        </p:txBody>
      </p:sp>
      <p:sp>
        <p:nvSpPr>
          <p:cNvPr id="1048672" name="Footer Placeholder 4"/>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sp>
        <p:nvSpPr>
          <p:cNvPr id="1048673"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7" name=""/>
        <p:cNvGrpSpPr/>
        <p:nvPr/>
      </p:nvGrpSpPr>
      <p:grpSpPr>
        <a:xfrm>
          <a:off x="0" y="0"/>
          <a:ext cx="0" cy="0"/>
          <a:chOff x="0" y="0"/>
          <a:chExt cx="0" cy="0"/>
        </a:xfrm>
      </p:grpSpPr>
      <p:sp>
        <p:nvSpPr>
          <p:cNvPr id="1048589" name="Title 1"/>
          <p:cNvSpPr>
            <a:spLocks noGrp="1"/>
          </p:cNvSpPr>
          <p:nvPr>
            <p:ph type="title"/>
          </p:nvPr>
        </p:nvSpPr>
        <p:spPr/>
        <p:txBody>
          <a:bodyPr/>
          <a:p>
            <a:r>
              <a:rPr lang="en-US" smtClean="0"/>
              <a:t>Click to edit Master title style</a:t>
            </a:r>
            <a:endParaRPr lang="en-US"/>
          </a:p>
        </p:txBody>
      </p:sp>
      <p:sp>
        <p:nvSpPr>
          <p:cNvPr id="1048590"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1" name="Date Placeholder 3"/>
          <p:cNvSpPr>
            <a:spLocks noGrp="1"/>
          </p:cNvSpPr>
          <p:nvPr>
            <p:ph type="dt" sz="half" idx="10"/>
          </p:nvPr>
        </p:nvSpPr>
        <p:spPr/>
        <p:txBody>
          <a:bodyPr/>
          <a:p>
            <a:fld id="{9081CF69-90AC-4FCC-A7F6-4A5226735C56}" type="datetime1">
              <a:rPr lang="en-US" smtClean="0"/>
              <a:t>3/16/2020</a:t>
            </a:fld>
            <a:endParaRPr lang="en-US"/>
          </a:p>
        </p:txBody>
      </p:sp>
      <p:sp>
        <p:nvSpPr>
          <p:cNvPr id="1048592" name="Footer Placeholder 4"/>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sp>
        <p:nvSpPr>
          <p:cNvPr id="1048593"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66" name=""/>
        <p:cNvGrpSpPr/>
        <p:nvPr/>
      </p:nvGrpSpPr>
      <p:grpSpPr>
        <a:xfrm>
          <a:off x="0" y="0"/>
          <a:ext cx="0" cy="0"/>
          <a:chOff x="0" y="0"/>
          <a:chExt cx="0" cy="0"/>
        </a:xfrm>
      </p:grpSpPr>
      <p:sp>
        <p:nvSpPr>
          <p:cNvPr id="1048680"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8681"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82" name="Date Placeholder 3"/>
          <p:cNvSpPr>
            <a:spLocks noGrp="1"/>
          </p:cNvSpPr>
          <p:nvPr>
            <p:ph type="dt" sz="half" idx="10"/>
          </p:nvPr>
        </p:nvSpPr>
        <p:spPr/>
        <p:txBody>
          <a:bodyPr/>
          <a:p>
            <a:fld id="{C0F48E1C-ADD9-4190-ABDA-5DBDD69C3411}" type="datetime1">
              <a:rPr lang="en-US" smtClean="0"/>
              <a:t>3/16/2020</a:t>
            </a:fld>
            <a:endParaRPr lang="en-US"/>
          </a:p>
        </p:txBody>
      </p:sp>
      <p:sp>
        <p:nvSpPr>
          <p:cNvPr id="1048683" name="Footer Placeholder 4"/>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sp>
        <p:nvSpPr>
          <p:cNvPr id="1048684"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2" name=""/>
        <p:cNvGrpSpPr/>
        <p:nvPr/>
      </p:nvGrpSpPr>
      <p:grpSpPr>
        <a:xfrm>
          <a:off x="0" y="0"/>
          <a:ext cx="0" cy="0"/>
          <a:chOff x="0" y="0"/>
          <a:chExt cx="0" cy="0"/>
        </a:xfrm>
      </p:grpSpPr>
      <p:sp>
        <p:nvSpPr>
          <p:cNvPr id="1048655" name="Title 1"/>
          <p:cNvSpPr>
            <a:spLocks noGrp="1"/>
          </p:cNvSpPr>
          <p:nvPr>
            <p:ph type="title"/>
          </p:nvPr>
        </p:nvSpPr>
        <p:spPr/>
        <p:txBody>
          <a:bodyPr/>
          <a:p>
            <a:r>
              <a:rPr lang="en-US" smtClean="0"/>
              <a:t>Click to edit Master title style</a:t>
            </a:r>
            <a:endParaRPr lang="en-US"/>
          </a:p>
        </p:txBody>
      </p:sp>
      <p:sp>
        <p:nvSpPr>
          <p:cNvPr id="1048656"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7"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8" name="Date Placeholder 4"/>
          <p:cNvSpPr>
            <a:spLocks noGrp="1"/>
          </p:cNvSpPr>
          <p:nvPr>
            <p:ph type="dt" sz="half" idx="10"/>
          </p:nvPr>
        </p:nvSpPr>
        <p:spPr/>
        <p:txBody>
          <a:bodyPr/>
          <a:p>
            <a:fld id="{799FB593-E8B8-4018-B0CB-3CEF6187E91C}" type="datetime1">
              <a:rPr lang="en-US" smtClean="0"/>
              <a:t>3/16/2020</a:t>
            </a:fld>
            <a:endParaRPr lang="en-US"/>
          </a:p>
        </p:txBody>
      </p:sp>
      <p:sp>
        <p:nvSpPr>
          <p:cNvPr id="1048659" name="Footer Placeholder 5"/>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sp>
        <p:nvSpPr>
          <p:cNvPr id="1048660"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3" name=""/>
        <p:cNvGrpSpPr/>
        <p:nvPr/>
      </p:nvGrpSpPr>
      <p:grpSpPr>
        <a:xfrm>
          <a:off x="0" y="0"/>
          <a:ext cx="0" cy="0"/>
          <a:chOff x="0" y="0"/>
          <a:chExt cx="0" cy="0"/>
        </a:xfrm>
      </p:grpSpPr>
      <p:sp>
        <p:nvSpPr>
          <p:cNvPr id="1048661" name="Title 1"/>
          <p:cNvSpPr>
            <a:spLocks noGrp="1"/>
          </p:cNvSpPr>
          <p:nvPr>
            <p:ph type="title"/>
          </p:nvPr>
        </p:nvSpPr>
        <p:spPr/>
        <p:txBody>
          <a:bodyPr/>
          <a:p>
            <a:r>
              <a:rPr lang="en-US" smtClean="0"/>
              <a:t>Click to edit Master title style</a:t>
            </a:r>
            <a:endParaRPr lang="en-US"/>
          </a:p>
        </p:txBody>
      </p:sp>
      <p:sp>
        <p:nvSpPr>
          <p:cNvPr id="1048662"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63"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4"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65"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6" name="Date Placeholder 6"/>
          <p:cNvSpPr>
            <a:spLocks noGrp="1"/>
          </p:cNvSpPr>
          <p:nvPr>
            <p:ph type="dt" sz="half" idx="10"/>
          </p:nvPr>
        </p:nvSpPr>
        <p:spPr/>
        <p:txBody>
          <a:bodyPr/>
          <a:p>
            <a:fld id="{C8731D4D-4642-4FDF-A9EB-9AA062FD7B37}" type="datetime1">
              <a:rPr lang="en-US" smtClean="0"/>
              <a:t>3/16/2020</a:t>
            </a:fld>
            <a:endParaRPr lang="en-US"/>
          </a:p>
        </p:txBody>
      </p:sp>
      <p:sp>
        <p:nvSpPr>
          <p:cNvPr id="1048667" name="Footer Placeholder 7"/>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sp>
        <p:nvSpPr>
          <p:cNvPr id="1048668" name="Slide Number Placeholder 8"/>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43" name=""/>
        <p:cNvGrpSpPr/>
        <p:nvPr/>
      </p:nvGrpSpPr>
      <p:grpSpPr>
        <a:xfrm>
          <a:off x="0" y="0"/>
          <a:ext cx="0" cy="0"/>
          <a:chOff x="0" y="0"/>
          <a:chExt cx="0" cy="0"/>
        </a:xfrm>
      </p:grpSpPr>
      <p:sp>
        <p:nvSpPr>
          <p:cNvPr id="1048607" name="Title 1"/>
          <p:cNvSpPr>
            <a:spLocks noGrp="1"/>
          </p:cNvSpPr>
          <p:nvPr>
            <p:ph type="title"/>
          </p:nvPr>
        </p:nvSpPr>
        <p:spPr/>
        <p:txBody>
          <a:bodyPr/>
          <a:p>
            <a:r>
              <a:rPr lang="en-US" smtClean="0"/>
              <a:t>Click to edit Master title style</a:t>
            </a:r>
            <a:endParaRPr lang="en-US"/>
          </a:p>
        </p:txBody>
      </p:sp>
      <p:sp>
        <p:nvSpPr>
          <p:cNvPr id="1048608" name="Date Placeholder 2"/>
          <p:cNvSpPr>
            <a:spLocks noGrp="1"/>
          </p:cNvSpPr>
          <p:nvPr>
            <p:ph type="dt" sz="half" idx="10"/>
          </p:nvPr>
        </p:nvSpPr>
        <p:spPr/>
        <p:txBody>
          <a:bodyPr/>
          <a:p>
            <a:fld id="{0DE9D820-3CE0-4EAD-9933-3EFA6C9F43BC}" type="datetime1">
              <a:rPr lang="en-US" smtClean="0"/>
              <a:t>3/16/2020</a:t>
            </a:fld>
            <a:endParaRPr lang="en-US"/>
          </a:p>
        </p:txBody>
      </p:sp>
      <p:sp>
        <p:nvSpPr>
          <p:cNvPr id="1048609" name="Footer Placeholder 3"/>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sp>
        <p:nvSpPr>
          <p:cNvPr id="1048610" name="Slide Number Placeholder 4"/>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41" name=""/>
        <p:cNvGrpSpPr/>
        <p:nvPr/>
      </p:nvGrpSpPr>
      <p:grpSpPr>
        <a:xfrm>
          <a:off x="0" y="0"/>
          <a:ext cx="0" cy="0"/>
          <a:chOff x="0" y="0"/>
          <a:chExt cx="0" cy="0"/>
        </a:xfrm>
      </p:grpSpPr>
      <p:sp>
        <p:nvSpPr>
          <p:cNvPr id="1048603" name="Date Placeholder 1"/>
          <p:cNvSpPr>
            <a:spLocks noGrp="1"/>
          </p:cNvSpPr>
          <p:nvPr>
            <p:ph type="dt" sz="half" idx="10"/>
          </p:nvPr>
        </p:nvSpPr>
        <p:spPr/>
        <p:txBody>
          <a:bodyPr/>
          <a:p>
            <a:fld id="{8934B28B-7D73-4CE4-910F-4CBE9D67C7DF}" type="datetime1">
              <a:rPr lang="en-US" smtClean="0"/>
              <a:t>3/16/2020</a:t>
            </a:fld>
            <a:endParaRPr lang="en-US"/>
          </a:p>
        </p:txBody>
      </p:sp>
      <p:sp>
        <p:nvSpPr>
          <p:cNvPr id="1048604" name="Footer Placeholder 2"/>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sp>
        <p:nvSpPr>
          <p:cNvPr id="1048605" name="Slide Number Placeholder 3"/>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68" name=""/>
        <p:cNvGrpSpPr/>
        <p:nvPr/>
      </p:nvGrpSpPr>
      <p:grpSpPr>
        <a:xfrm>
          <a:off x="0" y="0"/>
          <a:ext cx="0" cy="0"/>
          <a:chOff x="0" y="0"/>
          <a:chExt cx="0" cy="0"/>
        </a:xfrm>
      </p:grpSpPr>
      <p:sp>
        <p:nvSpPr>
          <p:cNvPr id="1048690"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48691"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2"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93" name="Date Placeholder 4"/>
          <p:cNvSpPr>
            <a:spLocks noGrp="1"/>
          </p:cNvSpPr>
          <p:nvPr>
            <p:ph type="dt" sz="half" idx="10"/>
          </p:nvPr>
        </p:nvSpPr>
        <p:spPr/>
        <p:txBody>
          <a:bodyPr/>
          <a:p>
            <a:fld id="{7A9096B3-676A-4BAA-8830-13CEE2EE2BFC}" type="datetime1">
              <a:rPr lang="en-US" smtClean="0"/>
              <a:t>3/16/2020</a:t>
            </a:fld>
            <a:endParaRPr lang="en-US"/>
          </a:p>
        </p:txBody>
      </p:sp>
      <p:sp>
        <p:nvSpPr>
          <p:cNvPr id="1048694" name="Footer Placeholder 5"/>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sp>
        <p:nvSpPr>
          <p:cNvPr id="1048695"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65" name=""/>
        <p:cNvGrpSpPr/>
        <p:nvPr/>
      </p:nvGrpSpPr>
      <p:grpSpPr>
        <a:xfrm>
          <a:off x="0" y="0"/>
          <a:ext cx="0" cy="0"/>
          <a:chOff x="0" y="0"/>
          <a:chExt cx="0" cy="0"/>
        </a:xfrm>
      </p:grpSpPr>
      <p:sp>
        <p:nvSpPr>
          <p:cNvPr id="1048674"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48675"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676"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77" name="Date Placeholder 4"/>
          <p:cNvSpPr>
            <a:spLocks noGrp="1"/>
          </p:cNvSpPr>
          <p:nvPr>
            <p:ph type="dt" sz="half" idx="10"/>
          </p:nvPr>
        </p:nvSpPr>
        <p:spPr/>
        <p:txBody>
          <a:bodyPr/>
          <a:p>
            <a:fld id="{FFFAE805-4EE2-43A3-9042-6B0613F99272}" type="datetime1">
              <a:rPr lang="en-US" smtClean="0"/>
              <a:t>3/16/2020</a:t>
            </a:fld>
            <a:endParaRPr lang="en-US"/>
          </a:p>
        </p:txBody>
      </p:sp>
      <p:sp>
        <p:nvSpPr>
          <p:cNvPr id="1048678" name="Footer Placeholder 5"/>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sp>
        <p:nvSpPr>
          <p:cNvPr id="1048679"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FDB7DBB3-7A99-4F9A-B83A-3B5612D1FE89}" type="datetime1">
              <a:rPr lang="en-US" smtClean="0"/>
              <a:t>3/16/2020</a:t>
            </a:fld>
            <a:endParaRPr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r>
              <a:rPr lang="en-US" smtClean="0"/>
              <a:t>Assis. Prof. Mohammed Hosny Hassan, Associate Professor of Medical Biochemistry, Faculty of Medicine, SVU</a:t>
            </a:r>
            <a:endParaRPr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1"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audio" Target="../media/media1.wav"/><Relationship Id="rId2" Type="http://schemas.openxmlformats.org/officeDocument/2006/relationships/image" Target="../media/image1.png"/><Relationship Id="rId3"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audio" Target="../media/media10.wav"/><Relationship Id="rId2" Type="http://schemas.openxmlformats.org/officeDocument/2006/relationships/image" Target="../media/image18.png"/><Relationship Id="rId3"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audio" Target="../media/media11.wav"/><Relationship Id="rId2" Type="http://schemas.openxmlformats.org/officeDocument/2006/relationships/image" Target="../media/image19.png"/><Relationship Id="rId3"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audio" Target="../media/media12.wav"/><Relationship Id="rId2" Type="http://schemas.openxmlformats.org/officeDocument/2006/relationships/image" Target="../media/image19.png"/><Relationship Id="rId3"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audio" Target="../media/media13.wav"/><Relationship Id="rId2" Type="http://schemas.openxmlformats.org/officeDocument/2006/relationships/image" Target="../media/image19.png"/><Relationship Id="rId3"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audio" Target="../media/media14.wav"/><Relationship Id="rId2" Type="http://schemas.openxmlformats.org/officeDocument/2006/relationships/image" Target="../media/image19.png"/><Relationship Id="rId3"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audio" Target="../media/media15.wav"/><Relationship Id="rId2" Type="http://schemas.openxmlformats.org/officeDocument/2006/relationships/image" Target="../media/image19.png"/><Relationship Id="rId3"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audio" Target="../media/media16.wav"/><Relationship Id="rId2" Type="http://schemas.openxmlformats.org/officeDocument/2006/relationships/image" Target="../media/image19.png"/><Relationship Id="rId3"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audio" Target="../media/media17.wav"/><Relationship Id="rId2" Type="http://schemas.openxmlformats.org/officeDocument/2006/relationships/image" Target="../media/image19.png"/><Relationship Id="rId3"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audio" Target="../media/media18.wav"/><Relationship Id="rId2" Type="http://schemas.openxmlformats.org/officeDocument/2006/relationships/image" Target="../media/image19.png"/><Relationship Id="rId3"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audio" Target="../media/media19.wav"/><Relationship Id="rId2" Type="http://schemas.openxmlformats.org/officeDocument/2006/relationships/image" Target="../media/image19.png"/><Relationship Id="rId3"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audio" Target="../media/media2.wav"/><Relationship Id="rId2" Type="http://schemas.openxmlformats.org/officeDocument/2006/relationships/image" Target="../media/image2.png"/><Relationship Id="rId3"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audio" Target="../media/media20.wav"/><Relationship Id="rId2" Type="http://schemas.openxmlformats.org/officeDocument/2006/relationships/image" Target="../media/image19.png"/><Relationship Id="rId3"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audio" Target="../media/media21.wav"/><Relationship Id="rId3" Type="http://schemas.openxmlformats.org/officeDocument/2006/relationships/image" Target="../media/image19.pn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audio" Target="../media/media3.wav"/><Relationship Id="rId3" Type="http://schemas.openxmlformats.org/officeDocument/2006/relationships/image" Target="../media/image4.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audio" Target="../media/media4.wav"/><Relationship Id="rId2" Type="http://schemas.openxmlformats.org/officeDocument/2006/relationships/image" Target="../media/image5.png"/><Relationship Id="rId3"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audio" Target="../media/media5.wav"/><Relationship Id="rId3" Type="http://schemas.openxmlformats.org/officeDocument/2006/relationships/image" Target="../media/image7.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audio" Target="../media/media6.wav"/><Relationship Id="rId2" Type="http://schemas.openxmlformats.org/officeDocument/2006/relationships/image" Target="../media/image8.png"/><Relationship Id="rId3"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audio" Target="../media/media7.wav"/><Relationship Id="rId2" Type="http://schemas.openxmlformats.org/officeDocument/2006/relationships/image" Target="../media/image9.png"/><Relationship Id="rId3"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image" Target="../media/image10.gif"/><Relationship Id="rId2" Type="http://schemas.openxmlformats.org/officeDocument/2006/relationships/image" Target="../media/image11.gif"/><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audio" Target="../media/media8.wav"/><Relationship Id="rId6" Type="http://schemas.openxmlformats.org/officeDocument/2006/relationships/image" Target="../media/image14.png"/><Relationship Id="rId7" Type="http://schemas.openxmlformats.org/officeDocument/2006/relationships/slideLayout" Target="../slideLayouts/slideLayout6.xml"/><Relationship Id="rId8"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audio" Target="../media/media9.wav"/><Relationship Id="rId4" Type="http://schemas.openxmlformats.org/officeDocument/2006/relationships/image" Target="../media/image17.png"/><Relationship Id="rId5"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586" name="Title 1"/>
          <p:cNvSpPr>
            <a:spLocks noGrp="1"/>
          </p:cNvSpPr>
          <p:nvPr>
            <p:ph type="ctrTitle"/>
          </p:nvPr>
        </p:nvSpPr>
        <p:spPr/>
        <p:txBody>
          <a:bodyPr/>
          <a:p>
            <a:r>
              <a:rPr b="1" dirty="0" lang="en-US" smtClean="0">
                <a:solidFill>
                  <a:srgbClr val="FF0000"/>
                </a:solidFill>
              </a:rPr>
              <a:t>Urinary stones</a:t>
            </a:r>
            <a:endParaRPr b="1" dirty="0" lang="ar-EG">
              <a:solidFill>
                <a:srgbClr val="FF0000"/>
              </a:solidFill>
            </a:endParaRPr>
          </a:p>
        </p:txBody>
      </p:sp>
      <p:sp>
        <p:nvSpPr>
          <p:cNvPr id="1048587" name="Subtitle 2"/>
          <p:cNvSpPr>
            <a:spLocks noGrp="1"/>
          </p:cNvSpPr>
          <p:nvPr>
            <p:ph type="subTitle" idx="1"/>
          </p:nvPr>
        </p:nvSpPr>
        <p:spPr/>
        <p:txBody>
          <a:bodyPr>
            <a:normAutofit fontScale="87500" lnSpcReduction="20000"/>
          </a:bodyPr>
          <a:p>
            <a:r>
              <a:rPr b="1" dirty="0" lang="en-US" smtClean="0">
                <a:solidFill>
                  <a:srgbClr val="7030A0"/>
                </a:solidFill>
              </a:rPr>
              <a:t>By</a:t>
            </a:r>
          </a:p>
          <a:p>
            <a:r>
              <a:rPr b="1" dirty="0" lang="en-US" err="1" smtClean="0">
                <a:solidFill>
                  <a:srgbClr val="7030A0"/>
                </a:solidFill>
              </a:rPr>
              <a:t>Assis</a:t>
            </a:r>
            <a:r>
              <a:rPr b="1" dirty="0" lang="en-US" smtClean="0">
                <a:solidFill>
                  <a:srgbClr val="7030A0"/>
                </a:solidFill>
              </a:rPr>
              <a:t>. Prof. Mohammed </a:t>
            </a:r>
            <a:r>
              <a:rPr b="1" dirty="0" lang="en-US" err="1" smtClean="0">
                <a:solidFill>
                  <a:srgbClr val="7030A0"/>
                </a:solidFill>
              </a:rPr>
              <a:t>Hosny</a:t>
            </a:r>
            <a:r>
              <a:rPr b="1" dirty="0" lang="en-US" smtClean="0">
                <a:solidFill>
                  <a:srgbClr val="7030A0"/>
                </a:solidFill>
              </a:rPr>
              <a:t> Hassan</a:t>
            </a:r>
          </a:p>
          <a:p>
            <a:r>
              <a:rPr dirty="0" lang="en-US" smtClean="0">
                <a:solidFill>
                  <a:schemeClr val="tx1"/>
                </a:solidFill>
              </a:rPr>
              <a:t>Associate Professor of Medical Biochemistry, Faculty of Medicine, SVU</a:t>
            </a:r>
            <a:endParaRPr dirty="0" lang="ar-EG" smtClean="0">
              <a:solidFill>
                <a:schemeClr val="tx1"/>
              </a:solidFill>
            </a:endParaRPr>
          </a:p>
          <a:p>
            <a:endParaRPr dirty="0" lang="ar-EG"/>
          </a:p>
        </p:txBody>
      </p:sp>
      <p:sp>
        <p:nvSpPr>
          <p:cNvPr id="1048588" name="Footer Placeholder 3"/>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pic>
        <p:nvPicPr>
          <p:cNvPr id="2097152" name="~PP2146.WAV">
            <a:hlinkClick r:id="" action="ppaction://media"/>
          </p:cNvPr>
          <p:cNvPicPr>
            <a:picLocks noChangeAspect="1" noRot="1"/>
          </p:cNvPicPr>
          <p:nvPr>
            <a:wavAudioFile r:embed="rId1" name="~PP2146.WAV"/>
          </p:nvPr>
        </p:nvPicPr>
        <p:blipFill>
          <a:blip xmlns:r="http://schemas.openxmlformats.org/officeDocument/2006/relationships" r:embed="rId2"/>
          <a:stretch>
            <a:fillRect/>
          </a:stretch>
        </p:blipFill>
        <p:spPr>
          <a:xfrm>
            <a:off x="8696325" y="6410325"/>
            <a:ext cx="304800" cy="304800"/>
          </a:xfrm>
          <a:prstGeom prst="rect"/>
        </p:spPr>
      </p:pic>
    </p:spTree>
  </p:cSld>
  <p:clrMapOvr>
    <a:masterClrMapping/>
  </p:clrMapOvr>
  <p:transition advTm="27451"/>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5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5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21" name="Title 1"/>
          <p:cNvSpPr>
            <a:spLocks noGrp="1"/>
          </p:cNvSpPr>
          <p:nvPr>
            <p:ph type="title"/>
          </p:nvPr>
        </p:nvSpPr>
        <p:spPr/>
        <p:txBody>
          <a:bodyPr>
            <a:normAutofit fontScale="90000"/>
          </a:bodyPr>
          <a:p>
            <a:pPr lvl="0"/>
            <a:r>
              <a:rPr b="1" dirty="0" i="1" lang="en-US" smtClean="0"/>
              <a:t>1. Calcium Stones</a:t>
            </a:r>
            <a:r>
              <a:rPr dirty="0" lang="en-US" smtClean="0"/>
              <a:t/>
            </a:r>
            <a:br>
              <a:rPr dirty="0" lang="en-US" smtClean="0"/>
            </a:br>
            <a:endParaRPr dirty="0" lang="ar-EG"/>
          </a:p>
        </p:txBody>
      </p:sp>
      <p:sp>
        <p:nvSpPr>
          <p:cNvPr id="1048622" name="Content Placeholder 2"/>
          <p:cNvSpPr>
            <a:spLocks noGrp="1"/>
          </p:cNvSpPr>
          <p:nvPr>
            <p:ph idx="1"/>
          </p:nvPr>
        </p:nvSpPr>
        <p:spPr>
          <a:xfrm>
            <a:off x="457200" y="1066800"/>
            <a:ext cx="8229600" cy="5562600"/>
          </a:xfrm>
        </p:spPr>
        <p:txBody>
          <a:bodyPr>
            <a:normAutofit/>
          </a:bodyPr>
          <a:p>
            <a:pPr algn="just" lvl="0"/>
            <a:r>
              <a:rPr dirty="0" lang="en-US" smtClean="0"/>
              <a:t>A majority of calcium stones consist of &gt;90% oxalate with trace amounts of phosphate. Several factors contribute to formation of this type of stone. An estimated 40–60% of all calcium stone formers have </a:t>
            </a:r>
            <a:r>
              <a:rPr dirty="0" lang="en-US" err="1" smtClean="0">
                <a:solidFill>
                  <a:srgbClr val="FF0000"/>
                </a:solidFill>
              </a:rPr>
              <a:t>hypercalciuria</a:t>
            </a:r>
            <a:r>
              <a:rPr dirty="0" lang="en-US" smtClean="0">
                <a:solidFill>
                  <a:srgbClr val="FF0000"/>
                </a:solidFill>
              </a:rPr>
              <a:t>, which is either idiopathic or secondary to conditions that increase calcium excretion in urine, including primary hyperparathyroidism, vitamin D toxicity, and </a:t>
            </a:r>
            <a:r>
              <a:rPr dirty="0" lang="en-US" err="1" smtClean="0">
                <a:solidFill>
                  <a:srgbClr val="FF0000"/>
                </a:solidFill>
              </a:rPr>
              <a:t>sarcoidosis</a:t>
            </a:r>
            <a:r>
              <a:rPr dirty="0" lang="en-US" smtClean="0">
                <a:solidFill>
                  <a:srgbClr val="FF0000"/>
                </a:solidFill>
              </a:rPr>
              <a:t>. </a:t>
            </a:r>
            <a:endParaRPr dirty="0" lang="ar-EG"/>
          </a:p>
        </p:txBody>
      </p:sp>
      <p:sp>
        <p:nvSpPr>
          <p:cNvPr id="1048623" name="Footer Placeholder 3"/>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pic>
        <p:nvPicPr>
          <p:cNvPr id="2097169" name="~PP3704.WAV">
            <a:hlinkClick r:id="" action="ppaction://media"/>
          </p:cNvPr>
          <p:cNvPicPr>
            <a:picLocks noChangeAspect="1" noRot="1"/>
          </p:cNvPicPr>
          <p:nvPr>
            <a:wavAudioFile r:embed="rId1" name="~PP3704.WAV"/>
          </p:nvPr>
        </p:nvPicPr>
        <p:blipFill>
          <a:blip xmlns:r="http://schemas.openxmlformats.org/officeDocument/2006/relationships" r:embed="rId2"/>
          <a:stretch>
            <a:fillRect/>
          </a:stretch>
        </p:blipFill>
        <p:spPr>
          <a:xfrm>
            <a:off x="8696325" y="6410325"/>
            <a:ext cx="304800" cy="304800"/>
          </a:xfrm>
          <a:prstGeom prst="rect"/>
        </p:spPr>
      </p:pic>
    </p:spTree>
  </p:cSld>
  <p:clrMapOvr>
    <a:masterClrMapping/>
  </p:clrMapOvr>
  <p:transition advTm="191"/>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6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6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24" name="Title 1"/>
          <p:cNvSpPr>
            <a:spLocks noGrp="1"/>
          </p:cNvSpPr>
          <p:nvPr>
            <p:ph type="title"/>
          </p:nvPr>
        </p:nvSpPr>
        <p:spPr/>
        <p:txBody>
          <a:bodyPr/>
          <a:p>
            <a:endParaRPr lang="ar-EG"/>
          </a:p>
        </p:txBody>
      </p:sp>
      <p:sp>
        <p:nvSpPr>
          <p:cNvPr id="1048625" name="Content Placeholder 2"/>
          <p:cNvSpPr>
            <a:spLocks noGrp="1"/>
          </p:cNvSpPr>
          <p:nvPr>
            <p:ph idx="1"/>
          </p:nvPr>
        </p:nvSpPr>
        <p:spPr>
          <a:xfrm>
            <a:off x="457200" y="228600"/>
            <a:ext cx="8229600" cy="6248400"/>
          </a:xfrm>
        </p:spPr>
        <p:txBody>
          <a:bodyPr>
            <a:normAutofit fontScale="90625" lnSpcReduction="10000"/>
          </a:bodyPr>
          <a:p>
            <a:pPr algn="just"/>
            <a:r>
              <a:rPr dirty="0" lang="en-US" smtClean="0"/>
              <a:t>Calcium stones occur primarily in individuals who excrete excess levels of oxalate in urine. </a:t>
            </a:r>
            <a:r>
              <a:rPr dirty="0" lang="en-US" err="1" smtClean="0"/>
              <a:t>Hyperoxaluria</a:t>
            </a:r>
            <a:r>
              <a:rPr dirty="0" lang="en-US" smtClean="0"/>
              <a:t> arises from either increased oxalate absorption from the gut or increased dietary intake of oxalate. Because calcium binds with oxalate in the gut and hinders its absorption, oxalate is more readily absorbed when dietary calcium is low. Besides decreased dietary calcium intake, </a:t>
            </a:r>
            <a:r>
              <a:rPr dirty="0" lang="en-US" err="1" smtClean="0"/>
              <a:t>hyperoxaluria</a:t>
            </a:r>
            <a:r>
              <a:rPr dirty="0" lang="en-US" smtClean="0"/>
              <a:t> can be due to unusually high intake of oxalate-rich food products such as spinach, </a:t>
            </a:r>
            <a:r>
              <a:rPr dirty="0" lang="en-US" smtClean="0"/>
              <a:t>and </a:t>
            </a:r>
            <a:r>
              <a:rPr dirty="0" lang="en-US" smtClean="0"/>
              <a:t>nuts</a:t>
            </a:r>
            <a:r>
              <a:rPr dirty="0" lang="en-US" smtClean="0"/>
              <a:t>. Primary </a:t>
            </a:r>
            <a:r>
              <a:rPr dirty="0" lang="en-US" err="1" smtClean="0"/>
              <a:t>hyperoxaluria</a:t>
            </a:r>
            <a:r>
              <a:rPr dirty="0" lang="en-US" smtClean="0"/>
              <a:t>, a rare </a:t>
            </a:r>
            <a:r>
              <a:rPr dirty="0" lang="en-US" err="1" smtClean="0"/>
              <a:t>autosomal</a:t>
            </a:r>
            <a:r>
              <a:rPr dirty="0" lang="en-US" smtClean="0"/>
              <a:t> recessive condition, causes disturbances in the oxalate biosynthetic pathway, leading to very high oxalate excretion.</a:t>
            </a:r>
          </a:p>
          <a:p>
            <a:pPr algn="just" lvl="0"/>
            <a:endParaRPr dirty="0" lang="en-US" smtClean="0"/>
          </a:p>
          <a:p>
            <a:pPr algn="just"/>
            <a:endParaRPr dirty="0" lang="ar-EG"/>
          </a:p>
        </p:txBody>
      </p:sp>
      <p:sp>
        <p:nvSpPr>
          <p:cNvPr id="1048626" name="Footer Placeholder 3"/>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pic>
        <p:nvPicPr>
          <p:cNvPr id="2097170" name="~PP4048.WAV">
            <a:hlinkClick r:id="" action="ppaction://media"/>
          </p:cNvPr>
          <p:cNvPicPr>
            <a:picLocks noChangeAspect="1" noRot="1"/>
          </p:cNvPicPr>
          <p:nvPr>
            <a:wavAudioFile r:embed="rId1" name="~PP4048.WAV"/>
          </p:nvPr>
        </p:nvPicPr>
        <p:blipFill>
          <a:blip xmlns:r="http://schemas.openxmlformats.org/officeDocument/2006/relationships" r:embed="rId2"/>
          <a:stretch>
            <a:fillRect/>
          </a:stretch>
        </p:blipFill>
        <p:spPr>
          <a:xfrm>
            <a:off x="8696325" y="6410325"/>
            <a:ext cx="304800" cy="304800"/>
          </a:xfrm>
          <a:prstGeom prst="rect"/>
        </p:spPr>
      </p:pic>
    </p:spTree>
  </p:cSld>
  <p:clrMapOvr>
    <a:masterClrMapping/>
  </p:clrMapOvr>
  <p:transition advTm="251"/>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7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7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27" name="Title 1"/>
          <p:cNvSpPr>
            <a:spLocks noGrp="1"/>
          </p:cNvSpPr>
          <p:nvPr>
            <p:ph type="title"/>
          </p:nvPr>
        </p:nvSpPr>
        <p:spPr/>
        <p:txBody>
          <a:bodyPr/>
          <a:p>
            <a:endParaRPr lang="ar-EG"/>
          </a:p>
        </p:txBody>
      </p:sp>
      <p:sp>
        <p:nvSpPr>
          <p:cNvPr id="1048628" name="Content Placeholder 2"/>
          <p:cNvSpPr>
            <a:spLocks noGrp="1"/>
          </p:cNvSpPr>
          <p:nvPr>
            <p:ph idx="1"/>
          </p:nvPr>
        </p:nvSpPr>
        <p:spPr>
          <a:xfrm>
            <a:off x="457200" y="304800"/>
            <a:ext cx="8229600" cy="6553200"/>
          </a:xfrm>
        </p:spPr>
        <p:txBody>
          <a:bodyPr>
            <a:normAutofit fontScale="87500" lnSpcReduction="20000"/>
          </a:bodyPr>
          <a:p>
            <a:pPr algn="just" lvl="0"/>
            <a:r>
              <a:rPr dirty="0" sz="3400" lang="en-US" smtClean="0"/>
              <a:t>An </a:t>
            </a:r>
            <a:r>
              <a:rPr dirty="0" sz="3400" lang="en-US" smtClean="0"/>
              <a:t>estimated 20–60% of calcium stone formers have reduced citrate </a:t>
            </a:r>
            <a:r>
              <a:rPr dirty="0" sz="3400" lang="en-US" smtClean="0"/>
              <a:t>excretion. </a:t>
            </a:r>
            <a:r>
              <a:rPr dirty="0" sz="3400" lang="en-US" smtClean="0"/>
              <a:t>The citrate buildup reduces calcium oxalate super-saturation in urine by forming complexes with calcium and directly inhibiting crystal growth and aggregation. Researchers also have demonstrated that alkaline citrate therapy increases the clearance rate of residual stone fragments following extracorporeal shock-wave lithotripsy (ESWL). This treatment also reduces post-ESWL recurrence rates both in stone-free patients and those with residual fragments. More recently, evidence suggests that citrate has beneficial effects in </a:t>
            </a:r>
            <a:r>
              <a:rPr dirty="0" sz="3400" lang="en-US" err="1" smtClean="0"/>
              <a:t>normocitraturic</a:t>
            </a:r>
            <a:r>
              <a:rPr dirty="0" sz="3400" lang="en-US" smtClean="0"/>
              <a:t> stone formers. Researchers found that keeping citrate concentrations above the normal reference range was highly effective at inhibiting residual fragment growth. </a:t>
            </a:r>
            <a:endParaRPr dirty="0" lang="ar-EG"/>
          </a:p>
        </p:txBody>
      </p:sp>
      <p:sp>
        <p:nvSpPr>
          <p:cNvPr id="1048629" name="Footer Placeholder 3"/>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pic>
        <p:nvPicPr>
          <p:cNvPr id="2097171" name="~PP310.WAV">
            <a:hlinkClick r:id="" action="ppaction://media"/>
          </p:cNvPr>
          <p:cNvPicPr>
            <a:picLocks noChangeAspect="1" noRot="1"/>
          </p:cNvPicPr>
          <p:nvPr>
            <a:wavAudioFile r:embed="rId1" name="~PP310.WAV"/>
          </p:nvPr>
        </p:nvPicPr>
        <p:blipFill>
          <a:blip xmlns:r="http://schemas.openxmlformats.org/officeDocument/2006/relationships" r:embed="rId2"/>
          <a:stretch>
            <a:fillRect/>
          </a:stretch>
        </p:blipFill>
        <p:spPr>
          <a:xfrm>
            <a:off x="8696325" y="6410325"/>
            <a:ext cx="304800" cy="304800"/>
          </a:xfrm>
          <a:prstGeom prst="rect"/>
        </p:spPr>
      </p:pic>
    </p:spTree>
  </p:cSld>
  <p:clrMapOvr>
    <a:masterClrMapping/>
  </p:clrMapOvr>
  <p:transition advTm="290"/>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7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7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30" name="Title 1"/>
          <p:cNvSpPr>
            <a:spLocks noGrp="1"/>
          </p:cNvSpPr>
          <p:nvPr>
            <p:ph type="title"/>
          </p:nvPr>
        </p:nvSpPr>
        <p:spPr/>
        <p:txBody>
          <a:bodyPr/>
          <a:p>
            <a:endParaRPr lang="ar-EG"/>
          </a:p>
        </p:txBody>
      </p:sp>
      <p:sp>
        <p:nvSpPr>
          <p:cNvPr id="1048631" name="Content Placeholder 2"/>
          <p:cNvSpPr>
            <a:spLocks noGrp="1"/>
          </p:cNvSpPr>
          <p:nvPr>
            <p:ph idx="1"/>
          </p:nvPr>
        </p:nvSpPr>
        <p:spPr/>
        <p:txBody>
          <a:bodyPr/>
          <a:p>
            <a:pPr algn="just" lvl="0"/>
            <a:r>
              <a:rPr dirty="0" lang="en-US" smtClean="0"/>
              <a:t>Familial or acquired distal renal tubular acidosis (</a:t>
            </a:r>
            <a:r>
              <a:rPr dirty="0" lang="en-US" err="1" smtClean="0"/>
              <a:t>dRTA</a:t>
            </a:r>
            <a:r>
              <a:rPr dirty="0" lang="en-US" smtClean="0"/>
              <a:t>) is a condition in which the kidneys lose their ability to produce urine with a pH ≤5.5. It is usually accompanied by </a:t>
            </a:r>
            <a:r>
              <a:rPr dirty="0" lang="en-US" err="1" smtClean="0"/>
              <a:t>hypocitraturia</a:t>
            </a:r>
            <a:r>
              <a:rPr dirty="0" lang="en-US" smtClean="0"/>
              <a:t>, which precipitates the formation of calcium oxalate stones.</a:t>
            </a:r>
          </a:p>
          <a:p>
            <a:endParaRPr dirty="0" lang="ar-EG"/>
          </a:p>
        </p:txBody>
      </p:sp>
      <p:sp>
        <p:nvSpPr>
          <p:cNvPr id="1048632" name="Footer Placeholder 3"/>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pic>
        <p:nvPicPr>
          <p:cNvPr id="2097172" name="~PP1200.WAV">
            <a:hlinkClick r:id="" action="ppaction://media"/>
          </p:cNvPr>
          <p:cNvPicPr>
            <a:picLocks noChangeAspect="1" noRot="1"/>
          </p:cNvPicPr>
          <p:nvPr>
            <a:wavAudioFile r:embed="rId1" name="~PP1200.WAV"/>
          </p:nvPr>
        </p:nvPicPr>
        <p:blipFill>
          <a:blip xmlns:r="http://schemas.openxmlformats.org/officeDocument/2006/relationships" r:embed="rId2"/>
          <a:stretch>
            <a:fillRect/>
          </a:stretch>
        </p:blipFill>
        <p:spPr>
          <a:xfrm>
            <a:off x="8696325" y="6410325"/>
            <a:ext cx="304800" cy="304800"/>
          </a:xfrm>
          <a:prstGeom prst="rect"/>
        </p:spPr>
      </p:pic>
    </p:spTree>
  </p:cSld>
  <p:clrMapOvr>
    <a:masterClrMapping/>
  </p:clrMapOvr>
  <p:transition advTm="800"/>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7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7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33" name="Title 1"/>
          <p:cNvSpPr>
            <a:spLocks noGrp="1"/>
          </p:cNvSpPr>
          <p:nvPr>
            <p:ph type="title"/>
          </p:nvPr>
        </p:nvSpPr>
        <p:spPr/>
        <p:txBody>
          <a:bodyPr>
            <a:normAutofit fontScale="90000"/>
          </a:bodyPr>
          <a:p>
            <a:pPr lvl="0"/>
            <a:r>
              <a:rPr dirty="0" lang="en-US" smtClean="0"/>
              <a:t>2.</a:t>
            </a:r>
            <a:r>
              <a:rPr b="1" dirty="0" i="1" lang="en-US" smtClean="0"/>
              <a:t> Calcium Phosphate Stones</a:t>
            </a:r>
            <a:r>
              <a:rPr dirty="0" lang="en-US" smtClean="0"/>
              <a:t/>
            </a:r>
            <a:br>
              <a:rPr dirty="0" lang="en-US" smtClean="0"/>
            </a:br>
            <a:endParaRPr dirty="0" lang="ar-EG"/>
          </a:p>
        </p:txBody>
      </p:sp>
      <p:sp>
        <p:nvSpPr>
          <p:cNvPr id="1048634" name="Content Placeholder 2"/>
          <p:cNvSpPr>
            <a:spLocks noGrp="1"/>
          </p:cNvSpPr>
          <p:nvPr>
            <p:ph idx="1"/>
          </p:nvPr>
        </p:nvSpPr>
        <p:spPr/>
        <p:txBody>
          <a:bodyPr>
            <a:normAutofit/>
          </a:bodyPr>
          <a:p>
            <a:pPr algn="just" lvl="0"/>
            <a:r>
              <a:rPr dirty="0" lang="en-US" err="1" smtClean="0"/>
              <a:t>Hypercalciuria</a:t>
            </a:r>
            <a:r>
              <a:rPr dirty="0" lang="en-US" smtClean="0"/>
              <a:t> and alkaline urine lead to formation of calcium phosphate stones. Patients with these types of stones have a significantly lower threshold of renal phosphate </a:t>
            </a:r>
            <a:r>
              <a:rPr dirty="0" lang="en-US" err="1" smtClean="0"/>
              <a:t>reabsorption</a:t>
            </a:r>
            <a:r>
              <a:rPr dirty="0" lang="en-US" smtClean="0"/>
              <a:t>. The ensuing </a:t>
            </a:r>
            <a:r>
              <a:rPr dirty="0" lang="en-US" err="1" smtClean="0"/>
              <a:t>hypophosphatemia</a:t>
            </a:r>
            <a:r>
              <a:rPr dirty="0" lang="en-US" smtClean="0"/>
              <a:t> stimulates </a:t>
            </a:r>
            <a:r>
              <a:rPr dirty="0" lang="en-US" err="1" smtClean="0"/>
              <a:t>calcitriol</a:t>
            </a:r>
            <a:r>
              <a:rPr dirty="0" lang="en-US" smtClean="0"/>
              <a:t> synthesis, resulting in </a:t>
            </a:r>
            <a:r>
              <a:rPr dirty="0" lang="en-US" err="1" smtClean="0"/>
              <a:t>hypercalciuria</a:t>
            </a:r>
            <a:r>
              <a:rPr dirty="0" lang="en-US" smtClean="0"/>
              <a:t>. </a:t>
            </a:r>
          </a:p>
          <a:p>
            <a:endParaRPr dirty="0" lang="ar-EG"/>
          </a:p>
        </p:txBody>
      </p:sp>
      <p:sp>
        <p:nvSpPr>
          <p:cNvPr id="1048635" name="Footer Placeholder 3"/>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pic>
        <p:nvPicPr>
          <p:cNvPr id="2097173" name="~PP2089.WAV">
            <a:hlinkClick r:id="" action="ppaction://media"/>
          </p:cNvPr>
          <p:cNvPicPr>
            <a:picLocks noChangeAspect="1" noRot="1"/>
          </p:cNvPicPr>
          <p:nvPr>
            <a:wavAudioFile r:embed="rId1" name="~PP2089.WAV"/>
          </p:nvPr>
        </p:nvPicPr>
        <p:blipFill>
          <a:blip xmlns:r="http://schemas.openxmlformats.org/officeDocument/2006/relationships" r:embed="rId2"/>
          <a:stretch>
            <a:fillRect/>
          </a:stretch>
        </p:blipFill>
        <p:spPr>
          <a:xfrm>
            <a:off x="8696325" y="6410325"/>
            <a:ext cx="304800" cy="304800"/>
          </a:xfrm>
          <a:prstGeom prst="rect"/>
        </p:spPr>
      </p:pic>
    </p:spTree>
  </p:cSld>
  <p:clrMapOvr>
    <a:masterClrMapping/>
  </p:clrMapOvr>
  <p:transition advTm="810"/>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7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7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36" name="Title 1"/>
          <p:cNvSpPr>
            <a:spLocks noGrp="1"/>
          </p:cNvSpPr>
          <p:nvPr>
            <p:ph type="title"/>
          </p:nvPr>
        </p:nvSpPr>
        <p:spPr/>
        <p:txBody>
          <a:bodyPr>
            <a:normAutofit fontScale="90000"/>
          </a:bodyPr>
          <a:p>
            <a:r>
              <a:rPr b="1" dirty="0" i="1" lang="en-US" smtClean="0"/>
              <a:t>3. Uric Acid Stones</a:t>
            </a:r>
            <a:r>
              <a:rPr dirty="0" lang="en-US" smtClean="0"/>
              <a:t/>
            </a:r>
            <a:br>
              <a:rPr dirty="0" lang="en-US" smtClean="0"/>
            </a:br>
            <a:endParaRPr dirty="0" lang="ar-EG"/>
          </a:p>
        </p:txBody>
      </p:sp>
      <p:sp>
        <p:nvSpPr>
          <p:cNvPr id="1048637" name="Content Placeholder 2"/>
          <p:cNvSpPr>
            <a:spLocks noGrp="1"/>
          </p:cNvSpPr>
          <p:nvPr>
            <p:ph idx="1"/>
          </p:nvPr>
        </p:nvSpPr>
        <p:spPr>
          <a:xfrm>
            <a:off x="457200" y="838200"/>
            <a:ext cx="8229600" cy="5257800"/>
          </a:xfrm>
        </p:spPr>
        <p:txBody>
          <a:bodyPr>
            <a:normAutofit fontScale="78125" lnSpcReduction="20000"/>
          </a:bodyPr>
          <a:p>
            <a:pPr algn="just" lvl="0"/>
            <a:r>
              <a:rPr dirty="0" lang="en-US" smtClean="0"/>
              <a:t>Uric acid (UA) is an end product of </a:t>
            </a:r>
            <a:r>
              <a:rPr dirty="0" lang="en-US" err="1" smtClean="0"/>
              <a:t>purine</a:t>
            </a:r>
            <a:r>
              <a:rPr dirty="0" lang="en-US" smtClean="0"/>
              <a:t> metabolism that the body excretes in urine. Both </a:t>
            </a:r>
            <a:r>
              <a:rPr dirty="0" lang="en-US" err="1" smtClean="0"/>
              <a:t>purine</a:t>
            </a:r>
            <a:r>
              <a:rPr dirty="0" lang="en-US" smtClean="0"/>
              <a:t> overproduction and excess </a:t>
            </a:r>
            <a:r>
              <a:rPr dirty="0" lang="en-US" err="1" smtClean="0"/>
              <a:t>purine</a:t>
            </a:r>
            <a:r>
              <a:rPr dirty="0" lang="en-US" smtClean="0"/>
              <a:t> ingestion favor formation of UA stones. The three major risk factors for UA stones are low urine pH (&lt;5.5), low urine volume, and </a:t>
            </a:r>
            <a:r>
              <a:rPr dirty="0" lang="en-US" err="1" smtClean="0"/>
              <a:t>hyperuricosuria</a:t>
            </a:r>
            <a:r>
              <a:rPr dirty="0" lang="en-US" smtClean="0"/>
              <a:t>. These factors result in </a:t>
            </a:r>
            <a:r>
              <a:rPr dirty="0" lang="en-US" err="1" smtClean="0"/>
              <a:t>undissociated</a:t>
            </a:r>
            <a:r>
              <a:rPr dirty="0" lang="en-US" smtClean="0"/>
              <a:t> UA, a poorly soluble molecule that contributes to precipitation and crystallization. As pH rises, it dissociates into a more soluble </a:t>
            </a:r>
            <a:r>
              <a:rPr dirty="0" lang="en-US" err="1" smtClean="0"/>
              <a:t>urate</a:t>
            </a:r>
            <a:r>
              <a:rPr dirty="0" lang="en-US" smtClean="0"/>
              <a:t> ion.</a:t>
            </a:r>
          </a:p>
          <a:p>
            <a:pPr algn="just" lvl="0"/>
            <a:r>
              <a:rPr dirty="0" lang="en-US" smtClean="0"/>
              <a:t>Patients without any obvious underlying congenital or acquired conditions are known as idiopathic UA stone formers. In these individuals, low urinary pH may be due to a defect in renal ammonium excretion that reduces the buffer for H</a:t>
            </a:r>
            <a:r>
              <a:rPr baseline="30000" dirty="0" lang="en-US" smtClean="0"/>
              <a:t>+</a:t>
            </a:r>
            <a:r>
              <a:rPr dirty="0" lang="en-US" smtClean="0"/>
              <a:t> and results in a pH increase. Some studies have suggested a link between this defect and insulin resistance.</a:t>
            </a:r>
          </a:p>
          <a:p>
            <a:pPr algn="just"/>
            <a:endParaRPr dirty="0" lang="ar-EG"/>
          </a:p>
        </p:txBody>
      </p:sp>
      <p:sp>
        <p:nvSpPr>
          <p:cNvPr id="1048638" name="Footer Placeholder 3"/>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pic>
        <p:nvPicPr>
          <p:cNvPr id="2097174" name="~PP2791.WAV">
            <a:hlinkClick r:id="" action="ppaction://media"/>
          </p:cNvPr>
          <p:cNvPicPr>
            <a:picLocks noChangeAspect="1" noRot="1"/>
          </p:cNvPicPr>
          <p:nvPr>
            <a:wavAudioFile r:embed="rId1" name="~PP2791.WAV"/>
          </p:nvPr>
        </p:nvPicPr>
        <p:blipFill>
          <a:blip xmlns:r="http://schemas.openxmlformats.org/officeDocument/2006/relationships" r:embed="rId2"/>
          <a:stretch>
            <a:fillRect/>
          </a:stretch>
        </p:blipFill>
        <p:spPr>
          <a:xfrm>
            <a:off x="8696325" y="6410325"/>
            <a:ext cx="304800" cy="304800"/>
          </a:xfrm>
          <a:prstGeom prst="rect"/>
        </p:spPr>
      </p:pic>
    </p:spTree>
  </p:cSld>
  <p:clrMapOvr>
    <a:masterClrMapping/>
  </p:clrMapOvr>
  <p:transition advTm="611"/>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7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7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39" name="Title 1"/>
          <p:cNvSpPr>
            <a:spLocks noGrp="1"/>
          </p:cNvSpPr>
          <p:nvPr>
            <p:ph type="title"/>
          </p:nvPr>
        </p:nvSpPr>
        <p:spPr/>
        <p:txBody>
          <a:bodyPr>
            <a:normAutofit fontScale="90000"/>
          </a:bodyPr>
          <a:p>
            <a:r>
              <a:rPr b="1" dirty="0" i="1" lang="en-US" smtClean="0"/>
              <a:t>4. </a:t>
            </a:r>
            <a:r>
              <a:rPr b="1" dirty="0" i="1" lang="en-US" err="1" smtClean="0"/>
              <a:t>Struvite</a:t>
            </a:r>
            <a:r>
              <a:rPr b="1" dirty="0" i="1" lang="en-US" smtClean="0"/>
              <a:t> Stones</a:t>
            </a:r>
            <a:r>
              <a:rPr dirty="0" lang="en-US" smtClean="0"/>
              <a:t/>
            </a:r>
            <a:br>
              <a:rPr dirty="0" lang="en-US" smtClean="0"/>
            </a:br>
            <a:endParaRPr dirty="0" lang="ar-EG"/>
          </a:p>
        </p:txBody>
      </p:sp>
      <p:sp>
        <p:nvSpPr>
          <p:cNvPr id="1048640" name="Content Placeholder 2"/>
          <p:cNvSpPr>
            <a:spLocks noGrp="1"/>
          </p:cNvSpPr>
          <p:nvPr>
            <p:ph idx="1"/>
          </p:nvPr>
        </p:nvSpPr>
        <p:spPr/>
        <p:txBody>
          <a:bodyPr>
            <a:normAutofit fontScale="93750" lnSpcReduction="20000"/>
          </a:bodyPr>
          <a:p>
            <a:pPr algn="just" lvl="0"/>
            <a:r>
              <a:rPr dirty="0" lang="en-US" err="1" smtClean="0"/>
              <a:t>Struvite</a:t>
            </a:r>
            <a:r>
              <a:rPr dirty="0" lang="en-US" smtClean="0"/>
              <a:t> stones consist of a mixture of magnesium, ammonium, and phosphate. They are associated with chronic urinary tract infections and are more prevalent in women. Several urea-splitting microorganisms are responsible for </a:t>
            </a:r>
            <a:r>
              <a:rPr dirty="0" lang="en-US" err="1" smtClean="0"/>
              <a:t>struvite</a:t>
            </a:r>
            <a:r>
              <a:rPr dirty="0" lang="en-US" smtClean="0"/>
              <a:t> stone formation, including </a:t>
            </a:r>
            <a:r>
              <a:rPr dirty="0" i="1" lang="en-US" smtClean="0"/>
              <a:t>Proteus</a:t>
            </a:r>
            <a:r>
              <a:rPr dirty="0" lang="en-US" smtClean="0"/>
              <a:t>, </a:t>
            </a:r>
            <a:r>
              <a:rPr dirty="0" i="1" lang="en-US" smtClean="0"/>
              <a:t>Staphylococcus</a:t>
            </a:r>
            <a:r>
              <a:rPr dirty="0" lang="en-US" smtClean="0"/>
              <a:t>, </a:t>
            </a:r>
            <a:r>
              <a:rPr dirty="0" i="1" lang="en-US" err="1" smtClean="0"/>
              <a:t>Klebsiella</a:t>
            </a:r>
            <a:r>
              <a:rPr dirty="0" lang="en-US" smtClean="0"/>
              <a:t>, and </a:t>
            </a:r>
            <a:r>
              <a:rPr dirty="0" i="1" lang="en-US" smtClean="0"/>
              <a:t>Pseudomonas</a:t>
            </a:r>
            <a:r>
              <a:rPr dirty="0" lang="en-US" smtClean="0"/>
              <a:t>. These bacteria hydrolyze urea to produce NH4</a:t>
            </a:r>
            <a:r>
              <a:rPr baseline="30000" dirty="0" lang="en-US" smtClean="0"/>
              <a:t>+</a:t>
            </a:r>
            <a:r>
              <a:rPr dirty="0" lang="en-US" smtClean="0"/>
              <a:t> and OH</a:t>
            </a:r>
            <a:r>
              <a:rPr baseline="30000" dirty="0" lang="en-US" smtClean="0"/>
              <a:t>–</a:t>
            </a:r>
            <a:r>
              <a:rPr dirty="0" lang="en-US" smtClean="0"/>
              <a:t> ions that contribute to the alkalinity of urine. Both ammonium and alkaline urine are essential for </a:t>
            </a:r>
            <a:r>
              <a:rPr dirty="0" lang="en-US" err="1" smtClean="0"/>
              <a:t>struvite</a:t>
            </a:r>
            <a:r>
              <a:rPr dirty="0" lang="en-US" smtClean="0"/>
              <a:t> </a:t>
            </a:r>
            <a:r>
              <a:rPr dirty="0" lang="en-US" err="1" smtClean="0"/>
              <a:t>supersaturation</a:t>
            </a:r>
            <a:r>
              <a:rPr dirty="0" lang="en-US" smtClean="0"/>
              <a:t> of urine.</a:t>
            </a:r>
          </a:p>
          <a:p>
            <a:endParaRPr dirty="0" lang="ar-EG"/>
          </a:p>
        </p:txBody>
      </p:sp>
      <p:sp>
        <p:nvSpPr>
          <p:cNvPr id="1048641" name="Footer Placeholder 3"/>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pic>
        <p:nvPicPr>
          <p:cNvPr id="2097175" name="~PP4070.WAV">
            <a:hlinkClick r:id="" action="ppaction://media"/>
          </p:cNvPr>
          <p:cNvPicPr>
            <a:picLocks noChangeAspect="1" noRot="1"/>
          </p:cNvPicPr>
          <p:nvPr>
            <a:wavAudioFile r:embed="rId1" name="~PP4070.WAV"/>
          </p:nvPr>
        </p:nvPicPr>
        <p:blipFill>
          <a:blip xmlns:r="http://schemas.openxmlformats.org/officeDocument/2006/relationships" r:embed="rId2"/>
          <a:stretch>
            <a:fillRect/>
          </a:stretch>
        </p:blipFill>
        <p:spPr>
          <a:xfrm>
            <a:off x="8696325" y="6410325"/>
            <a:ext cx="304800" cy="304800"/>
          </a:xfrm>
          <a:prstGeom prst="rect"/>
        </p:spPr>
      </p:pic>
    </p:spTree>
  </p:cSld>
  <p:clrMapOvr>
    <a:masterClrMapping/>
  </p:clrMapOvr>
  <p:transition advTm="1200"/>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7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7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42" name="Title 1"/>
          <p:cNvSpPr>
            <a:spLocks noGrp="1"/>
          </p:cNvSpPr>
          <p:nvPr>
            <p:ph type="title"/>
          </p:nvPr>
        </p:nvSpPr>
        <p:spPr/>
        <p:txBody>
          <a:bodyPr>
            <a:normAutofit fontScale="90000"/>
          </a:bodyPr>
          <a:p>
            <a:pPr lvl="0"/>
            <a:r>
              <a:rPr b="1" dirty="0" i="1" lang="en-US" smtClean="0"/>
              <a:t>5. </a:t>
            </a:r>
            <a:r>
              <a:rPr b="1" dirty="0" i="1" lang="en-US" err="1" smtClean="0"/>
              <a:t>Cystine</a:t>
            </a:r>
            <a:r>
              <a:rPr b="1" dirty="0" i="1" lang="en-US" smtClean="0"/>
              <a:t> Stones</a:t>
            </a:r>
            <a:r>
              <a:rPr dirty="0" lang="en-US" smtClean="0"/>
              <a:t/>
            </a:r>
            <a:br>
              <a:rPr dirty="0" lang="en-US" smtClean="0"/>
            </a:br>
            <a:endParaRPr dirty="0" lang="ar-EG"/>
          </a:p>
        </p:txBody>
      </p:sp>
      <p:sp>
        <p:nvSpPr>
          <p:cNvPr id="1048643" name="Content Placeholder 2"/>
          <p:cNvSpPr>
            <a:spLocks noGrp="1"/>
          </p:cNvSpPr>
          <p:nvPr>
            <p:ph idx="1"/>
          </p:nvPr>
        </p:nvSpPr>
        <p:spPr>
          <a:xfrm>
            <a:off x="381000" y="914400"/>
            <a:ext cx="8229600" cy="5257800"/>
          </a:xfrm>
        </p:spPr>
        <p:txBody>
          <a:bodyPr>
            <a:normAutofit fontScale="93750" lnSpcReduction="10000"/>
          </a:bodyPr>
          <a:p>
            <a:pPr algn="just" lvl="0"/>
            <a:r>
              <a:rPr dirty="0" lang="en-US" err="1" smtClean="0"/>
              <a:t>Cystinuria</a:t>
            </a:r>
            <a:r>
              <a:rPr dirty="0" lang="en-US" smtClean="0"/>
              <a:t> is an inheritable </a:t>
            </a:r>
            <a:r>
              <a:rPr dirty="0" lang="en-US" err="1" smtClean="0"/>
              <a:t>autosomal</a:t>
            </a:r>
            <a:r>
              <a:rPr dirty="0" lang="en-US" smtClean="0"/>
              <a:t> recessive disorder of amino acids transport, specifically </a:t>
            </a:r>
            <a:r>
              <a:rPr dirty="0" lang="en-US" err="1" smtClean="0"/>
              <a:t>cystine</a:t>
            </a:r>
            <a:r>
              <a:rPr dirty="0" lang="en-US" smtClean="0"/>
              <a:t>, </a:t>
            </a:r>
            <a:r>
              <a:rPr dirty="0" lang="en-US" err="1" smtClean="0"/>
              <a:t>arginine</a:t>
            </a:r>
            <a:r>
              <a:rPr dirty="0" lang="en-US" smtClean="0"/>
              <a:t>, </a:t>
            </a:r>
            <a:r>
              <a:rPr dirty="0" lang="en-US" err="1" smtClean="0"/>
              <a:t>ornithine</a:t>
            </a:r>
            <a:r>
              <a:rPr dirty="0" lang="en-US" smtClean="0"/>
              <a:t>, and </a:t>
            </a:r>
            <a:r>
              <a:rPr dirty="0" lang="en-US" smtClean="0"/>
              <a:t>lysine transporters. </a:t>
            </a:r>
          </a:p>
          <a:p>
            <a:pPr algn="just" lvl="0"/>
            <a:r>
              <a:rPr dirty="0" lang="en-US" smtClean="0"/>
              <a:t>These individuals excrete </a:t>
            </a:r>
            <a:r>
              <a:rPr dirty="0" lang="en-US" smtClean="0"/>
              <a:t>increased amounts of urinary </a:t>
            </a:r>
            <a:r>
              <a:rPr dirty="0" lang="en-US" err="1" smtClean="0"/>
              <a:t>cystine</a:t>
            </a:r>
            <a:r>
              <a:rPr dirty="0" lang="en-US" smtClean="0"/>
              <a:t>. Because </a:t>
            </a:r>
            <a:r>
              <a:rPr dirty="0" lang="en-US" err="1" smtClean="0"/>
              <a:t>cystine</a:t>
            </a:r>
            <a:r>
              <a:rPr dirty="0" lang="en-US" smtClean="0"/>
              <a:t> has limited solubility, increased levels in urine favor its precipitation and contribute to formation of </a:t>
            </a:r>
            <a:r>
              <a:rPr dirty="0" lang="en-US" err="1" smtClean="0"/>
              <a:t>cystine</a:t>
            </a:r>
            <a:r>
              <a:rPr dirty="0" lang="en-US" smtClean="0"/>
              <a:t> stones. Stone formation usually is the only clinical manifestation of this disorder, which can occur at any age, although the mean is 20–40 years.</a:t>
            </a:r>
          </a:p>
          <a:p>
            <a:endParaRPr dirty="0" lang="ar-EG"/>
          </a:p>
        </p:txBody>
      </p:sp>
      <p:sp>
        <p:nvSpPr>
          <p:cNvPr id="1048644" name="Footer Placeholder 3"/>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pic>
        <p:nvPicPr>
          <p:cNvPr id="2097176" name="~PP1180.WAV">
            <a:hlinkClick r:id="" action="ppaction://media"/>
          </p:cNvPr>
          <p:cNvPicPr>
            <a:picLocks noChangeAspect="1" noRot="1"/>
          </p:cNvPicPr>
          <p:nvPr>
            <a:wavAudioFile r:embed="rId1" name="~PP1180.WAV"/>
          </p:nvPr>
        </p:nvPicPr>
        <p:blipFill>
          <a:blip xmlns:r="http://schemas.openxmlformats.org/officeDocument/2006/relationships" r:embed="rId2"/>
          <a:stretch>
            <a:fillRect/>
          </a:stretch>
        </p:blipFill>
        <p:spPr>
          <a:xfrm>
            <a:off x="8696325" y="6410325"/>
            <a:ext cx="304800" cy="304800"/>
          </a:xfrm>
          <a:prstGeom prst="rect"/>
        </p:spPr>
      </p:pic>
    </p:spTree>
  </p:cSld>
  <p:clrMapOvr>
    <a:masterClrMapping/>
  </p:clrMapOvr>
  <p:transition advTm="78941"/>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7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7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45" name="Title 1"/>
          <p:cNvSpPr>
            <a:spLocks noGrp="1"/>
          </p:cNvSpPr>
          <p:nvPr>
            <p:ph type="title"/>
          </p:nvPr>
        </p:nvSpPr>
        <p:spPr/>
        <p:txBody>
          <a:bodyPr>
            <a:normAutofit fontScale="90000"/>
          </a:bodyPr>
          <a:p>
            <a:r>
              <a:rPr b="1" dirty="0" lang="en-US" smtClean="0"/>
              <a:t>Biochemical Investigations of Risk Factors</a:t>
            </a:r>
            <a:r>
              <a:rPr dirty="0" lang="en-US" smtClean="0"/>
              <a:t/>
            </a:r>
            <a:br>
              <a:rPr dirty="0" lang="en-US" smtClean="0"/>
            </a:br>
            <a:endParaRPr dirty="0" lang="ar-EG"/>
          </a:p>
        </p:txBody>
      </p:sp>
      <p:sp>
        <p:nvSpPr>
          <p:cNvPr id="1048646" name="Content Placeholder 2"/>
          <p:cNvSpPr>
            <a:spLocks noGrp="1"/>
          </p:cNvSpPr>
          <p:nvPr>
            <p:ph idx="1"/>
          </p:nvPr>
        </p:nvSpPr>
        <p:spPr>
          <a:xfrm>
            <a:off x="533400" y="1066800"/>
            <a:ext cx="8229600" cy="5334000"/>
          </a:xfrm>
        </p:spPr>
        <p:txBody>
          <a:bodyPr>
            <a:normAutofit fontScale="75000" lnSpcReduction="20000"/>
          </a:bodyPr>
          <a:p>
            <a:pPr algn="just" lvl="0"/>
            <a:r>
              <a:rPr dirty="0" lang="en-US" smtClean="0"/>
              <a:t>Analyses involve three components: blood, urine, and the actual stone.</a:t>
            </a:r>
          </a:p>
          <a:p>
            <a:pPr algn="just" lvl="0"/>
            <a:r>
              <a:rPr b="1" dirty="0" lang="en-US" smtClean="0"/>
              <a:t>Blood investigations</a:t>
            </a:r>
            <a:r>
              <a:rPr dirty="0" lang="en-US" smtClean="0"/>
              <a:t> assess levels of electrolytes, calcium, phosphate, uric acid, and parathyroid hormone, as well as renal and thyroid functions and vitamin D status.</a:t>
            </a:r>
          </a:p>
          <a:p>
            <a:pPr algn="just" lvl="0"/>
            <a:r>
              <a:rPr b="1" dirty="0" lang="en-US" smtClean="0"/>
              <a:t>Analysis of urine</a:t>
            </a:r>
            <a:r>
              <a:rPr dirty="0" lang="en-US" smtClean="0"/>
              <a:t> is probably the most important element of assessing patients, irrespective of stone type. Urine pH plays a critical role in stone composition. Acidic urine promotes UA and </a:t>
            </a:r>
            <a:r>
              <a:rPr dirty="0" lang="en-US" err="1" smtClean="0"/>
              <a:t>cystine</a:t>
            </a:r>
            <a:r>
              <a:rPr dirty="0" lang="en-US" smtClean="0"/>
              <a:t> stones, whereas alkaline urine promotes calcium phosphate and </a:t>
            </a:r>
            <a:r>
              <a:rPr dirty="0" lang="en-US" err="1" smtClean="0"/>
              <a:t>struvite</a:t>
            </a:r>
            <a:r>
              <a:rPr dirty="0" lang="en-US" smtClean="0"/>
              <a:t> stones. A simple test performed during an outpatient visit is all it takes to measure urine </a:t>
            </a:r>
            <a:r>
              <a:rPr dirty="0" lang="en-US" err="1" smtClean="0"/>
              <a:t>pH.</a:t>
            </a:r>
            <a:r>
              <a:rPr dirty="0" lang="en-US" smtClean="0"/>
              <a:t> However, urinary pH fluctuates over a 24-hour period, typically increasing after meals, and dropping &lt;5.5 in periods of fasting. Therefore, urine normally is alkaline during the day and slightly acidic in the early morning and late at night.</a:t>
            </a:r>
          </a:p>
          <a:p>
            <a:pPr algn="just"/>
            <a:endParaRPr dirty="0" lang="ar-EG"/>
          </a:p>
        </p:txBody>
      </p:sp>
      <p:sp>
        <p:nvSpPr>
          <p:cNvPr id="1048647" name="Footer Placeholder 3"/>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pic>
        <p:nvPicPr>
          <p:cNvPr id="2097177" name="~PP4028.WAV">
            <a:hlinkClick r:id="" action="ppaction://media"/>
          </p:cNvPr>
          <p:cNvPicPr>
            <a:picLocks noChangeAspect="1" noRot="1"/>
          </p:cNvPicPr>
          <p:nvPr>
            <a:wavAudioFile r:embed="rId1" name="~PP4028.WAV"/>
          </p:nvPr>
        </p:nvPicPr>
        <p:blipFill>
          <a:blip xmlns:r="http://schemas.openxmlformats.org/officeDocument/2006/relationships" r:embed="rId2"/>
          <a:stretch>
            <a:fillRect/>
          </a:stretch>
        </p:blipFill>
        <p:spPr>
          <a:xfrm>
            <a:off x="8696325" y="6410325"/>
            <a:ext cx="304800" cy="304800"/>
          </a:xfrm>
          <a:prstGeom prst="rect"/>
        </p:spPr>
      </p:pic>
    </p:spTree>
  </p:cSld>
  <p:clrMapOvr>
    <a:masterClrMapping/>
  </p:clrMapOvr>
  <p:transition advTm="114261"/>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7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7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48" name="Title 1"/>
          <p:cNvSpPr>
            <a:spLocks noGrp="1"/>
          </p:cNvSpPr>
          <p:nvPr>
            <p:ph type="title"/>
          </p:nvPr>
        </p:nvSpPr>
        <p:spPr/>
        <p:txBody>
          <a:bodyPr/>
          <a:p>
            <a:endParaRPr lang="ar-EG"/>
          </a:p>
        </p:txBody>
      </p:sp>
      <p:sp>
        <p:nvSpPr>
          <p:cNvPr id="1048649" name="Content Placeholder 2"/>
          <p:cNvSpPr>
            <a:spLocks noGrp="1"/>
          </p:cNvSpPr>
          <p:nvPr>
            <p:ph idx="1"/>
          </p:nvPr>
        </p:nvSpPr>
        <p:spPr>
          <a:xfrm>
            <a:off x="457200" y="0"/>
            <a:ext cx="8229600" cy="6553200"/>
          </a:xfrm>
        </p:spPr>
        <p:txBody>
          <a:bodyPr>
            <a:normAutofit fontScale="87500" lnSpcReduction="20000"/>
          </a:bodyPr>
          <a:p>
            <a:pPr algn="just" lvl="0"/>
            <a:r>
              <a:rPr dirty="0" sz="3400" lang="en-US" smtClean="0"/>
              <a:t>Urine </a:t>
            </a:r>
            <a:r>
              <a:rPr dirty="0" sz="3400" lang="en-US" smtClean="0"/>
              <a:t>culture is another important element of assessing patients. The presence of infection can lead to </a:t>
            </a:r>
            <a:r>
              <a:rPr dirty="0" sz="3400" lang="en-US" err="1" smtClean="0"/>
              <a:t>struvite</a:t>
            </a:r>
            <a:r>
              <a:rPr dirty="0" sz="3400" lang="en-US" smtClean="0"/>
              <a:t> stones and low urine citrate.</a:t>
            </a:r>
          </a:p>
          <a:p>
            <a:pPr algn="just" lvl="0"/>
            <a:r>
              <a:rPr dirty="0" sz="3400" lang="en-US" smtClean="0"/>
              <a:t>The cornerstone of kidney stone biochemical evaluations is a 24-hour urine analysis. The results provide important prognostic information, guide preventive recommendations, and aide in monitoring therapy. Generally speaking, labs should obtain two 24-hour urine collections for comparison, as mineral excretion varies from day-to-day.</a:t>
            </a:r>
          </a:p>
          <a:p>
            <a:pPr algn="just" lvl="0"/>
            <a:r>
              <a:rPr dirty="0" sz="3400" lang="en-US" smtClean="0"/>
              <a:t>A patient's urine output is also an important indicator. Low urine volume increases the risk of stone formation. Between 12–25% of first-time stone formers have low urine excretion volume, defined as &lt;1 L/24 hours.</a:t>
            </a:r>
          </a:p>
          <a:p>
            <a:pPr algn="just"/>
            <a:endParaRPr dirty="0" lang="ar-EG"/>
          </a:p>
        </p:txBody>
      </p:sp>
      <p:sp>
        <p:nvSpPr>
          <p:cNvPr id="1048650" name="Footer Placeholder 3"/>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pic>
        <p:nvPicPr>
          <p:cNvPr id="2097178" name="~PP698.WAV">
            <a:hlinkClick r:id="" action="ppaction://media"/>
          </p:cNvPr>
          <p:cNvPicPr>
            <a:picLocks noChangeAspect="1" noRot="1"/>
          </p:cNvPicPr>
          <p:nvPr>
            <a:wavAudioFile r:embed="rId1" name="~PP698.WAV"/>
          </p:nvPr>
        </p:nvPicPr>
        <p:blipFill>
          <a:blip xmlns:r="http://schemas.openxmlformats.org/officeDocument/2006/relationships" r:embed="rId2"/>
          <a:stretch>
            <a:fillRect/>
          </a:stretch>
        </p:blipFill>
        <p:spPr>
          <a:xfrm>
            <a:off x="8696325" y="6410325"/>
            <a:ext cx="304800" cy="304800"/>
          </a:xfrm>
          <a:prstGeom prst="rect"/>
        </p:spPr>
      </p:pic>
    </p:spTree>
  </p:cSld>
  <p:clrMapOvr>
    <a:masterClrMapping/>
  </p:clrMapOvr>
  <p:transition advTm="58021"/>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7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7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594" name="Title 1"/>
          <p:cNvSpPr>
            <a:spLocks noGrp="1"/>
          </p:cNvSpPr>
          <p:nvPr>
            <p:ph type="title"/>
          </p:nvPr>
        </p:nvSpPr>
        <p:spPr/>
        <p:txBody>
          <a:bodyPr/>
          <a:p>
            <a:r>
              <a:rPr dirty="0" lang="en-US" smtClean="0"/>
              <a:t>ILOs</a:t>
            </a:r>
            <a:endParaRPr dirty="0" lang="ar-EG"/>
          </a:p>
        </p:txBody>
      </p:sp>
      <p:sp>
        <p:nvSpPr>
          <p:cNvPr id="1048595" name="Content Placeholder 2"/>
          <p:cNvSpPr>
            <a:spLocks noGrp="1"/>
          </p:cNvSpPr>
          <p:nvPr>
            <p:ph idx="1"/>
          </p:nvPr>
        </p:nvSpPr>
        <p:spPr/>
        <p:txBody>
          <a:bodyPr>
            <a:normAutofit fontScale="90625" lnSpcReduction="20000"/>
          </a:bodyPr>
          <a:p>
            <a:pPr algn="just"/>
            <a:r>
              <a:rPr dirty="0" lang="en-US" smtClean="0"/>
              <a:t>Mention the normal urinary pH and describes how its changes can help in diagnosing types of urinary stones.</a:t>
            </a:r>
          </a:p>
          <a:p>
            <a:pPr algn="just"/>
            <a:r>
              <a:rPr dirty="0" lang="en-US" smtClean="0"/>
              <a:t>Lists the main chemical types of urinary stones.</a:t>
            </a:r>
          </a:p>
          <a:p>
            <a:pPr algn="just"/>
            <a:r>
              <a:rPr dirty="0" lang="en-US" smtClean="0"/>
              <a:t>Mention the radiologic appearance of these stones.</a:t>
            </a:r>
          </a:p>
          <a:p>
            <a:pPr algn="just"/>
            <a:r>
              <a:rPr lang="en-US" smtClean="0"/>
              <a:t>Describe </a:t>
            </a:r>
            <a:r>
              <a:rPr dirty="0" lang="en-US" smtClean="0"/>
              <a:t>different shapes of urinary crystals associated with each type of stone.</a:t>
            </a:r>
          </a:p>
          <a:p>
            <a:pPr algn="just"/>
            <a:r>
              <a:rPr dirty="0" lang="en-US" smtClean="0"/>
              <a:t>Explain the pathological condition, metabolic disorder that lead to the formation of these stones.</a:t>
            </a:r>
            <a:endParaRPr dirty="0" lang="ar-EG"/>
          </a:p>
        </p:txBody>
      </p:sp>
      <p:sp>
        <p:nvSpPr>
          <p:cNvPr id="1048596" name="Footer Placeholder 3"/>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pic>
        <p:nvPicPr>
          <p:cNvPr id="2097153" name="~PP3831.WAV">
            <a:hlinkClick r:id="" action="ppaction://media"/>
          </p:cNvPr>
          <p:cNvPicPr>
            <a:picLocks noChangeAspect="1" noRot="1"/>
          </p:cNvPicPr>
          <p:nvPr>
            <a:wavAudioFile r:embed="rId1" name="~PP3831.WAV"/>
          </p:nvPr>
        </p:nvPicPr>
        <p:blipFill>
          <a:blip xmlns:r="http://schemas.openxmlformats.org/officeDocument/2006/relationships" r:embed="rId2"/>
          <a:stretch>
            <a:fillRect/>
          </a:stretch>
        </p:blipFill>
        <p:spPr>
          <a:xfrm>
            <a:off x="8696325" y="6410325"/>
            <a:ext cx="304800" cy="304800"/>
          </a:xfrm>
          <a:prstGeom prst="rect"/>
        </p:spPr>
      </p:pic>
    </p:spTree>
  </p:cSld>
  <p:clrMapOvr>
    <a:masterClrMapping/>
  </p:clrMapOvr>
  <p:transition advTm="1610"/>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5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5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51" name="Title 1"/>
          <p:cNvSpPr>
            <a:spLocks noGrp="1"/>
          </p:cNvSpPr>
          <p:nvPr>
            <p:ph type="title"/>
          </p:nvPr>
        </p:nvSpPr>
        <p:spPr/>
        <p:txBody>
          <a:bodyPr/>
          <a:p>
            <a:endParaRPr lang="ar-EG"/>
          </a:p>
        </p:txBody>
      </p:sp>
      <p:sp>
        <p:nvSpPr>
          <p:cNvPr id="1048652" name="Content Placeholder 2"/>
          <p:cNvSpPr>
            <a:spLocks noGrp="1"/>
          </p:cNvSpPr>
          <p:nvPr>
            <p:ph idx="1"/>
          </p:nvPr>
        </p:nvSpPr>
        <p:spPr>
          <a:xfrm>
            <a:off x="381000" y="0"/>
            <a:ext cx="8229600" cy="6324600"/>
          </a:xfrm>
        </p:spPr>
        <p:txBody>
          <a:bodyPr>
            <a:normAutofit fontScale="96875" lnSpcReduction="20000"/>
          </a:bodyPr>
          <a:p>
            <a:pPr algn="just" lvl="0"/>
            <a:r>
              <a:rPr b="1" dirty="0" sz="3400" lang="en-US" smtClean="0"/>
              <a:t>Analysis of the </a:t>
            </a:r>
            <a:r>
              <a:rPr b="1" dirty="0" sz="3400" lang="en-US" smtClean="0"/>
              <a:t>stones</a:t>
            </a:r>
            <a:r>
              <a:rPr b="1" dirty="0" sz="3400" lang="en-US" smtClean="0"/>
              <a:t>: </a:t>
            </a:r>
            <a:r>
              <a:rPr dirty="0" sz="3400" lang="en-US" smtClean="0"/>
              <a:t>Numerous </a:t>
            </a:r>
            <a:r>
              <a:rPr dirty="0" sz="3400" lang="en-US" smtClean="0"/>
              <a:t>approaches are available to analyze kidney stones. Wet chemical analysis (WA) is the most widely employed technique. Although quantitative WA identifies the common stone components, it may miss rare and unidentified materials. Sophisticated techniques, such as X-ray diffraction crystallography, infrared spectroscopy, and scanning electron microscopy with energy dispersion, provide highly accurate stone analysis. Infrared spectroscopy also has the ability to generate accurate quantitative analysis.</a:t>
            </a:r>
          </a:p>
          <a:p>
            <a:endParaRPr dirty="0" lang="ar-EG"/>
          </a:p>
        </p:txBody>
      </p:sp>
      <p:sp>
        <p:nvSpPr>
          <p:cNvPr id="1048653" name="Footer Placeholder 3"/>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pic>
        <p:nvPicPr>
          <p:cNvPr id="2097179" name="~PP69.WAV">
            <a:hlinkClick r:id="" action="ppaction://media"/>
          </p:cNvPr>
          <p:cNvPicPr>
            <a:picLocks noChangeAspect="1" noRot="1"/>
          </p:cNvPicPr>
          <p:nvPr>
            <a:wavAudioFile r:embed="rId1" name="~PP69.WAV"/>
          </p:nvPr>
        </p:nvPicPr>
        <p:blipFill>
          <a:blip xmlns:r="http://schemas.openxmlformats.org/officeDocument/2006/relationships" r:embed="rId2"/>
          <a:stretch>
            <a:fillRect/>
          </a:stretch>
        </p:blipFill>
        <p:spPr>
          <a:xfrm>
            <a:off x="8696325" y="6410325"/>
            <a:ext cx="304800" cy="304800"/>
          </a:xfrm>
          <a:prstGeom prst="rect"/>
        </p:spPr>
      </p:pic>
    </p:spTree>
  </p:cSld>
  <p:clrMapOvr>
    <a:masterClrMapping/>
  </p:clrMapOvr>
  <p:transition advTm="89400"/>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7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79"/>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pic>
        <p:nvPicPr>
          <p:cNvPr id="2097180" name="Picture 2" descr="ÙØªÙØ¬Ø© Ø¨Ø­Ø« Ø§ÙØµÙØ± Ø¹Ù âªthank you slide pptâ¬â"/>
          <p:cNvPicPr>
            <a:picLocks noChangeAspect="1" noChangeArrowheads="1"/>
          </p:cNvPicPr>
          <p:nvPr/>
        </p:nvPicPr>
        <p:blipFill>
          <a:blip xmlns:r="http://schemas.openxmlformats.org/officeDocument/2006/relationships" r:embed="rId1"/>
          <a:srcRect b="3892"/>
          <a:stretch>
            <a:fillRect/>
          </a:stretch>
        </p:blipFill>
        <p:spPr bwMode="auto">
          <a:xfrm>
            <a:off x="0" y="0"/>
            <a:ext cx="9144000" cy="6858000"/>
          </a:xfrm>
          <a:prstGeom prst="rect"/>
          <a:noFill/>
        </p:spPr>
      </p:pic>
      <p:sp>
        <p:nvSpPr>
          <p:cNvPr id="1048654" name="Footer Placeholder 2"/>
          <p:cNvSpPr>
            <a:spLocks noGrp="1"/>
          </p:cNvSpPr>
          <p:nvPr>
            <p:ph type="ftr" sz="quarter" idx="11"/>
          </p:nvPr>
        </p:nvSpPr>
        <p:spPr/>
        <p:txBody>
          <a:bodyPr/>
          <a:p>
            <a:r>
              <a:rPr lang="en-US" smtClean="0"/>
              <a:t>By Asist.Prof:. Mohammed Hosny Hassan, Associate professor of Medical Biochemistry, Faculty of Medicine, South Valley University</a:t>
            </a:r>
            <a:endParaRPr lang="en-US"/>
          </a:p>
        </p:txBody>
      </p:sp>
      <p:pic>
        <p:nvPicPr>
          <p:cNvPr id="2097181" name="~PP2525.WAV">
            <a:hlinkClick r:id="" action="ppaction://media"/>
          </p:cNvPr>
          <p:cNvPicPr>
            <a:picLocks noChangeAspect="1" noRot="1"/>
          </p:cNvPicPr>
          <p:nvPr>
            <a:wavAudioFile r:embed="rId2" name="~PP2525.WAV"/>
          </p:nvPr>
        </p:nvPicPr>
        <p:blipFill>
          <a:blip xmlns:r="http://schemas.openxmlformats.org/officeDocument/2006/relationships" r:embed="rId3"/>
          <a:stretch>
            <a:fillRect/>
          </a:stretch>
        </p:blipFill>
        <p:spPr>
          <a:xfrm>
            <a:off x="8696325" y="6410325"/>
            <a:ext cx="304800" cy="304800"/>
          </a:xfrm>
          <a:prstGeom prst="rect"/>
        </p:spPr>
      </p:pic>
    </p:spTree>
  </p:cSld>
  <p:clrMapOvr>
    <a:masterClrMapping/>
  </p:clrMapOvr>
  <p:transition advTm="6511"/>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8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8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597" name="Title 1"/>
          <p:cNvSpPr>
            <a:spLocks noGrp="1"/>
          </p:cNvSpPr>
          <p:nvPr>
            <p:ph type="title"/>
          </p:nvPr>
        </p:nvSpPr>
        <p:spPr/>
        <p:txBody>
          <a:bodyPr/>
          <a:p>
            <a:endParaRPr lang="ar-EG"/>
          </a:p>
        </p:txBody>
      </p:sp>
      <p:sp>
        <p:nvSpPr>
          <p:cNvPr id="1048598" name="Content Placeholder 2"/>
          <p:cNvSpPr>
            <a:spLocks noGrp="1"/>
          </p:cNvSpPr>
          <p:nvPr>
            <p:ph idx="1"/>
          </p:nvPr>
        </p:nvSpPr>
        <p:spPr/>
        <p:txBody>
          <a:bodyPr/>
          <a:p>
            <a:endParaRPr lang="ar-EG"/>
          </a:p>
        </p:txBody>
      </p:sp>
      <p:sp>
        <p:nvSpPr>
          <p:cNvPr id="1048599" name="Footer Placeholder 3"/>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pic>
        <p:nvPicPr>
          <p:cNvPr id="2097154" name="Picture 4" descr="Overview of Kidney Stones"/>
          <p:cNvPicPr>
            <a:picLocks/>
          </p:cNvPicPr>
          <p:nvPr/>
        </p:nvPicPr>
        <p:blipFill>
          <a:blip xmlns:r="http://schemas.openxmlformats.org/officeDocument/2006/relationships" r:embed="rId1"/>
          <a:srcRect/>
          <a:stretch>
            <a:fillRect/>
          </a:stretch>
        </p:blipFill>
        <p:spPr bwMode="auto">
          <a:xfrm>
            <a:off x="304800" y="990600"/>
            <a:ext cx="8686800" cy="4800600"/>
          </a:xfrm>
          <a:prstGeom prst="rect"/>
          <a:noFill/>
          <a:ln w="9525">
            <a:noFill/>
            <a:miter lim="800000"/>
            <a:headEnd/>
            <a:tailEnd/>
          </a:ln>
        </p:spPr>
      </p:pic>
      <p:pic>
        <p:nvPicPr>
          <p:cNvPr id="2097155" name="~PP1704.WAV">
            <a:hlinkClick r:id="" action="ppaction://media"/>
          </p:cNvPr>
          <p:cNvPicPr>
            <a:picLocks noChangeAspect="1" noRot="1"/>
          </p:cNvPicPr>
          <p:nvPr>
            <a:wavAudioFile r:embed="rId2" name="~PP1704.WAV"/>
          </p:nvPr>
        </p:nvPicPr>
        <p:blipFill>
          <a:blip xmlns:r="http://schemas.openxmlformats.org/officeDocument/2006/relationships" r:embed="rId3"/>
          <a:stretch>
            <a:fillRect/>
          </a:stretch>
        </p:blipFill>
        <p:spPr>
          <a:xfrm>
            <a:off x="8696325" y="6410325"/>
            <a:ext cx="304800" cy="304800"/>
          </a:xfrm>
          <a:prstGeom prst="rect"/>
        </p:spPr>
      </p:pic>
    </p:spTree>
  </p:cSld>
  <p:clrMapOvr>
    <a:masterClrMapping/>
  </p:clrMapOvr>
  <p:transition advTm="51031"/>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5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5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00" name="Title 1"/>
          <p:cNvSpPr>
            <a:spLocks noGrp="1"/>
          </p:cNvSpPr>
          <p:nvPr>
            <p:ph type="title"/>
          </p:nvPr>
        </p:nvSpPr>
        <p:spPr/>
        <p:txBody>
          <a:bodyPr>
            <a:normAutofit fontScale="90000"/>
          </a:bodyPr>
          <a:p>
            <a:r>
              <a:rPr b="1" dirty="0" lang="en-US" smtClean="0"/>
              <a:t>Pathogenesis of Kidney Stones</a:t>
            </a:r>
            <a:r>
              <a:rPr dirty="0" lang="en-US" smtClean="0"/>
              <a:t/>
            </a:r>
            <a:br>
              <a:rPr dirty="0" lang="en-US" smtClean="0"/>
            </a:br>
            <a:endParaRPr dirty="0" lang="ar-EG"/>
          </a:p>
        </p:txBody>
      </p:sp>
      <p:sp>
        <p:nvSpPr>
          <p:cNvPr id="1048601" name="Content Placeholder 2"/>
          <p:cNvSpPr>
            <a:spLocks noGrp="1"/>
          </p:cNvSpPr>
          <p:nvPr>
            <p:ph idx="1"/>
          </p:nvPr>
        </p:nvSpPr>
        <p:spPr>
          <a:xfrm>
            <a:off x="381000" y="1066800"/>
            <a:ext cx="8229600" cy="5181600"/>
          </a:xfrm>
        </p:spPr>
        <p:txBody>
          <a:bodyPr>
            <a:normAutofit fontScale="81250" lnSpcReduction="10000"/>
          </a:bodyPr>
          <a:p>
            <a:pPr algn="just"/>
            <a:r>
              <a:rPr dirty="0" lang="en-US" smtClean="0"/>
              <a:t>Various factors contribute to the formation of kidney stones. </a:t>
            </a:r>
            <a:r>
              <a:rPr dirty="0" lang="en-US" err="1" smtClean="0"/>
              <a:t>Supersaturation</a:t>
            </a:r>
            <a:r>
              <a:rPr dirty="0" lang="en-US" smtClean="0"/>
              <a:t> of urine by constituents, such as </a:t>
            </a:r>
            <a:r>
              <a:rPr dirty="0" lang="en-US" err="1" smtClean="0"/>
              <a:t>cystine</a:t>
            </a:r>
            <a:r>
              <a:rPr dirty="0" lang="en-US" smtClean="0"/>
              <a:t>, calcium, or oxalate, is the most widely accepted mechanism for stone formation. Normally, when the solute concentration reaches the saturation point and crystallization begins, it is impeded by inhibitors present in urine, including citrate, pyrophosphate, </a:t>
            </a:r>
            <a:r>
              <a:rPr dirty="0" lang="en-US" err="1" smtClean="0"/>
              <a:t>glycosaminoglycans</a:t>
            </a:r>
            <a:r>
              <a:rPr dirty="0" lang="en-US" smtClean="0"/>
              <a:t>, </a:t>
            </a:r>
            <a:r>
              <a:rPr dirty="0" lang="en-US" err="1" smtClean="0"/>
              <a:t>nephrocalcin</a:t>
            </a:r>
            <a:r>
              <a:rPr dirty="0" lang="en-US" smtClean="0"/>
              <a:t>, and Tamm-</a:t>
            </a:r>
            <a:r>
              <a:rPr dirty="0" lang="en-US" err="1" smtClean="0"/>
              <a:t>Horsfall</a:t>
            </a:r>
            <a:r>
              <a:rPr dirty="0" lang="en-US" smtClean="0"/>
              <a:t> protein. As solute concentration continues to increase, however, a critical </a:t>
            </a:r>
            <a:r>
              <a:rPr dirty="0" lang="en-US" err="1" smtClean="0"/>
              <a:t>supersaturation</a:t>
            </a:r>
            <a:r>
              <a:rPr dirty="0" lang="en-US" smtClean="0"/>
              <a:t> point is reached. Above this level, inhibitors of crystallization become ineffective and spontaneous crystallization can occur.</a:t>
            </a:r>
          </a:p>
          <a:p>
            <a:endParaRPr dirty="0" lang="ar-EG"/>
          </a:p>
        </p:txBody>
      </p:sp>
      <p:sp>
        <p:nvSpPr>
          <p:cNvPr id="1048602" name="Footer Placeholder 3"/>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pic>
        <p:nvPicPr>
          <p:cNvPr id="2097156" name="~PP3837.WAV">
            <a:hlinkClick r:id="" action="ppaction://media"/>
          </p:cNvPr>
          <p:cNvPicPr>
            <a:picLocks noChangeAspect="1" noRot="1"/>
          </p:cNvPicPr>
          <p:nvPr>
            <a:wavAudioFile r:embed="rId1" name="~PP3837.WAV"/>
          </p:nvPr>
        </p:nvPicPr>
        <p:blipFill>
          <a:blip xmlns:r="http://schemas.openxmlformats.org/officeDocument/2006/relationships" r:embed="rId2"/>
          <a:stretch>
            <a:fillRect/>
          </a:stretch>
        </p:blipFill>
        <p:spPr>
          <a:xfrm>
            <a:off x="8696325" y="6410325"/>
            <a:ext cx="304800" cy="304800"/>
          </a:xfrm>
          <a:prstGeom prst="rect"/>
        </p:spPr>
      </p:pic>
    </p:spTree>
  </p:cSld>
  <p:clrMapOvr>
    <a:masterClrMapping/>
  </p:clrMapOvr>
  <p:transition advTm="160991"/>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5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5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06" name="Footer Placeholder 1"/>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pic>
        <p:nvPicPr>
          <p:cNvPr id="2097157" name="Picture 2" descr="biomolecules-biochemistry-kidney"/>
          <p:cNvPicPr>
            <a:picLocks/>
          </p:cNvPicPr>
          <p:nvPr/>
        </p:nvPicPr>
        <p:blipFill>
          <a:blip xmlns:r="http://schemas.openxmlformats.org/officeDocument/2006/relationships" r:embed="rId1"/>
          <a:srcRect l="3106" t="7278" r="33333" b="9703"/>
          <a:stretch>
            <a:fillRect/>
          </a:stretch>
        </p:blipFill>
        <p:spPr bwMode="auto">
          <a:xfrm>
            <a:off x="2667000" y="457200"/>
            <a:ext cx="5334000" cy="5638800"/>
          </a:xfrm>
          <a:prstGeom prst="rect"/>
          <a:noFill/>
          <a:ln w="9525">
            <a:noFill/>
            <a:miter lim="800000"/>
            <a:headEnd/>
            <a:tailEnd/>
          </a:ln>
        </p:spPr>
      </p:pic>
      <p:pic>
        <p:nvPicPr>
          <p:cNvPr id="2097158" name="~PP2110.WAV">
            <a:hlinkClick r:id="" action="ppaction://media"/>
          </p:cNvPr>
          <p:cNvPicPr>
            <a:picLocks noChangeAspect="1" noRot="1"/>
          </p:cNvPicPr>
          <p:nvPr>
            <a:wavAudioFile r:embed="rId2" name="~PP2110.WAV"/>
          </p:nvPr>
        </p:nvPicPr>
        <p:blipFill>
          <a:blip xmlns:r="http://schemas.openxmlformats.org/officeDocument/2006/relationships" r:embed="rId3"/>
          <a:stretch>
            <a:fillRect/>
          </a:stretch>
        </p:blipFill>
        <p:spPr>
          <a:xfrm>
            <a:off x="8696325" y="6410325"/>
            <a:ext cx="304800" cy="304800"/>
          </a:xfrm>
          <a:prstGeom prst="rect"/>
        </p:spPr>
      </p:pic>
    </p:spTree>
  </p:cSld>
  <p:clrMapOvr>
    <a:masterClrMapping/>
  </p:clrMapOvr>
  <p:transition advTm="10480"/>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5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5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11" name="Title 1"/>
          <p:cNvSpPr>
            <a:spLocks noGrp="1"/>
          </p:cNvSpPr>
          <p:nvPr>
            <p:ph type="title"/>
          </p:nvPr>
        </p:nvSpPr>
        <p:spPr/>
        <p:txBody>
          <a:bodyPr>
            <a:normAutofit fontScale="90000"/>
          </a:bodyPr>
          <a:p>
            <a:r>
              <a:rPr b="1" dirty="0" lang="en-US" err="1" smtClean="0"/>
              <a:t>Promotors</a:t>
            </a:r>
            <a:r>
              <a:rPr b="1" dirty="0" lang="en-US" smtClean="0"/>
              <a:t> of stone formation</a:t>
            </a:r>
            <a:r>
              <a:rPr dirty="0" lang="en-US" smtClean="0"/>
              <a:t/>
            </a:r>
            <a:br>
              <a:rPr dirty="0" lang="en-US" smtClean="0"/>
            </a:br>
            <a:endParaRPr dirty="0" lang="ar-EG"/>
          </a:p>
        </p:txBody>
      </p:sp>
      <p:sp>
        <p:nvSpPr>
          <p:cNvPr id="1048612" name="Footer Placeholder 2"/>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graphicFrame>
        <p:nvGraphicFramePr>
          <p:cNvPr id="4194304" name="Table 3"/>
          <p:cNvGraphicFramePr>
            <a:graphicFrameLocks noGrp="1"/>
          </p:cNvGraphicFramePr>
          <p:nvPr/>
        </p:nvGraphicFramePr>
        <p:xfrm>
          <a:off x="685800" y="762000"/>
          <a:ext cx="8001000" cy="5326362"/>
        </p:xfrm>
        <a:graphic>
          <a:graphicData uri="http://schemas.openxmlformats.org/drawingml/2006/table">
            <a:tbl>
              <a:tblPr/>
              <a:tblGrid>
                <a:gridCol w="4000500"/>
                <a:gridCol w="4000500"/>
              </a:tblGrid>
              <a:tr h="190514">
                <a:tc>
                  <a:txBody>
                    <a:bodyPr/>
                    <a:p>
                      <a:pPr algn="ctr" rtl="0">
                        <a:lnSpc>
                          <a:spcPct val="115000"/>
                        </a:lnSpc>
                        <a:spcAft>
                          <a:spcPts val="1000"/>
                        </a:spcAft>
                      </a:pPr>
                      <a:r>
                        <a:rPr b="1" dirty="0" sz="1200" lang="en-US">
                          <a:latin typeface="Tahoma"/>
                          <a:ea typeface="Times New Roman"/>
                          <a:cs typeface="Arial"/>
                        </a:rPr>
                        <a:t>Components</a:t>
                      </a:r>
                      <a:endParaRPr dirty="0" sz="1200" lang="en-US">
                        <a:latin typeface="Calibri"/>
                        <a:ea typeface="Times New Roman"/>
                        <a:cs typeface="Arial"/>
                      </a:endParaRPr>
                    </a:p>
                  </a:txBody>
                  <a:tcPr marL="6428" marR="6428" marT="6428" marB="6428" anchor="b">
                    <a:lnL>
                      <a:noFill/>
                    </a:lnL>
                    <a:lnR>
                      <a:noFill/>
                    </a:lnR>
                    <a:lnT w="12700"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tcPr>
                </a:tc>
                <a:tc>
                  <a:txBody>
                    <a:bodyPr/>
                    <a:p>
                      <a:pPr algn="ctr" rtl="0">
                        <a:lnSpc>
                          <a:spcPct val="115000"/>
                        </a:lnSpc>
                        <a:spcAft>
                          <a:spcPts val="1000"/>
                        </a:spcAft>
                      </a:pPr>
                      <a:r>
                        <a:rPr b="1" sz="1200" lang="en-US">
                          <a:latin typeface="Tahoma"/>
                          <a:ea typeface="Times New Roman"/>
                          <a:cs typeface="Arial"/>
                        </a:rPr>
                        <a:t>Pathophysiological mechanism</a:t>
                      </a:r>
                      <a:endParaRPr sz="1200" lang="en-US">
                        <a:latin typeface="Calibri"/>
                        <a:ea typeface="Times New Roman"/>
                        <a:cs typeface="Arial"/>
                      </a:endParaRPr>
                    </a:p>
                  </a:txBody>
                  <a:tcPr marL="6428" marR="6428" marT="6428" marB="6428" anchor="b">
                    <a:lnL>
                      <a:noFill/>
                    </a:lnL>
                    <a:lnR>
                      <a:noFill/>
                    </a:lnR>
                    <a:lnT w="12700"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tcPr>
                </a:tc>
              </a:tr>
              <a:tr h="190514">
                <a:tc>
                  <a:txBody>
                    <a:bodyPr/>
                    <a:p>
                      <a:pPr algn="l" rtl="0">
                        <a:lnSpc>
                          <a:spcPct val="115000"/>
                        </a:lnSpc>
                        <a:spcAft>
                          <a:spcPts val="1000"/>
                        </a:spcAft>
                      </a:pPr>
                      <a:r>
                        <a:rPr dirty="0" sz="1200" lang="en-US">
                          <a:latin typeface="Tahoma"/>
                          <a:ea typeface="Times New Roman"/>
                          <a:cs typeface="Arial"/>
                        </a:rPr>
                        <a:t>Promoters:</a:t>
                      </a:r>
                      <a:endParaRPr dirty="0" sz="1200" lang="en-US">
                        <a:latin typeface="Calibri"/>
                        <a:ea typeface="Times New Roman"/>
                        <a:cs typeface="Arial"/>
                      </a:endParaRPr>
                    </a:p>
                  </a:txBody>
                  <a:tcPr marL="6428" marR="6428" marT="6428" marB="6428">
                    <a:lnL>
                      <a:noFill/>
                    </a:lnL>
                    <a:lnR>
                      <a:noFill/>
                    </a:lnR>
                    <a:lnT w="1905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p>
                      <a:pPr algn="l" rtl="0">
                        <a:lnSpc>
                          <a:spcPct val="115000"/>
                        </a:lnSpc>
                        <a:spcAft>
                          <a:spcPts val="1000"/>
                        </a:spcAft>
                      </a:pPr>
                      <a:r>
                        <a:rPr sz="1200" lang="en-US">
                          <a:latin typeface="Tahoma"/>
                          <a:ea typeface="Times New Roman"/>
                          <a:cs typeface="Arial"/>
                        </a:rPr>
                        <a:t> </a:t>
                      </a:r>
                      <a:endParaRPr sz="1200" lang="en-US">
                        <a:latin typeface="Calibri"/>
                        <a:ea typeface="Times New Roman"/>
                        <a:cs typeface="Arial"/>
                      </a:endParaRPr>
                    </a:p>
                  </a:txBody>
                  <a:tcPr marL="6428" marR="6428" marT="6428" marB="6428">
                    <a:lnL>
                      <a:noFill/>
                    </a:lnL>
                    <a:lnR>
                      <a:noFill/>
                    </a:lnR>
                    <a:lnT w="1905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948545">
                <a:tc>
                  <a:txBody>
                    <a:bodyPr/>
                    <a:p>
                      <a:pPr algn="l" rtl="0">
                        <a:lnSpc>
                          <a:spcPct val="115000"/>
                        </a:lnSpc>
                        <a:spcAft>
                          <a:spcPts val="1000"/>
                        </a:spcAft>
                      </a:pPr>
                      <a:r>
                        <a:rPr dirty="0" sz="1200" lang="en-US">
                          <a:latin typeface="Tahoma"/>
                          <a:ea typeface="Times New Roman"/>
                          <a:cs typeface="Arial"/>
                        </a:rPr>
                        <a:t>Uric acid or </a:t>
                      </a:r>
                      <a:r>
                        <a:rPr dirty="0" sz="1200" lang="en-US" err="1">
                          <a:latin typeface="Tahoma"/>
                          <a:ea typeface="Times New Roman"/>
                          <a:cs typeface="Arial"/>
                        </a:rPr>
                        <a:t>urate</a:t>
                      </a:r>
                      <a:endParaRPr dirty="0" sz="1200" lang="en-US">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p>
                      <a:pPr algn="l" rtl="0">
                        <a:lnSpc>
                          <a:spcPct val="115000"/>
                        </a:lnSpc>
                        <a:spcAft>
                          <a:spcPts val="1000"/>
                        </a:spcAft>
                      </a:pPr>
                      <a:r>
                        <a:rPr sz="1200" lang="en-US">
                          <a:latin typeface="Tahoma"/>
                          <a:ea typeface="Times New Roman"/>
                          <a:cs typeface="Arial"/>
                        </a:rPr>
                        <a:t>Has an Antagonistic effect on substances in the urine.</a:t>
                      </a:r>
                      <a:br>
                        <a:rPr sz="1200" lang="en-US">
                          <a:latin typeface="Tahoma"/>
                          <a:ea typeface="Times New Roman"/>
                          <a:cs typeface="Arial"/>
                        </a:rPr>
                      </a:br>
                      <a:r>
                        <a:rPr sz="1200" lang="en-US">
                          <a:latin typeface="Tahoma"/>
                          <a:ea typeface="Times New Roman"/>
                          <a:cs typeface="Arial"/>
                        </a:rPr>
                        <a:t>Promotes heterogeneous nucleation by uric acid or monosodium urate.</a:t>
                      </a:r>
                      <a:br>
                        <a:rPr sz="1200" lang="en-US">
                          <a:latin typeface="Tahoma"/>
                          <a:ea typeface="Times New Roman"/>
                          <a:cs typeface="Arial"/>
                        </a:rPr>
                      </a:br>
                      <a:r>
                        <a:rPr sz="1200" lang="en-US">
                          <a:latin typeface="Tahoma"/>
                          <a:ea typeface="Times New Roman"/>
                          <a:cs typeface="Arial"/>
                        </a:rPr>
                        <a:t>Binding of calcium oxalate to cells is increased.</a:t>
                      </a:r>
                      <a:endParaRPr sz="1200" lang="en-US">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948545">
                <a:tc>
                  <a:txBody>
                    <a:bodyPr/>
                    <a:p>
                      <a:pPr algn="l" rtl="0">
                        <a:lnSpc>
                          <a:spcPct val="115000"/>
                        </a:lnSpc>
                        <a:spcAft>
                          <a:spcPts val="1000"/>
                        </a:spcAft>
                      </a:pPr>
                      <a:r>
                        <a:rPr dirty="0" sz="1200" lang="en-US">
                          <a:latin typeface="Tahoma"/>
                          <a:ea typeface="Times New Roman"/>
                          <a:cs typeface="Arial"/>
                        </a:rPr>
                        <a:t>Urine pH</a:t>
                      </a:r>
                      <a:endParaRPr dirty="0" sz="1200" lang="en-US">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p>
                      <a:pPr algn="l" rtl="0">
                        <a:lnSpc>
                          <a:spcPct val="115000"/>
                        </a:lnSpc>
                        <a:spcAft>
                          <a:spcPts val="1000"/>
                        </a:spcAft>
                      </a:pPr>
                      <a:r>
                        <a:rPr sz="1200" lang="en-US">
                          <a:latin typeface="Tahoma"/>
                          <a:ea typeface="Times New Roman"/>
                          <a:cs typeface="Arial"/>
                        </a:rPr>
                        <a:t>Highly acidic pH enhances calcium oxalate crystallization.</a:t>
                      </a:r>
                      <a:br>
                        <a:rPr sz="1200" lang="en-US">
                          <a:latin typeface="Tahoma"/>
                          <a:ea typeface="Times New Roman"/>
                          <a:cs typeface="Arial"/>
                        </a:rPr>
                      </a:br>
                      <a:r>
                        <a:rPr sz="1200" lang="en-US">
                          <a:latin typeface="Tahoma"/>
                          <a:ea typeface="Times New Roman"/>
                          <a:cs typeface="Arial"/>
                        </a:rPr>
                        <a:t>Formation of uric acid crystals is enhanced.</a:t>
                      </a:r>
                      <a:br>
                        <a:rPr sz="1200" lang="en-US">
                          <a:latin typeface="Tahoma"/>
                          <a:ea typeface="Times New Roman"/>
                          <a:cs typeface="Arial"/>
                        </a:rPr>
                      </a:br>
                      <a:r>
                        <a:rPr sz="1200" lang="en-US">
                          <a:latin typeface="Tahoma"/>
                          <a:ea typeface="Times New Roman"/>
                          <a:cs typeface="Arial"/>
                        </a:rPr>
                        <a:t>Promotes secondary nucleation of calcium oxalate by formation of calcium phosphate precipitates.</a:t>
                      </a:r>
                      <a:endParaRPr sz="1200" lang="en-US">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190514">
                <a:tc>
                  <a:txBody>
                    <a:bodyPr/>
                    <a:p>
                      <a:pPr algn="l" rtl="0">
                        <a:lnSpc>
                          <a:spcPct val="115000"/>
                        </a:lnSpc>
                        <a:spcAft>
                          <a:spcPts val="1000"/>
                        </a:spcAft>
                      </a:pPr>
                      <a:r>
                        <a:rPr dirty="0" sz="1200" lang="en-US">
                          <a:latin typeface="Tahoma"/>
                          <a:ea typeface="Times New Roman"/>
                          <a:cs typeface="Arial"/>
                        </a:rPr>
                        <a:t>Urine volume</a:t>
                      </a:r>
                      <a:endParaRPr dirty="0" sz="1200" lang="en-US">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p>
                      <a:pPr algn="l" rtl="0">
                        <a:lnSpc>
                          <a:spcPct val="115000"/>
                        </a:lnSpc>
                        <a:spcAft>
                          <a:spcPts val="1000"/>
                        </a:spcAft>
                      </a:pPr>
                      <a:r>
                        <a:rPr sz="1200" lang="en-US">
                          <a:latin typeface="Tahoma"/>
                          <a:ea typeface="Times New Roman"/>
                          <a:cs typeface="Arial"/>
                        </a:rPr>
                        <a:t>Promotes crystallization</a:t>
                      </a:r>
                      <a:endParaRPr sz="1200" lang="en-US">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1328457">
                <a:tc>
                  <a:txBody>
                    <a:bodyPr/>
                    <a:p>
                      <a:pPr algn="l" rtl="0">
                        <a:lnSpc>
                          <a:spcPct val="115000"/>
                        </a:lnSpc>
                        <a:spcAft>
                          <a:spcPts val="1000"/>
                        </a:spcAft>
                      </a:pPr>
                      <a:r>
                        <a:rPr dirty="0" sz="1200" lang="en-US" err="1">
                          <a:latin typeface="Tahoma"/>
                          <a:ea typeface="Times New Roman"/>
                          <a:cs typeface="Arial"/>
                        </a:rPr>
                        <a:t>Hypercalciuria</a:t>
                      </a:r>
                      <a:endParaRPr dirty="0" sz="1200" lang="en-US">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p>
                      <a:pPr algn="l" rtl="0">
                        <a:lnSpc>
                          <a:spcPct val="115000"/>
                        </a:lnSpc>
                        <a:spcAft>
                          <a:spcPts val="1000"/>
                        </a:spcAft>
                      </a:pPr>
                      <a:r>
                        <a:rPr dirty="0" sz="1200" lang="en-US">
                          <a:latin typeface="Tahoma"/>
                          <a:ea typeface="Times New Roman"/>
                          <a:cs typeface="Arial"/>
                        </a:rPr>
                        <a:t>Increased intestinal calcium absorption which may be 1, 25-dihydroxyvitamin D [1,25(OH)2D] dependent or independent.</a:t>
                      </a:r>
                      <a:br>
                        <a:rPr dirty="0" sz="1200" lang="en-US">
                          <a:latin typeface="Tahoma"/>
                          <a:ea typeface="Times New Roman"/>
                          <a:cs typeface="Arial"/>
                        </a:rPr>
                      </a:br>
                      <a:r>
                        <a:rPr dirty="0" sz="1200" lang="en-US">
                          <a:latin typeface="Tahoma"/>
                          <a:ea typeface="Times New Roman"/>
                          <a:cs typeface="Arial"/>
                        </a:rPr>
                        <a:t>Decreased renal calcium </a:t>
                      </a:r>
                      <a:r>
                        <a:rPr dirty="0" sz="1200" lang="en-US" err="1">
                          <a:latin typeface="Tahoma"/>
                          <a:ea typeface="Times New Roman"/>
                          <a:cs typeface="Arial"/>
                        </a:rPr>
                        <a:t>reabsorption</a:t>
                      </a:r>
                      <a:r>
                        <a:rPr dirty="0" sz="1200" lang="en-US">
                          <a:latin typeface="Tahoma"/>
                          <a:ea typeface="Times New Roman"/>
                          <a:cs typeface="Arial"/>
                        </a:rPr>
                        <a:t>.</a:t>
                      </a:r>
                      <a:br>
                        <a:rPr dirty="0" sz="1200" lang="en-US">
                          <a:latin typeface="Tahoma"/>
                          <a:ea typeface="Times New Roman"/>
                          <a:cs typeface="Arial"/>
                        </a:rPr>
                      </a:br>
                      <a:r>
                        <a:rPr dirty="0" sz="1200" lang="en-US">
                          <a:latin typeface="Tahoma"/>
                          <a:ea typeface="Times New Roman"/>
                          <a:cs typeface="Arial"/>
                        </a:rPr>
                        <a:t>Increases movement of calcium from bones.</a:t>
                      </a:r>
                      <a:br>
                        <a:rPr dirty="0" sz="1200" lang="en-US">
                          <a:latin typeface="Tahoma"/>
                          <a:ea typeface="Times New Roman"/>
                          <a:cs typeface="Arial"/>
                        </a:rPr>
                      </a:br>
                      <a:r>
                        <a:rPr dirty="0" sz="1200" lang="en-US">
                          <a:latin typeface="Tahoma"/>
                          <a:ea typeface="Times New Roman"/>
                          <a:cs typeface="Arial"/>
                        </a:rPr>
                        <a:t>Enhances urine </a:t>
                      </a:r>
                      <a:r>
                        <a:rPr dirty="0" sz="1200" lang="en-US" err="1">
                          <a:latin typeface="Tahoma"/>
                          <a:ea typeface="Times New Roman"/>
                          <a:cs typeface="Arial"/>
                        </a:rPr>
                        <a:t>supersaturation</a:t>
                      </a:r>
                      <a:r>
                        <a:rPr dirty="0" sz="1200" lang="en-US">
                          <a:latin typeface="Tahoma"/>
                          <a:ea typeface="Times New Roman"/>
                          <a:cs typeface="Arial"/>
                        </a:rPr>
                        <a:t> and hence crystallization of calcium.</a:t>
                      </a:r>
                      <a:endParaRPr dirty="0" sz="1200" lang="en-US">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1138501">
                <a:tc>
                  <a:txBody>
                    <a:bodyPr/>
                    <a:p>
                      <a:pPr algn="l" rtl="0">
                        <a:lnSpc>
                          <a:spcPct val="115000"/>
                        </a:lnSpc>
                        <a:spcAft>
                          <a:spcPts val="1000"/>
                        </a:spcAft>
                      </a:pPr>
                      <a:r>
                        <a:rPr sz="1200" lang="en-US">
                          <a:latin typeface="Tahoma"/>
                          <a:ea typeface="Times New Roman"/>
                          <a:cs typeface="Arial"/>
                        </a:rPr>
                        <a:t>Hyperoxaluria</a:t>
                      </a:r>
                      <a:endParaRPr sz="1200" lang="en-US">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a:noFill/>
                      <a:headEnd type="none" w="med" len="med"/>
                      <a:tailEnd type="none" w="med" len="med"/>
                    </a:lnB>
                  </a:tcPr>
                </a:tc>
                <a:tc>
                  <a:txBody>
                    <a:bodyPr/>
                    <a:p>
                      <a:pPr algn="l" rtl="0">
                        <a:lnSpc>
                          <a:spcPct val="115000"/>
                        </a:lnSpc>
                        <a:spcAft>
                          <a:spcPts val="1000"/>
                        </a:spcAft>
                      </a:pPr>
                      <a:r>
                        <a:rPr dirty="0" sz="1200" lang="en-US">
                          <a:latin typeface="Tahoma"/>
                          <a:ea typeface="Times New Roman"/>
                          <a:cs typeface="Arial"/>
                        </a:rPr>
                        <a:t>Because of an innate error in metabolism oxalate overproduction occurs.</a:t>
                      </a:r>
                      <a:br>
                        <a:rPr dirty="0" sz="1200" lang="en-US">
                          <a:latin typeface="Tahoma"/>
                          <a:ea typeface="Times New Roman"/>
                          <a:cs typeface="Arial"/>
                        </a:rPr>
                      </a:br>
                      <a:r>
                        <a:rPr dirty="0" sz="1200" lang="en-US">
                          <a:latin typeface="Tahoma"/>
                          <a:ea typeface="Times New Roman"/>
                          <a:cs typeface="Arial"/>
                        </a:rPr>
                        <a:t>Increased dietary intake and bioavailability</a:t>
                      </a:r>
                      <a:br>
                        <a:rPr dirty="0" sz="1200" lang="en-US">
                          <a:latin typeface="Tahoma"/>
                          <a:ea typeface="Times New Roman"/>
                          <a:cs typeface="Arial"/>
                        </a:rPr>
                      </a:br>
                      <a:r>
                        <a:rPr dirty="0" sz="1200" lang="en-US">
                          <a:latin typeface="Tahoma"/>
                          <a:ea typeface="Times New Roman"/>
                          <a:cs typeface="Arial"/>
                        </a:rPr>
                        <a:t>Increased intestinal oxalate absorption.</a:t>
                      </a:r>
                      <a:br>
                        <a:rPr dirty="0" sz="1200" lang="en-US">
                          <a:latin typeface="Tahoma"/>
                          <a:ea typeface="Times New Roman"/>
                          <a:cs typeface="Arial"/>
                        </a:rPr>
                      </a:br>
                      <a:r>
                        <a:rPr dirty="0" sz="1200" lang="en-US">
                          <a:latin typeface="Tahoma"/>
                          <a:ea typeface="Times New Roman"/>
                          <a:cs typeface="Arial"/>
                        </a:rPr>
                        <a:t>Urinary </a:t>
                      </a:r>
                      <a:r>
                        <a:rPr dirty="0" sz="1200" lang="en-US" err="1">
                          <a:latin typeface="Tahoma"/>
                          <a:ea typeface="Times New Roman"/>
                          <a:cs typeface="Arial"/>
                        </a:rPr>
                        <a:t>supersaturation</a:t>
                      </a:r>
                      <a:r>
                        <a:rPr dirty="0" sz="1200" lang="en-US">
                          <a:latin typeface="Tahoma"/>
                          <a:ea typeface="Times New Roman"/>
                          <a:cs typeface="Arial"/>
                        </a:rPr>
                        <a:t> and formation of calcium oxalate crystals.</a:t>
                      </a:r>
                      <a:endParaRPr dirty="0" sz="1200" lang="en-US">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a:noFill/>
                      <a:headEnd type="none" w="med" len="med"/>
                      <a:tailEnd type="none" w="med" len="med"/>
                    </a:lnB>
                  </a:tcPr>
                </a:tc>
              </a:tr>
            </a:tbl>
          </a:graphicData>
        </a:graphic>
      </p:graphicFrame>
      <p:pic>
        <p:nvPicPr>
          <p:cNvPr id="2097159" name="~PP3973.WAV">
            <a:hlinkClick r:id="" action="ppaction://media"/>
          </p:cNvPr>
          <p:cNvPicPr>
            <a:picLocks noChangeAspect="1" noRot="1"/>
          </p:cNvPicPr>
          <p:nvPr>
            <a:wavAudioFile r:embed="rId1" name="~PP3973.WAV"/>
          </p:nvPr>
        </p:nvPicPr>
        <p:blipFill>
          <a:blip xmlns:r="http://schemas.openxmlformats.org/officeDocument/2006/relationships" r:embed="rId2"/>
          <a:stretch>
            <a:fillRect/>
          </a:stretch>
        </p:blipFill>
        <p:spPr>
          <a:xfrm>
            <a:off x="8696325" y="6410325"/>
            <a:ext cx="304800" cy="304800"/>
          </a:xfrm>
          <a:prstGeom prst="rect"/>
        </p:spPr>
      </p:pic>
    </p:spTree>
  </p:cSld>
  <p:clrMapOvr>
    <a:masterClrMapping/>
  </p:clrMapOvr>
  <p:transition advTm="71341"/>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5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5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13" name="Title 1"/>
          <p:cNvSpPr>
            <a:spLocks noGrp="1"/>
          </p:cNvSpPr>
          <p:nvPr>
            <p:ph type="title"/>
          </p:nvPr>
        </p:nvSpPr>
        <p:spPr/>
        <p:txBody>
          <a:bodyPr>
            <a:normAutofit fontScale="90000"/>
          </a:bodyPr>
          <a:p>
            <a:r>
              <a:rPr b="1" dirty="0" lang="en-US" smtClean="0"/>
              <a:t>Inhibitors of stone formation</a:t>
            </a:r>
            <a:r>
              <a:rPr dirty="0" lang="en-US" smtClean="0"/>
              <a:t/>
            </a:r>
            <a:br>
              <a:rPr dirty="0" lang="en-US" smtClean="0"/>
            </a:br>
            <a:endParaRPr dirty="0" lang="ar-EG"/>
          </a:p>
        </p:txBody>
      </p:sp>
      <p:sp>
        <p:nvSpPr>
          <p:cNvPr id="1048614" name="Footer Placeholder 2"/>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graphicFrame>
        <p:nvGraphicFramePr>
          <p:cNvPr id="4194305" name="Table 3"/>
          <p:cNvGraphicFramePr>
            <a:graphicFrameLocks noGrp="1"/>
          </p:cNvGraphicFramePr>
          <p:nvPr/>
        </p:nvGraphicFramePr>
        <p:xfrm>
          <a:off x="685800" y="914400"/>
          <a:ext cx="8001000" cy="5438016"/>
        </p:xfrm>
        <a:graphic>
          <a:graphicData uri="http://schemas.openxmlformats.org/drawingml/2006/table">
            <a:tbl>
              <a:tblPr/>
              <a:tblGrid>
                <a:gridCol w="4000500"/>
                <a:gridCol w="4000500"/>
              </a:tblGrid>
              <a:tr h="545204">
                <a:tc>
                  <a:txBody>
                    <a:bodyPr/>
                    <a:p>
                      <a:pPr algn="l" rtl="0">
                        <a:lnSpc>
                          <a:spcPct val="115000"/>
                        </a:lnSpc>
                        <a:spcAft>
                          <a:spcPts val="1000"/>
                        </a:spcAft>
                      </a:pPr>
                      <a:r>
                        <a:rPr dirty="0" sz="1600" lang="en-US">
                          <a:latin typeface="Tahoma"/>
                          <a:ea typeface="Times New Roman"/>
                          <a:cs typeface="Arial"/>
                        </a:rPr>
                        <a:t>Alkaline pH</a:t>
                      </a:r>
                      <a:endParaRPr dirty="0" sz="1600" lang="en-US">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p>
                      <a:pPr algn="l" rtl="0">
                        <a:lnSpc>
                          <a:spcPct val="115000"/>
                        </a:lnSpc>
                        <a:spcAft>
                          <a:spcPts val="1000"/>
                        </a:spcAft>
                      </a:pPr>
                      <a:r>
                        <a:rPr sz="1600" lang="en-US">
                          <a:latin typeface="Tahoma"/>
                          <a:ea typeface="Times New Roman"/>
                          <a:cs typeface="Arial"/>
                        </a:rPr>
                        <a:t>Inhibits cystine and uric acid stone formation</a:t>
                      </a:r>
                      <a:endParaRPr sz="1600" lang="en-US">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1363936">
                <a:tc>
                  <a:txBody>
                    <a:bodyPr/>
                    <a:p>
                      <a:pPr algn="l" rtl="0">
                        <a:lnSpc>
                          <a:spcPct val="115000"/>
                        </a:lnSpc>
                        <a:spcAft>
                          <a:spcPts val="1000"/>
                        </a:spcAft>
                      </a:pPr>
                      <a:r>
                        <a:rPr dirty="0" sz="1600" lang="en-US">
                          <a:latin typeface="Tahoma"/>
                          <a:ea typeface="Times New Roman"/>
                          <a:cs typeface="Arial"/>
                        </a:rPr>
                        <a:t>Citrate</a:t>
                      </a:r>
                      <a:endParaRPr dirty="0" sz="1600" lang="en-US">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p>
                      <a:pPr algn="l" rtl="0">
                        <a:lnSpc>
                          <a:spcPct val="115000"/>
                        </a:lnSpc>
                        <a:spcAft>
                          <a:spcPts val="1000"/>
                        </a:spcAft>
                      </a:pPr>
                      <a:r>
                        <a:rPr sz="1600" lang="en-US">
                          <a:latin typeface="Tahoma"/>
                          <a:ea typeface="Times New Roman"/>
                          <a:cs typeface="Arial"/>
                        </a:rPr>
                        <a:t>Forms complexes with calcium and therefore lower calcium oxalate supersaturation, inhibits aggregation of preformed crystals and attachment of crystals to urinary epithelium.</a:t>
                      </a:r>
                      <a:endParaRPr sz="1600" lang="en-US">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545204">
                <a:tc>
                  <a:txBody>
                    <a:bodyPr/>
                    <a:p>
                      <a:pPr algn="l" rtl="0">
                        <a:lnSpc>
                          <a:spcPct val="115000"/>
                        </a:lnSpc>
                        <a:spcAft>
                          <a:spcPts val="1000"/>
                        </a:spcAft>
                      </a:pPr>
                      <a:r>
                        <a:rPr dirty="0" sz="1600" lang="en-US">
                          <a:latin typeface="Tahoma"/>
                          <a:ea typeface="Times New Roman"/>
                          <a:cs typeface="Arial"/>
                        </a:rPr>
                        <a:t>Pyrophosphate</a:t>
                      </a:r>
                      <a:endParaRPr dirty="0" sz="1600" lang="en-US">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p>
                      <a:pPr algn="l" rtl="0">
                        <a:lnSpc>
                          <a:spcPct val="115000"/>
                        </a:lnSpc>
                        <a:spcAft>
                          <a:spcPts val="1000"/>
                        </a:spcAft>
                      </a:pPr>
                      <a:r>
                        <a:rPr sz="1600" lang="en-US">
                          <a:latin typeface="Tahoma"/>
                          <a:ea typeface="Times New Roman"/>
                          <a:cs typeface="Arial"/>
                        </a:rPr>
                        <a:t>Formation of both calcium oxalate and calcium phosphate crystals is inhibited.</a:t>
                      </a:r>
                      <a:endParaRPr sz="1600" lang="en-US">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545204">
                <a:tc>
                  <a:txBody>
                    <a:bodyPr/>
                    <a:p>
                      <a:pPr algn="l" rtl="0">
                        <a:lnSpc>
                          <a:spcPct val="115000"/>
                        </a:lnSpc>
                        <a:spcAft>
                          <a:spcPts val="1000"/>
                        </a:spcAft>
                      </a:pPr>
                      <a:r>
                        <a:rPr dirty="0" sz="1600" lang="en-US" err="1">
                          <a:latin typeface="Tahoma"/>
                          <a:ea typeface="Times New Roman"/>
                          <a:cs typeface="Arial"/>
                        </a:rPr>
                        <a:t>Phytate</a:t>
                      </a:r>
                      <a:endParaRPr dirty="0" sz="1600" lang="en-US">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p>
                      <a:pPr algn="l" rtl="0">
                        <a:lnSpc>
                          <a:spcPct val="115000"/>
                        </a:lnSpc>
                        <a:spcAft>
                          <a:spcPts val="1000"/>
                        </a:spcAft>
                      </a:pPr>
                      <a:r>
                        <a:rPr sz="1600" lang="en-US">
                          <a:latin typeface="Tahoma"/>
                          <a:ea typeface="Times New Roman"/>
                          <a:cs typeface="Arial"/>
                        </a:rPr>
                        <a:t>Inhibits calcium crystallization both in the intra-papillary tissue and urine.</a:t>
                      </a:r>
                      <a:endParaRPr sz="1600" lang="en-US">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1363936">
                <a:tc>
                  <a:txBody>
                    <a:bodyPr/>
                    <a:p>
                      <a:pPr algn="l" rtl="0">
                        <a:lnSpc>
                          <a:spcPct val="115000"/>
                        </a:lnSpc>
                        <a:spcAft>
                          <a:spcPts val="1000"/>
                        </a:spcAft>
                      </a:pPr>
                      <a:r>
                        <a:rPr dirty="0" sz="1600" lang="en-US">
                          <a:latin typeface="Tahoma"/>
                          <a:ea typeface="Times New Roman"/>
                          <a:cs typeface="Arial"/>
                        </a:rPr>
                        <a:t>Magnesium</a:t>
                      </a:r>
                      <a:endParaRPr dirty="0" sz="1600" lang="en-US">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p>
                      <a:pPr algn="l" rtl="0">
                        <a:lnSpc>
                          <a:spcPct val="115000"/>
                        </a:lnSpc>
                        <a:spcAft>
                          <a:spcPts val="1000"/>
                        </a:spcAft>
                      </a:pPr>
                      <a:r>
                        <a:rPr dirty="0" sz="1600" lang="en-US">
                          <a:latin typeface="Tahoma"/>
                          <a:ea typeface="Times New Roman"/>
                          <a:cs typeface="Arial"/>
                        </a:rPr>
                        <a:t>Inhibits of growth (and presumably nucleation) of crystals as well as aggregation. While for the attachment of calcium oxalate crystals its supra-physiologic concentrations are required.</a:t>
                      </a:r>
                      <a:endParaRPr dirty="0" sz="1600" lang="en-US">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818115">
                <a:tc>
                  <a:txBody>
                    <a:bodyPr/>
                    <a:p>
                      <a:pPr algn="l" rtl="0">
                        <a:lnSpc>
                          <a:spcPct val="115000"/>
                        </a:lnSpc>
                        <a:spcAft>
                          <a:spcPts val="1000"/>
                        </a:spcAft>
                      </a:pPr>
                      <a:r>
                        <a:rPr sz="1600" lang="en-US">
                          <a:latin typeface="Tahoma"/>
                          <a:ea typeface="Times New Roman"/>
                          <a:cs typeface="Arial"/>
                        </a:rPr>
                        <a:t>Glycoproteins</a:t>
                      </a:r>
                      <a:endParaRPr sz="1600" lang="en-US">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a:noFill/>
                      <a:headEnd type="none" w="med" len="med"/>
                      <a:tailEnd type="none" w="med" len="med"/>
                    </a:lnB>
                  </a:tcPr>
                </a:tc>
                <a:tc>
                  <a:txBody>
                    <a:bodyPr/>
                    <a:p>
                      <a:pPr algn="l" rtl="0">
                        <a:lnSpc>
                          <a:spcPct val="115000"/>
                        </a:lnSpc>
                        <a:spcAft>
                          <a:spcPts val="1000"/>
                        </a:spcAft>
                      </a:pPr>
                      <a:r>
                        <a:rPr dirty="0" sz="1600" lang="en-US">
                          <a:latin typeface="Tahoma"/>
                          <a:ea typeface="Times New Roman"/>
                          <a:cs typeface="Arial"/>
                        </a:rPr>
                        <a:t>Inhibits spontaneous nucleation from </a:t>
                      </a:r>
                      <a:r>
                        <a:rPr dirty="0" sz="1600" lang="en-US" err="1">
                          <a:latin typeface="Tahoma"/>
                          <a:ea typeface="Times New Roman"/>
                          <a:cs typeface="Arial"/>
                        </a:rPr>
                        <a:t>metastable</a:t>
                      </a:r>
                      <a:r>
                        <a:rPr dirty="0" sz="1600" lang="en-US">
                          <a:latin typeface="Tahoma"/>
                          <a:ea typeface="Times New Roman"/>
                          <a:cs typeface="Arial"/>
                        </a:rPr>
                        <a:t> solutions as well as the growth of preformed crystals.</a:t>
                      </a:r>
                      <a:endParaRPr dirty="0" sz="1600" lang="en-US">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a:noFill/>
                      <a:headEnd type="none" w="med" len="med"/>
                      <a:tailEnd type="none" w="med" len="med"/>
                    </a:lnB>
                  </a:tcPr>
                </a:tc>
              </a:tr>
            </a:tbl>
          </a:graphicData>
        </a:graphic>
      </p:graphicFrame>
      <p:pic>
        <p:nvPicPr>
          <p:cNvPr id="2097160" name="~PP1058.WAV">
            <a:hlinkClick r:id="" action="ppaction://media"/>
          </p:cNvPr>
          <p:cNvPicPr>
            <a:picLocks noChangeAspect="1" noRot="1"/>
          </p:cNvPicPr>
          <p:nvPr>
            <a:wavAudioFile r:embed="rId1" name="~PP1058.WAV"/>
          </p:nvPr>
        </p:nvPicPr>
        <p:blipFill>
          <a:blip xmlns:r="http://schemas.openxmlformats.org/officeDocument/2006/relationships" r:embed="rId2"/>
          <a:stretch>
            <a:fillRect/>
          </a:stretch>
        </p:blipFill>
        <p:spPr>
          <a:xfrm>
            <a:off x="8696325" y="6410325"/>
            <a:ext cx="304800" cy="304800"/>
          </a:xfrm>
          <a:prstGeom prst="rect"/>
        </p:spPr>
      </p:pic>
    </p:spTree>
  </p:cSld>
  <p:clrMapOvr>
    <a:masterClrMapping/>
  </p:clrMapOvr>
  <p:transition advTm="54311"/>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6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6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15" name="Title 1"/>
          <p:cNvSpPr>
            <a:spLocks noGrp="1"/>
          </p:cNvSpPr>
          <p:nvPr>
            <p:ph type="title"/>
          </p:nvPr>
        </p:nvSpPr>
        <p:spPr/>
        <p:txBody>
          <a:bodyPr>
            <a:normAutofit fontScale="90000"/>
          </a:bodyPr>
          <a:p>
            <a:r>
              <a:rPr b="1" dirty="0" lang="en-US" smtClean="0"/>
              <a:t>Types of Kidney Stones</a:t>
            </a:r>
            <a:r>
              <a:rPr dirty="0" lang="en-US" smtClean="0"/>
              <a:t/>
            </a:r>
            <a:br>
              <a:rPr dirty="0" lang="en-US" smtClean="0"/>
            </a:br>
            <a:endParaRPr dirty="0" lang="ar-EG"/>
          </a:p>
        </p:txBody>
      </p:sp>
      <p:sp>
        <p:nvSpPr>
          <p:cNvPr id="1048616" name="Footer Placeholder 2"/>
          <p:cNvSpPr>
            <a:spLocks noGrp="1"/>
          </p:cNvSpPr>
          <p:nvPr>
            <p:ph type="ftr" sz="quarter" idx="11"/>
          </p:nvPr>
        </p:nvSpPr>
        <p:spPr/>
        <p:txBody>
          <a:bodyPr/>
          <a:p>
            <a:r>
              <a:rPr lang="en-US" smtClean="0"/>
              <a:t>Assis. Prof. Mohammed Hosny Hassan, Associate Professor of Medical Biochemistry, Faculty of Medicine, SVU</a:t>
            </a:r>
            <a:endParaRPr lang="en-US"/>
          </a:p>
        </p:txBody>
      </p:sp>
      <p:graphicFrame>
        <p:nvGraphicFramePr>
          <p:cNvPr id="4194306" name="Table 8"/>
          <p:cNvGraphicFramePr>
            <a:graphicFrameLocks noGrp="1"/>
          </p:cNvGraphicFramePr>
          <p:nvPr/>
        </p:nvGraphicFramePr>
        <p:xfrm>
          <a:off x="914400" y="1397000"/>
          <a:ext cx="8001000" cy="4255913"/>
        </p:xfrm>
        <a:graphic>
          <a:graphicData uri="http://schemas.openxmlformats.org/drawingml/2006/table">
            <a:tbl>
              <a:tblPr/>
              <a:tblGrid>
                <a:gridCol w="1600200"/>
                <a:gridCol w="1600200"/>
                <a:gridCol w="1600200"/>
                <a:gridCol w="1600200"/>
                <a:gridCol w="1600200"/>
              </a:tblGrid>
              <a:tr h="154690">
                <a:tc gridSpan="5">
                  <a:txBody>
                    <a:bodyPr/>
                    <a:p>
                      <a:pPr algn="ctr" rtl="0">
                        <a:lnSpc>
                          <a:spcPct val="115000"/>
                        </a:lnSpc>
                        <a:spcAft>
                          <a:spcPts val="0"/>
                        </a:spcAft>
                      </a:pPr>
                      <a:r>
                        <a:rPr b="1" dirty="0" sz="1200" lang="en-US">
                          <a:latin typeface="Tahoma"/>
                          <a:ea typeface="Times New Roman"/>
                          <a:cs typeface="Arial"/>
                        </a:rPr>
                        <a:t>Major Classifications of Kidney Stones</a:t>
                      </a:r>
                      <a:endParaRPr dirty="0" sz="1200" lang="en-US">
                        <a:latin typeface="Calibri"/>
                        <a:ea typeface="Times New Roman"/>
                        <a:cs typeface="Arial"/>
                      </a:endParaRPr>
                    </a:p>
                  </a:txBody>
                  <a:tcPr marL="24110" marR="24110" marT="24110" marB="24110" anchor="ctr">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hMerge="1">
                  <a:txBody>
                    <a:bodyPr/>
                    <a:p>
                      <a:pPr rtl="1"/>
                      <a:endParaRPr lang="ar-EG"/>
                    </a:p>
                  </a:txBody>
                </a:tc>
                <a:tc hMerge="1">
                  <a:txBody>
                    <a:bodyPr/>
                    <a:p>
                      <a:pPr rtl="1"/>
                      <a:endParaRPr lang="ar-EG"/>
                    </a:p>
                  </a:txBody>
                </a:tc>
                <a:tc hMerge="1">
                  <a:txBody>
                    <a:bodyPr/>
                    <a:p>
                      <a:pPr rtl="1"/>
                      <a:endParaRPr lang="ar-EG"/>
                    </a:p>
                  </a:txBody>
                </a:tc>
                <a:tc hMerge="1">
                  <a:txBody>
                    <a:bodyPr/>
                    <a:p>
                      <a:pPr rtl="1"/>
                      <a:endParaRPr lang="ar-EG"/>
                    </a:p>
                  </a:txBody>
                </a:tc>
              </a:tr>
              <a:tr h="367631">
                <a:tc>
                  <a:txBody>
                    <a:bodyPr/>
                    <a:p>
                      <a:pPr algn="ctr" rtl="0">
                        <a:lnSpc>
                          <a:spcPct val="115000"/>
                        </a:lnSpc>
                        <a:spcAft>
                          <a:spcPts val="0"/>
                        </a:spcAft>
                      </a:pPr>
                      <a:r>
                        <a:rPr b="1" dirty="0" sz="1200" lang="en-US">
                          <a:latin typeface="Tahoma"/>
                          <a:ea typeface="Times New Roman"/>
                          <a:cs typeface="Arial"/>
                        </a:rPr>
                        <a:t>Type</a:t>
                      </a:r>
                      <a:endParaRPr dirty="0" sz="1200" lang="en-US">
                        <a:latin typeface="Calibri"/>
                        <a:ea typeface="Times New Roman"/>
                        <a:cs typeface="Arial"/>
                      </a:endParaRPr>
                    </a:p>
                  </a:txBody>
                  <a:tcPr marL="24110" marR="24110" marT="24110" marB="24110" anchor="ctr">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ctr" rtl="0">
                        <a:lnSpc>
                          <a:spcPct val="115000"/>
                        </a:lnSpc>
                        <a:spcAft>
                          <a:spcPts val="0"/>
                        </a:spcAft>
                      </a:pPr>
                      <a:r>
                        <a:rPr b="1" dirty="0" sz="1200" lang="en-US">
                          <a:latin typeface="Tahoma"/>
                          <a:ea typeface="Times New Roman"/>
                          <a:cs typeface="Arial"/>
                        </a:rPr>
                        <a:t>Frequency</a:t>
                      </a:r>
                      <a:endParaRPr dirty="0" sz="1200" lang="en-US">
                        <a:latin typeface="Calibri"/>
                        <a:ea typeface="Times New Roman"/>
                        <a:cs typeface="Arial"/>
                      </a:endParaRPr>
                    </a:p>
                  </a:txBody>
                  <a:tcPr marL="24110" marR="24110" marT="24110" marB="24110" anchor="ctr">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ctr" rtl="0">
                        <a:lnSpc>
                          <a:spcPct val="115000"/>
                        </a:lnSpc>
                        <a:spcAft>
                          <a:spcPts val="0"/>
                        </a:spcAft>
                      </a:pPr>
                      <a:r>
                        <a:rPr b="1" dirty="0" sz="1200" lang="en-US">
                          <a:latin typeface="Tahoma"/>
                          <a:ea typeface="Times New Roman"/>
                          <a:cs typeface="Arial"/>
                        </a:rPr>
                        <a:t>Crystal shape</a:t>
                      </a:r>
                      <a:endParaRPr dirty="0" sz="1200" lang="en-US">
                        <a:latin typeface="Calibri"/>
                        <a:ea typeface="Times New Roman"/>
                        <a:cs typeface="Arial"/>
                      </a:endParaRPr>
                    </a:p>
                  </a:txBody>
                  <a:tcPr marL="24110" marR="24110" marT="24110" marB="24110" anchor="ctr">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ctr" rtl="0">
                        <a:lnSpc>
                          <a:spcPct val="115000"/>
                        </a:lnSpc>
                        <a:spcAft>
                          <a:spcPts val="0"/>
                        </a:spcAft>
                      </a:pPr>
                      <a:r>
                        <a:rPr b="1" sz="1200" lang="en-US">
                          <a:latin typeface="Tahoma"/>
                          <a:ea typeface="Times New Roman"/>
                          <a:cs typeface="Arial"/>
                        </a:rPr>
                        <a:t>X-ray Characteristic</a:t>
                      </a:r>
                      <a:endParaRPr sz="1200" lang="en-US">
                        <a:latin typeface="Calibri"/>
                        <a:ea typeface="Times New Roman"/>
                        <a:cs typeface="Arial"/>
                      </a:endParaRPr>
                    </a:p>
                  </a:txBody>
                  <a:tcPr marL="24110" marR="24110" marT="24110" marB="24110" anchor="ctr">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ctr" rtl="0">
                        <a:lnSpc>
                          <a:spcPct val="115000"/>
                        </a:lnSpc>
                        <a:spcAft>
                          <a:spcPts val="0"/>
                        </a:spcAft>
                      </a:pPr>
                      <a:r>
                        <a:rPr b="1" sz="1200" lang="en-US">
                          <a:latin typeface="Tahoma"/>
                          <a:ea typeface="Times New Roman"/>
                          <a:cs typeface="Arial"/>
                        </a:rPr>
                        <a:t>Risk factors</a:t>
                      </a:r>
                      <a:endParaRPr sz="1200" lang="en-US">
                        <a:latin typeface="Calibri"/>
                        <a:ea typeface="Times New Roman"/>
                        <a:cs typeface="Arial"/>
                      </a:endParaRPr>
                    </a:p>
                  </a:txBody>
                  <a:tcPr marL="24110" marR="24110" marT="24110" marB="24110" anchor="ctr">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r>
              <a:tr h="1024837">
                <a:tc>
                  <a:txBody>
                    <a:bodyPr/>
                    <a:p>
                      <a:pPr algn="l" rtl="0">
                        <a:lnSpc>
                          <a:spcPct val="115000"/>
                        </a:lnSpc>
                        <a:spcAft>
                          <a:spcPts val="0"/>
                        </a:spcAft>
                      </a:pPr>
                      <a:r>
                        <a:rPr dirty="0" sz="1200" lang="en-US">
                          <a:latin typeface="Tahoma"/>
                          <a:ea typeface="Times New Roman"/>
                          <a:cs typeface="Arial"/>
                        </a:rPr>
                        <a:t>Calcium </a:t>
                      </a:r>
                      <a:r>
                        <a:rPr dirty="0" sz="1200" lang="en-US" smtClean="0">
                          <a:latin typeface="Tahoma"/>
                          <a:ea typeface="Times New Roman"/>
                          <a:cs typeface="Arial"/>
                        </a:rPr>
                        <a:t>oxalate</a:t>
                      </a:r>
                      <a:endParaRPr dirty="0"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ctr" rtl="0">
                        <a:lnSpc>
                          <a:spcPct val="115000"/>
                        </a:lnSpc>
                        <a:spcAft>
                          <a:spcPts val="0"/>
                        </a:spcAft>
                      </a:pPr>
                      <a:r>
                        <a:rPr sz="1200" lang="en-US">
                          <a:latin typeface="Tahoma"/>
                          <a:ea typeface="Times New Roman"/>
                          <a:cs typeface="Arial"/>
                        </a:rPr>
                        <a:t>75%</a:t>
                      </a:r>
                      <a:endParaRPr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l" rtl="0">
                        <a:lnSpc>
                          <a:spcPct val="115000"/>
                        </a:lnSpc>
                        <a:spcAft>
                          <a:spcPts val="0"/>
                        </a:spcAft>
                      </a:pPr>
                      <a:r>
                        <a:rPr dirty="0" sz="1200" lang="en-US">
                          <a:latin typeface="Tahoma"/>
                          <a:ea typeface="Times New Roman"/>
                          <a:cs typeface="Arial"/>
                        </a:rPr>
                        <a:t>Envelope</a:t>
                      </a:r>
                      <a:br>
                        <a:rPr dirty="0" sz="1200" lang="en-US">
                          <a:latin typeface="Tahoma"/>
                          <a:ea typeface="Times New Roman"/>
                          <a:cs typeface="Arial"/>
                        </a:rPr>
                      </a:br>
                      <a:endParaRPr dirty="0"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l" rtl="0">
                        <a:lnSpc>
                          <a:spcPct val="115000"/>
                        </a:lnSpc>
                        <a:spcAft>
                          <a:spcPts val="0"/>
                        </a:spcAft>
                      </a:pPr>
                      <a:r>
                        <a:rPr dirty="0" sz="1200" lang="en-US" err="1">
                          <a:latin typeface="Tahoma"/>
                          <a:ea typeface="Times New Roman"/>
                          <a:cs typeface="Arial"/>
                        </a:rPr>
                        <a:t>Radiopaque</a:t>
                      </a:r>
                      <a:endParaRPr dirty="0"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l" rtl="0">
                        <a:lnSpc>
                          <a:spcPct val="115000"/>
                        </a:lnSpc>
                        <a:spcAft>
                          <a:spcPts val="0"/>
                        </a:spcAft>
                      </a:pPr>
                      <a:r>
                        <a:rPr sz="1200" lang="en-US">
                          <a:latin typeface="Tahoma"/>
                          <a:ea typeface="Times New Roman"/>
                          <a:cs typeface="Arial"/>
                        </a:rPr>
                        <a:t>Low urine volume</a:t>
                      </a:r>
                      <a:br>
                        <a:rPr sz="1200" lang="en-US">
                          <a:latin typeface="Tahoma"/>
                          <a:ea typeface="Times New Roman"/>
                          <a:cs typeface="Arial"/>
                        </a:rPr>
                      </a:br>
                      <a:r>
                        <a:rPr sz="1200" lang="en-US">
                          <a:latin typeface="Tahoma"/>
                          <a:ea typeface="Times New Roman"/>
                          <a:cs typeface="Arial"/>
                        </a:rPr>
                        <a:t>Hypercalciuria</a:t>
                      </a:r>
                      <a:br>
                        <a:rPr sz="1200" lang="en-US">
                          <a:latin typeface="Tahoma"/>
                          <a:ea typeface="Times New Roman"/>
                          <a:cs typeface="Arial"/>
                        </a:rPr>
                      </a:br>
                      <a:r>
                        <a:rPr sz="1200" lang="en-US">
                          <a:latin typeface="Tahoma"/>
                          <a:ea typeface="Times New Roman"/>
                          <a:cs typeface="Arial"/>
                        </a:rPr>
                        <a:t>Hyperuricosuria</a:t>
                      </a:r>
                      <a:br>
                        <a:rPr sz="1200" lang="en-US">
                          <a:latin typeface="Tahoma"/>
                          <a:ea typeface="Times New Roman"/>
                          <a:cs typeface="Arial"/>
                        </a:rPr>
                      </a:br>
                      <a:r>
                        <a:rPr sz="1200" lang="en-US">
                          <a:latin typeface="Tahoma"/>
                          <a:ea typeface="Times New Roman"/>
                          <a:cs typeface="Arial"/>
                        </a:rPr>
                        <a:t>Hyperoxaluria</a:t>
                      </a:r>
                      <a:br>
                        <a:rPr sz="1200" lang="en-US">
                          <a:latin typeface="Tahoma"/>
                          <a:ea typeface="Times New Roman"/>
                          <a:cs typeface="Arial"/>
                        </a:rPr>
                      </a:br>
                      <a:r>
                        <a:rPr sz="1200" lang="en-US">
                          <a:latin typeface="Tahoma"/>
                          <a:ea typeface="Times New Roman"/>
                          <a:cs typeface="Arial"/>
                        </a:rPr>
                        <a:t>Hypocitraturia</a:t>
                      </a:r>
                      <a:endParaRPr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r>
              <a:tr h="687042">
                <a:tc>
                  <a:txBody>
                    <a:bodyPr/>
                    <a:p>
                      <a:pPr algn="l" rtl="0">
                        <a:lnSpc>
                          <a:spcPct val="115000"/>
                        </a:lnSpc>
                        <a:spcAft>
                          <a:spcPts val="0"/>
                        </a:spcAft>
                      </a:pPr>
                      <a:r>
                        <a:rPr dirty="0" sz="1200" lang="en-US">
                          <a:latin typeface="Tahoma"/>
                          <a:ea typeface="Times New Roman"/>
                          <a:cs typeface="Arial"/>
                        </a:rPr>
                        <a:t>Calcium phosphate (</a:t>
                      </a:r>
                      <a:r>
                        <a:rPr dirty="0" sz="1200" lang="en-US" err="1">
                          <a:latin typeface="Tahoma"/>
                          <a:ea typeface="Times New Roman"/>
                          <a:cs typeface="Arial"/>
                        </a:rPr>
                        <a:t>Brushite</a:t>
                      </a:r>
                      <a:r>
                        <a:rPr dirty="0" sz="1200" lang="en-US">
                          <a:latin typeface="Tahoma"/>
                          <a:ea typeface="Times New Roman"/>
                          <a:cs typeface="Arial"/>
                        </a:rPr>
                        <a:t>)</a:t>
                      </a:r>
                      <a:endParaRPr dirty="0"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ctr" rtl="0">
                        <a:lnSpc>
                          <a:spcPct val="115000"/>
                        </a:lnSpc>
                        <a:spcAft>
                          <a:spcPts val="0"/>
                        </a:spcAft>
                      </a:pPr>
                      <a:r>
                        <a:rPr sz="1200" lang="en-US">
                          <a:latin typeface="Tahoma"/>
                          <a:ea typeface="Times New Roman"/>
                          <a:cs typeface="Arial"/>
                        </a:rPr>
                        <a:t>5%</a:t>
                      </a:r>
                      <a:endParaRPr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l" rtl="0">
                        <a:lnSpc>
                          <a:spcPct val="115000"/>
                        </a:lnSpc>
                        <a:spcAft>
                          <a:spcPts val="0"/>
                        </a:spcAft>
                      </a:pPr>
                      <a:r>
                        <a:rPr dirty="0" sz="1200" lang="en-US">
                          <a:latin typeface="Tahoma"/>
                          <a:ea typeface="Times New Roman"/>
                          <a:cs typeface="Arial"/>
                        </a:rPr>
                        <a:t>Amorphous</a:t>
                      </a:r>
                      <a:endParaRPr dirty="0"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l" rtl="0">
                        <a:lnSpc>
                          <a:spcPct val="115000"/>
                        </a:lnSpc>
                        <a:spcAft>
                          <a:spcPts val="0"/>
                        </a:spcAft>
                      </a:pPr>
                      <a:r>
                        <a:rPr dirty="0" sz="1200" lang="en-US" err="1">
                          <a:latin typeface="Tahoma"/>
                          <a:ea typeface="Times New Roman"/>
                          <a:cs typeface="Arial"/>
                        </a:rPr>
                        <a:t>Radiopaque</a:t>
                      </a:r>
                      <a:endParaRPr dirty="0"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l" rtl="0">
                        <a:lnSpc>
                          <a:spcPct val="115000"/>
                        </a:lnSpc>
                        <a:spcAft>
                          <a:spcPts val="0"/>
                        </a:spcAft>
                      </a:pPr>
                      <a:r>
                        <a:rPr sz="1200" lang="en-US">
                          <a:latin typeface="Tahoma"/>
                          <a:ea typeface="Times New Roman"/>
                          <a:cs typeface="Arial"/>
                        </a:rPr>
                        <a:t>Hypercalciuria</a:t>
                      </a:r>
                      <a:br>
                        <a:rPr sz="1200" lang="en-US">
                          <a:latin typeface="Tahoma"/>
                          <a:ea typeface="Times New Roman"/>
                          <a:cs typeface="Arial"/>
                        </a:rPr>
                      </a:br>
                      <a:r>
                        <a:rPr sz="1200" lang="en-US">
                          <a:latin typeface="Tahoma"/>
                          <a:ea typeface="Times New Roman"/>
                          <a:cs typeface="Arial"/>
                        </a:rPr>
                        <a:t>Hyperphosphaturia</a:t>
                      </a:r>
                      <a:br>
                        <a:rPr sz="1200" lang="en-US">
                          <a:latin typeface="Tahoma"/>
                          <a:ea typeface="Times New Roman"/>
                          <a:cs typeface="Arial"/>
                        </a:rPr>
                      </a:br>
                      <a:r>
                        <a:rPr sz="1200" lang="en-US">
                          <a:latin typeface="Tahoma"/>
                          <a:ea typeface="Times New Roman"/>
                          <a:cs typeface="Arial"/>
                        </a:rPr>
                        <a:t>Raised urine pH</a:t>
                      </a:r>
                      <a:endParaRPr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r>
              <a:tr h="687042">
                <a:tc>
                  <a:txBody>
                    <a:bodyPr/>
                    <a:p>
                      <a:pPr algn="l" rtl="0">
                        <a:lnSpc>
                          <a:spcPct val="115000"/>
                        </a:lnSpc>
                        <a:spcAft>
                          <a:spcPts val="0"/>
                        </a:spcAft>
                      </a:pPr>
                      <a:r>
                        <a:rPr dirty="0" sz="1200" lang="en-US">
                          <a:latin typeface="Tahoma"/>
                          <a:ea typeface="Times New Roman"/>
                          <a:cs typeface="Arial"/>
                        </a:rPr>
                        <a:t>Uric acid</a:t>
                      </a:r>
                      <a:endParaRPr dirty="0"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ctr" rtl="0">
                        <a:lnSpc>
                          <a:spcPct val="115000"/>
                        </a:lnSpc>
                        <a:spcAft>
                          <a:spcPts val="0"/>
                        </a:spcAft>
                      </a:pPr>
                      <a:r>
                        <a:rPr sz="1200" lang="en-US">
                          <a:latin typeface="Tahoma"/>
                          <a:ea typeface="Times New Roman"/>
                          <a:cs typeface="Arial"/>
                        </a:rPr>
                        <a:t>10%</a:t>
                      </a:r>
                      <a:endParaRPr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l" rtl="0">
                        <a:lnSpc>
                          <a:spcPct val="115000"/>
                        </a:lnSpc>
                        <a:spcAft>
                          <a:spcPts val="0"/>
                        </a:spcAft>
                      </a:pPr>
                      <a:r>
                        <a:rPr sz="1200" lang="en-US">
                          <a:latin typeface="Tahoma"/>
                          <a:ea typeface="Times New Roman"/>
                          <a:cs typeface="Arial"/>
                        </a:rPr>
                        <a:t>Diamond or barrel</a:t>
                      </a:r>
                      <a:br>
                        <a:rPr sz="1200" lang="en-US">
                          <a:latin typeface="Tahoma"/>
                          <a:ea typeface="Times New Roman"/>
                          <a:cs typeface="Arial"/>
                        </a:rPr>
                      </a:br>
                      <a:endParaRPr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l" rtl="0">
                        <a:lnSpc>
                          <a:spcPct val="115000"/>
                        </a:lnSpc>
                        <a:spcAft>
                          <a:spcPts val="0"/>
                        </a:spcAft>
                      </a:pPr>
                      <a:r>
                        <a:rPr dirty="0" sz="1200" lang="en-US">
                          <a:latin typeface="Tahoma"/>
                          <a:ea typeface="Times New Roman"/>
                          <a:cs typeface="Arial"/>
                        </a:rPr>
                        <a:t>Radiolucent</a:t>
                      </a:r>
                      <a:endParaRPr dirty="0"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l" rtl="0">
                        <a:lnSpc>
                          <a:spcPct val="115000"/>
                        </a:lnSpc>
                        <a:spcAft>
                          <a:spcPts val="0"/>
                        </a:spcAft>
                      </a:pPr>
                      <a:r>
                        <a:rPr sz="1200" lang="en-US">
                          <a:latin typeface="Tahoma"/>
                          <a:ea typeface="Times New Roman"/>
                          <a:cs typeface="Arial"/>
                        </a:rPr>
                        <a:t>Hyperuricosuria</a:t>
                      </a:r>
                      <a:br>
                        <a:rPr sz="1200" lang="en-US">
                          <a:latin typeface="Tahoma"/>
                          <a:ea typeface="Times New Roman"/>
                          <a:cs typeface="Arial"/>
                        </a:rPr>
                      </a:br>
                      <a:r>
                        <a:rPr sz="1200" lang="en-US">
                          <a:latin typeface="Tahoma"/>
                          <a:ea typeface="Times New Roman"/>
                          <a:cs typeface="Arial"/>
                        </a:rPr>
                        <a:t>Low urine pH</a:t>
                      </a:r>
                      <a:br>
                        <a:rPr sz="1200" lang="en-US">
                          <a:latin typeface="Tahoma"/>
                          <a:ea typeface="Times New Roman"/>
                          <a:cs typeface="Arial"/>
                        </a:rPr>
                      </a:br>
                      <a:r>
                        <a:rPr sz="1200" lang="en-US">
                          <a:latin typeface="Tahoma"/>
                          <a:ea typeface="Times New Roman"/>
                          <a:cs typeface="Arial"/>
                        </a:rPr>
                        <a:t>Low urine volume</a:t>
                      </a:r>
                      <a:endParaRPr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r>
              <a:tr h="687042">
                <a:tc>
                  <a:txBody>
                    <a:bodyPr/>
                    <a:p>
                      <a:pPr algn="l" rtl="0">
                        <a:lnSpc>
                          <a:spcPct val="115000"/>
                        </a:lnSpc>
                        <a:spcAft>
                          <a:spcPts val="0"/>
                        </a:spcAft>
                      </a:pPr>
                      <a:r>
                        <a:rPr dirty="0" sz="1200" lang="en-US" err="1" smtClean="0">
                          <a:latin typeface="Tahoma"/>
                          <a:ea typeface="Times New Roman"/>
                          <a:cs typeface="Arial"/>
                        </a:rPr>
                        <a:t>Struvite</a:t>
                      </a:r>
                      <a:r>
                        <a:rPr dirty="0" sz="1200" lang="en-US" smtClean="0">
                          <a:latin typeface="Tahoma"/>
                          <a:ea typeface="Times New Roman"/>
                          <a:cs typeface="Arial"/>
                        </a:rPr>
                        <a:t> (Triple phosphate)</a:t>
                      </a:r>
                      <a:endParaRPr dirty="0"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ctr" rtl="0">
                        <a:lnSpc>
                          <a:spcPct val="115000"/>
                        </a:lnSpc>
                        <a:spcAft>
                          <a:spcPts val="0"/>
                        </a:spcAft>
                      </a:pPr>
                      <a:r>
                        <a:rPr sz="1200" lang="en-US">
                          <a:latin typeface="Tahoma"/>
                          <a:ea typeface="Times New Roman"/>
                          <a:cs typeface="Arial"/>
                        </a:rPr>
                        <a:t>10%</a:t>
                      </a:r>
                      <a:endParaRPr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l" rtl="0">
                        <a:lnSpc>
                          <a:spcPct val="115000"/>
                        </a:lnSpc>
                        <a:spcAft>
                          <a:spcPts val="0"/>
                        </a:spcAft>
                      </a:pPr>
                      <a:r>
                        <a:rPr dirty="0" sz="1200" lang="en-US" smtClean="0">
                          <a:latin typeface="Tahoma"/>
                          <a:ea typeface="Times New Roman"/>
                          <a:cs typeface="Arial"/>
                        </a:rPr>
                        <a:t>Coffin-lid</a:t>
                      </a:r>
                      <a:r>
                        <a:rPr dirty="0" sz="1200" lang="en-US">
                          <a:latin typeface="Tahoma"/>
                          <a:ea typeface="Times New Roman"/>
                          <a:cs typeface="Arial"/>
                        </a:rPr>
                        <a:t/>
                      </a:r>
                      <a:br>
                        <a:rPr dirty="0" sz="1200" lang="en-US">
                          <a:latin typeface="Tahoma"/>
                          <a:ea typeface="Times New Roman"/>
                          <a:cs typeface="Arial"/>
                        </a:rPr>
                      </a:br>
                      <a:endParaRPr dirty="0"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l" rtl="0">
                        <a:lnSpc>
                          <a:spcPct val="115000"/>
                        </a:lnSpc>
                        <a:spcAft>
                          <a:spcPts val="0"/>
                        </a:spcAft>
                      </a:pPr>
                      <a:r>
                        <a:rPr dirty="0" sz="1200" lang="en-US" err="1">
                          <a:latin typeface="Tahoma"/>
                          <a:ea typeface="Times New Roman"/>
                          <a:cs typeface="Arial"/>
                        </a:rPr>
                        <a:t>Radiopaque</a:t>
                      </a:r>
                      <a:endParaRPr dirty="0"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l" rtl="0">
                        <a:lnSpc>
                          <a:spcPct val="115000"/>
                        </a:lnSpc>
                        <a:spcAft>
                          <a:spcPts val="0"/>
                        </a:spcAft>
                      </a:pPr>
                      <a:r>
                        <a:rPr dirty="0" sz="1200" lang="en-US">
                          <a:latin typeface="Tahoma"/>
                          <a:ea typeface="Times New Roman"/>
                          <a:cs typeface="Arial"/>
                        </a:rPr>
                        <a:t>Urinary tract infection</a:t>
                      </a:r>
                      <a:br>
                        <a:rPr dirty="0" sz="1200" lang="en-US">
                          <a:latin typeface="Tahoma"/>
                          <a:ea typeface="Times New Roman"/>
                          <a:cs typeface="Arial"/>
                        </a:rPr>
                      </a:br>
                      <a:r>
                        <a:rPr dirty="0" sz="1200" lang="en-US">
                          <a:latin typeface="Tahoma"/>
                          <a:ea typeface="Times New Roman"/>
                          <a:cs typeface="Arial"/>
                        </a:rPr>
                        <a:t>(</a:t>
                      </a:r>
                      <a:r>
                        <a:rPr dirty="0" sz="1200" lang="en-US" err="1">
                          <a:latin typeface="Tahoma"/>
                          <a:ea typeface="Times New Roman"/>
                          <a:cs typeface="Arial"/>
                        </a:rPr>
                        <a:t>Urease</a:t>
                      </a:r>
                      <a:r>
                        <a:rPr dirty="0" sz="1200" lang="en-US">
                          <a:latin typeface="Tahoma"/>
                          <a:ea typeface="Times New Roman"/>
                          <a:cs typeface="Arial"/>
                        </a:rPr>
                        <a:t> splitting organism)</a:t>
                      </a:r>
                      <a:endParaRPr dirty="0"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r>
              <a:tr h="367631">
                <a:tc>
                  <a:txBody>
                    <a:bodyPr/>
                    <a:p>
                      <a:pPr algn="l" rtl="0">
                        <a:lnSpc>
                          <a:spcPct val="115000"/>
                        </a:lnSpc>
                        <a:spcAft>
                          <a:spcPts val="0"/>
                        </a:spcAft>
                      </a:pPr>
                      <a:r>
                        <a:rPr dirty="0" sz="1200" lang="en-US" err="1">
                          <a:latin typeface="Tahoma"/>
                          <a:ea typeface="Times New Roman"/>
                          <a:cs typeface="Arial"/>
                        </a:rPr>
                        <a:t>Cystine</a:t>
                      </a:r>
                      <a:endParaRPr dirty="0"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ctr" rtl="0">
                        <a:lnSpc>
                          <a:spcPct val="115000"/>
                        </a:lnSpc>
                        <a:spcAft>
                          <a:spcPts val="0"/>
                        </a:spcAft>
                      </a:pPr>
                      <a:r>
                        <a:rPr sz="1200" lang="en-US">
                          <a:latin typeface="Tahoma"/>
                          <a:ea typeface="Times New Roman"/>
                          <a:cs typeface="Arial"/>
                        </a:rPr>
                        <a:t>1%</a:t>
                      </a:r>
                      <a:endParaRPr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l" rtl="0">
                        <a:lnSpc>
                          <a:spcPct val="115000"/>
                        </a:lnSpc>
                        <a:spcAft>
                          <a:spcPts val="0"/>
                        </a:spcAft>
                      </a:pPr>
                      <a:r>
                        <a:rPr sz="1200" lang="en-US">
                          <a:latin typeface="Tahoma"/>
                          <a:ea typeface="Times New Roman"/>
                          <a:cs typeface="Arial"/>
                        </a:rPr>
                        <a:t>Hexagon</a:t>
                      </a:r>
                      <a:br>
                        <a:rPr sz="1200" lang="en-US">
                          <a:latin typeface="Tahoma"/>
                          <a:ea typeface="Times New Roman"/>
                          <a:cs typeface="Arial"/>
                        </a:rPr>
                      </a:br>
                      <a:endParaRPr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l" rtl="0">
                        <a:lnSpc>
                          <a:spcPct val="115000"/>
                        </a:lnSpc>
                        <a:spcAft>
                          <a:spcPts val="0"/>
                        </a:spcAft>
                      </a:pPr>
                      <a:r>
                        <a:rPr sz="1200" lang="en-US">
                          <a:latin typeface="Tahoma"/>
                          <a:ea typeface="Times New Roman"/>
                          <a:cs typeface="Arial"/>
                        </a:rPr>
                        <a:t>Faintly radiopaque</a:t>
                      </a:r>
                      <a:endParaRPr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p>
                      <a:pPr algn="l" rtl="0">
                        <a:lnSpc>
                          <a:spcPct val="115000"/>
                        </a:lnSpc>
                        <a:spcAft>
                          <a:spcPts val="0"/>
                        </a:spcAft>
                      </a:pPr>
                      <a:r>
                        <a:rPr dirty="0" sz="1200" lang="en-US" err="1">
                          <a:latin typeface="Tahoma"/>
                          <a:ea typeface="Times New Roman"/>
                          <a:cs typeface="Arial"/>
                        </a:rPr>
                        <a:t>Autosomal</a:t>
                      </a:r>
                      <a:r>
                        <a:rPr dirty="0" sz="1200" lang="en-US">
                          <a:latin typeface="Tahoma"/>
                          <a:ea typeface="Times New Roman"/>
                          <a:cs typeface="Arial"/>
                        </a:rPr>
                        <a:t> recessive</a:t>
                      </a:r>
                      <a:br>
                        <a:rPr dirty="0" sz="1200" lang="en-US">
                          <a:latin typeface="Tahoma"/>
                          <a:ea typeface="Times New Roman"/>
                          <a:cs typeface="Arial"/>
                        </a:rPr>
                      </a:br>
                      <a:r>
                        <a:rPr dirty="0" sz="1200" lang="en-US">
                          <a:latin typeface="Tahoma"/>
                          <a:ea typeface="Times New Roman"/>
                          <a:cs typeface="Arial"/>
                        </a:rPr>
                        <a:t>disorder</a:t>
                      </a:r>
                      <a:endParaRPr dirty="0" sz="1200" lang="en-US">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r>
            </a:tbl>
          </a:graphicData>
        </a:graphic>
      </p:graphicFrame>
      <p:pic>
        <p:nvPicPr>
          <p:cNvPr id="2097161" name="Picture 3" descr="Envelope crystal"/>
          <p:cNvPicPr>
            <a:picLocks noChangeAspect="1" noChangeArrowheads="1"/>
          </p:cNvPicPr>
          <p:nvPr/>
        </p:nvPicPr>
        <p:blipFill>
          <a:blip xmlns:r="http://schemas.openxmlformats.org/officeDocument/2006/relationships" r:embed="rId1"/>
          <a:srcRect/>
          <a:stretch>
            <a:fillRect/>
          </a:stretch>
        </p:blipFill>
        <p:spPr bwMode="auto">
          <a:xfrm>
            <a:off x="4419600" y="2286000"/>
            <a:ext cx="762000" cy="457200"/>
          </a:xfrm>
          <a:prstGeom prst="rect"/>
          <a:noFill/>
        </p:spPr>
      </p:pic>
      <p:pic>
        <p:nvPicPr>
          <p:cNvPr id="2097162" name="Picture 4" descr="Diamond crystal"/>
          <p:cNvPicPr>
            <a:picLocks noChangeAspect="1" noChangeArrowheads="1"/>
          </p:cNvPicPr>
          <p:nvPr/>
        </p:nvPicPr>
        <p:blipFill>
          <a:blip xmlns:r="http://schemas.openxmlformats.org/officeDocument/2006/relationships" r:embed="rId2"/>
          <a:srcRect/>
          <a:stretch>
            <a:fillRect/>
          </a:stretch>
        </p:blipFill>
        <p:spPr bwMode="auto">
          <a:xfrm>
            <a:off x="4876800" y="4038600"/>
            <a:ext cx="762000" cy="476250"/>
          </a:xfrm>
          <a:prstGeom prst="rect"/>
          <a:noFill/>
        </p:spPr>
      </p:pic>
      <p:pic>
        <p:nvPicPr>
          <p:cNvPr id="2097163" name="Picture 5" descr="Coffin lid crystal"/>
          <p:cNvPicPr>
            <a:picLocks noChangeAspect="1" noChangeArrowheads="1"/>
          </p:cNvPicPr>
          <p:nvPr/>
        </p:nvPicPr>
        <p:blipFill>
          <a:blip xmlns:r="http://schemas.openxmlformats.org/officeDocument/2006/relationships" r:embed="rId3"/>
          <a:srcRect/>
          <a:stretch>
            <a:fillRect/>
          </a:stretch>
        </p:blipFill>
        <p:spPr bwMode="auto">
          <a:xfrm>
            <a:off x="4953000" y="4648200"/>
            <a:ext cx="762000" cy="495300"/>
          </a:xfrm>
          <a:prstGeom prst="rect"/>
          <a:noFill/>
        </p:spPr>
      </p:pic>
      <p:pic>
        <p:nvPicPr>
          <p:cNvPr id="2097164" name="Picture 6" descr="Hexagonal crystals"/>
          <p:cNvPicPr>
            <a:picLocks noChangeAspect="1" noChangeArrowheads="1"/>
          </p:cNvPicPr>
          <p:nvPr/>
        </p:nvPicPr>
        <p:blipFill>
          <a:blip xmlns:r="http://schemas.openxmlformats.org/officeDocument/2006/relationships" r:embed="rId4"/>
          <a:srcRect/>
          <a:stretch>
            <a:fillRect/>
          </a:stretch>
        </p:blipFill>
        <p:spPr bwMode="auto">
          <a:xfrm>
            <a:off x="4800600" y="5105400"/>
            <a:ext cx="762000" cy="638175"/>
          </a:xfrm>
          <a:prstGeom prst="rect"/>
          <a:noFill/>
        </p:spPr>
      </p:pic>
      <p:pic>
        <p:nvPicPr>
          <p:cNvPr id="2097165" name="~PP3143.WAV">
            <a:hlinkClick r:id="" action="ppaction://media"/>
          </p:cNvPr>
          <p:cNvPicPr>
            <a:picLocks noChangeAspect="1" noRot="1"/>
          </p:cNvPicPr>
          <p:nvPr>
            <a:wavAudioFile r:embed="rId5" name="~PP3143.WAV"/>
          </p:nvPr>
        </p:nvPicPr>
        <p:blipFill>
          <a:blip xmlns:r="http://schemas.openxmlformats.org/officeDocument/2006/relationships" r:embed="rId6"/>
          <a:stretch>
            <a:fillRect/>
          </a:stretch>
        </p:blipFill>
        <p:spPr>
          <a:xfrm>
            <a:off x="8696325" y="6410325"/>
            <a:ext cx="304800" cy="304800"/>
          </a:xfrm>
          <a:prstGeom prst="rect"/>
        </p:spPr>
      </p:pic>
    </p:spTree>
  </p:cSld>
  <p:clrMapOvr>
    <a:masterClrMapping/>
  </p:clrMapOvr>
  <p:transition advTm="24000"/>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6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6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pic>
        <p:nvPicPr>
          <p:cNvPr id="2097166" name="Picture 2" descr="Image result for urinary crystals images"/>
          <p:cNvPicPr>
            <a:picLocks noChangeAspect="1" noChangeArrowheads="1"/>
          </p:cNvPicPr>
          <p:nvPr/>
        </p:nvPicPr>
        <p:blipFill>
          <a:blip xmlns:r="http://schemas.openxmlformats.org/officeDocument/2006/relationships" r:embed="rId1"/>
          <a:srcRect/>
          <a:stretch>
            <a:fillRect/>
          </a:stretch>
        </p:blipFill>
        <p:spPr bwMode="auto">
          <a:xfrm>
            <a:off x="0" y="0"/>
            <a:ext cx="5486400" cy="6248400"/>
          </a:xfrm>
          <a:prstGeom prst="rect"/>
          <a:noFill/>
        </p:spPr>
      </p:pic>
      <p:pic>
        <p:nvPicPr>
          <p:cNvPr id="2097167" name="Picture 4" descr="Image result for urinary crystals images"/>
          <p:cNvPicPr>
            <a:picLocks noChangeAspect="1" noChangeArrowheads="1"/>
          </p:cNvPicPr>
          <p:nvPr/>
        </p:nvPicPr>
        <p:blipFill>
          <a:blip xmlns:r="http://schemas.openxmlformats.org/officeDocument/2006/relationships" r:embed="rId2"/>
          <a:srcRect/>
          <a:stretch>
            <a:fillRect/>
          </a:stretch>
        </p:blipFill>
        <p:spPr bwMode="auto">
          <a:xfrm>
            <a:off x="5486400" y="0"/>
            <a:ext cx="3657600" cy="6477001"/>
          </a:xfrm>
          <a:prstGeom prst="rect"/>
          <a:noFill/>
        </p:spPr>
      </p:pic>
      <p:sp>
        <p:nvSpPr>
          <p:cNvPr id="1048620" name="Footer Placeholder 3"/>
          <p:cNvSpPr>
            <a:spLocks noGrp="1"/>
          </p:cNvSpPr>
          <p:nvPr>
            <p:ph type="ftr" sz="quarter" idx="11"/>
          </p:nvPr>
        </p:nvSpPr>
        <p:spPr/>
        <p:txBody>
          <a:bodyPr/>
          <a:p>
            <a:r>
              <a:rPr lang="en-US" smtClean="0"/>
              <a:t>By Dr. Mohammed Hosny Hassan, Associate Professor of Medical Biochemistry, Faculty of Medicine, South Valley University</a:t>
            </a:r>
            <a:endParaRPr lang="en-US"/>
          </a:p>
        </p:txBody>
      </p:sp>
      <p:pic>
        <p:nvPicPr>
          <p:cNvPr id="2097168" name="~PP3408.WAV">
            <a:hlinkClick r:id="" action="ppaction://media"/>
          </p:cNvPr>
          <p:cNvPicPr>
            <a:picLocks noChangeAspect="1" noRot="1"/>
          </p:cNvPicPr>
          <p:nvPr>
            <a:wavAudioFile r:embed="rId3" name="~PP3408.WAV"/>
          </p:nvPr>
        </p:nvPicPr>
        <p:blipFill>
          <a:blip xmlns:r="http://schemas.openxmlformats.org/officeDocument/2006/relationships" r:embed="rId4"/>
          <a:stretch>
            <a:fillRect/>
          </a:stretch>
        </p:blipFill>
        <p:spPr>
          <a:xfrm>
            <a:off x="8696325" y="6410325"/>
            <a:ext cx="304800" cy="304800"/>
          </a:xfrm>
          <a:prstGeom prst="rect"/>
        </p:spPr>
      </p:pic>
    </p:spTree>
  </p:cSld>
  <p:clrMapOvr>
    <a:masterClrMapping/>
  </p:clrMapOvr>
  <p:transition advTm="200"/>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mediacall" presetID="1" presetSubtype="0">
                                  <p:stCondLst>
                                    <p:cond delay="0"/>
                                  </p:stCondLst>
                                  <p:childTnLst>
                                    <p:cmd type="call" cmd="playFrom(0.0)">
                                      <p:cBhvr>
                                        <p:cTn dur="1" fill="hold" id="6"/>
                                        <p:tgtEl>
                                          <p:spTgt spid="209716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display="0" fill="hold" id="7">
                  <p:stCondLst>
                    <p:cond delay="indefinite"/>
                  </p:stCondLst>
                  <p:endCondLst>
                    <p:cond evt="onPrev" delay="0">
                      <p:tgtEl>
                        <p:sldTgt/>
                      </p:tgtEl>
                    </p:cond>
                    <p:cond evt="onStopAudio" delay="0">
                      <p:tgtEl>
                        <p:sldTgt/>
                      </p:tgtEl>
                    </p:cond>
                  </p:endCondLst>
                </p:cTn>
                <p:tgtEl>
                  <p:spTgt spid="2097168"/>
                </p:tgtEl>
              </p:cMediaNode>
            </p:audio>
          </p:childTnLst>
        </p:cTn>
      </p:par>
    </p:tnLst>
  </p:timing>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12.0000</AppVersion>
</Properties>
</file>

<file path=docProps/core.xml><?xml version="1.0" encoding="utf-8"?>
<cp:coreProperties xmlns:cp="http://schemas.openxmlformats.org/package/2006/metadata/core-properties" xmlns:dc="http://purl.org/dc/elements/1.1/" xmlns:dcterms="http://purl.org/dc/terms/" xmlns:xsi="http://www.w3.org/2001/XMLSchema-instance">
  <dc:title>Urinary stones</dc:title>
  <dc:creator>TCE2</dc:creator>
  <cp:lastModifiedBy>TCE2</cp:lastModifiedBy>
  <dcterms:created xsi:type="dcterms:W3CDTF">2006-08-15T18:00:00Z</dcterms:created>
  <dcterms:modified xsi:type="dcterms:W3CDTF">2020-03-16T10:01:59Z</dcterms:modified>
</cp:coreProperties>
</file>