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190FF3-0B72-4B95-AAEC-813231B82026}" type="datetimeFigureOut">
              <a:rPr lang="en-US" smtClean="0"/>
              <a:pPr/>
              <a:t>3/15/2020</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7587B8-D65A-4CB3-A144-216D033509B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3A7587B8-D65A-4CB3-A144-216D033509BF}" type="slidenum">
              <a:rPr lang="en-US" smtClean="0"/>
              <a:pPr/>
              <a:t>29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A9D66517-965C-48AB-858D-18AAED6FD442}" type="datetimeFigureOut">
              <a:rPr lang="en-US" smtClean="0"/>
              <a:pPr/>
              <a:t>3/15/2020</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CC9544C2-52F8-4184-A6E2-E95B1A86D5B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9D66517-965C-48AB-858D-18AAED6FD442}" type="datetimeFigureOut">
              <a:rPr lang="en-US" smtClean="0"/>
              <a:pPr/>
              <a:t>3/15/2020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C9544C2-52F8-4184-A6E2-E95B1A86D5B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9D66517-965C-48AB-858D-18AAED6FD442}" type="datetimeFigureOut">
              <a:rPr lang="en-US" smtClean="0"/>
              <a:pPr/>
              <a:t>3/15/2020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C9544C2-52F8-4184-A6E2-E95B1A86D5B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9D66517-965C-48AB-858D-18AAED6FD442}" type="datetimeFigureOut">
              <a:rPr lang="en-US" smtClean="0"/>
              <a:pPr/>
              <a:t>3/15/2020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C9544C2-52F8-4184-A6E2-E95B1A86D5B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9D66517-965C-48AB-858D-18AAED6FD442}" type="datetimeFigureOut">
              <a:rPr lang="en-US" smtClean="0"/>
              <a:pPr/>
              <a:t>3/15/2020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C9544C2-52F8-4184-A6E2-E95B1A86D5B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A9D66517-965C-48AB-858D-18AAED6FD442}" type="datetimeFigureOut">
              <a:rPr lang="en-US" smtClean="0"/>
              <a:pPr/>
              <a:t>3/15/2020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C9544C2-52F8-4184-A6E2-E95B1A86D5B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A9D66517-965C-48AB-858D-18AAED6FD442}" type="datetimeFigureOut">
              <a:rPr lang="en-US" smtClean="0"/>
              <a:pPr/>
              <a:t>3/15/2020</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CC9544C2-52F8-4184-A6E2-E95B1A86D5B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A9D66517-965C-48AB-858D-18AAED6FD442}" type="datetimeFigureOut">
              <a:rPr lang="en-US" smtClean="0"/>
              <a:pPr/>
              <a:t>3/15/2020</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CC9544C2-52F8-4184-A6E2-E95B1A86D5B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9D66517-965C-48AB-858D-18AAED6FD442}" type="datetimeFigureOut">
              <a:rPr lang="en-US" smtClean="0"/>
              <a:pPr/>
              <a:t>3/15/2020</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CC9544C2-52F8-4184-A6E2-E95B1A86D5B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A9D66517-965C-48AB-858D-18AAED6FD442}" type="datetimeFigureOut">
              <a:rPr lang="en-US" smtClean="0"/>
              <a:pPr/>
              <a:t>3/15/2020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C9544C2-52F8-4184-A6E2-E95B1A86D5B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9D66517-965C-48AB-858D-18AAED6FD442}" type="datetimeFigureOut">
              <a:rPr lang="en-US" smtClean="0"/>
              <a:pPr/>
              <a:t>3/15/2020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8077200" y="6356350"/>
            <a:ext cx="609600" cy="365125"/>
          </a:xfrm>
        </p:spPr>
        <p:txBody>
          <a:bodyPr/>
          <a:lstStyle/>
          <a:p>
            <a:fld id="{CC9544C2-52F8-4184-A6E2-E95B1A86D5B5}" type="slidenum">
              <a:rPr lang="en-US" smtClean="0"/>
              <a:pPr/>
              <a:t>‹#›</a:t>
            </a:fld>
            <a:endParaRPr lang="en-US"/>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9D66517-965C-48AB-858D-18AAED6FD442}" type="datetimeFigureOut">
              <a:rPr lang="en-US" smtClean="0"/>
              <a:pPr/>
              <a:t>3/15/2020</a:t>
            </a:fld>
            <a:endParaRPr lang="en-US"/>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C9544C2-52F8-4184-A6E2-E95B1A86D5B5}" type="slidenum">
              <a:rPr lang="en-US" smtClean="0"/>
              <a:pPr/>
              <a:t>‹#›</a:t>
            </a:fld>
            <a:endParaRPr lang="en-US"/>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en-US" sz="7200" dirty="0" smtClean="0">
                <a:solidFill>
                  <a:srgbClr val="002060"/>
                </a:solidFill>
              </a:rPr>
              <a:t>Study design</a:t>
            </a:r>
            <a:endParaRPr lang="en-US" sz="7200" dirty="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914400"/>
          </a:xfrm>
        </p:spPr>
        <p:txBody>
          <a:bodyPr/>
          <a:lstStyle/>
          <a:p>
            <a:r>
              <a:rPr lang="en-US" dirty="0" smtClean="0"/>
              <a:t>Advantages of cohort studies</a:t>
            </a:r>
            <a:endParaRPr lang="en-US" dirty="0"/>
          </a:p>
        </p:txBody>
      </p:sp>
      <p:sp>
        <p:nvSpPr>
          <p:cNvPr id="3" name="عنصر نائب للمحتوى 2"/>
          <p:cNvSpPr>
            <a:spLocks noGrp="1"/>
          </p:cNvSpPr>
          <p:nvPr>
            <p:ph idx="1"/>
          </p:nvPr>
        </p:nvSpPr>
        <p:spPr>
          <a:xfrm>
            <a:off x="381000" y="838200"/>
            <a:ext cx="8305800" cy="5287963"/>
          </a:xfrm>
        </p:spPr>
        <p:txBody>
          <a:bodyPr>
            <a:noAutofit/>
          </a:bodyPr>
          <a:lstStyle/>
          <a:p>
            <a:r>
              <a:rPr lang="en-US" sz="2800" dirty="0" smtClean="0"/>
              <a:t>1- they allow complete description of the individuals experience subsequent to exposure </a:t>
            </a:r>
          </a:p>
          <a:p>
            <a:r>
              <a:rPr lang="en-US" sz="2800" dirty="0" smtClean="0"/>
              <a:t>2- they provide a clear temporal sequence of exposure and disease </a:t>
            </a:r>
          </a:p>
          <a:p>
            <a:r>
              <a:rPr lang="en-US" sz="2800" dirty="0" smtClean="0"/>
              <a:t>3- they provide excellent opportunity to study rare  exposures</a:t>
            </a:r>
          </a:p>
          <a:p>
            <a:r>
              <a:rPr lang="en-US" sz="2800" dirty="0" smtClean="0"/>
              <a:t>4- they permit the assessment of multiple outcomes</a:t>
            </a:r>
          </a:p>
          <a:p>
            <a:r>
              <a:rPr lang="en-US" sz="2800" dirty="0" smtClean="0"/>
              <a:t>5- they permit the direct estimation of the rate of health problem and the RR associated with the exposure of interest</a:t>
            </a:r>
          </a:p>
          <a:p>
            <a:r>
              <a:rPr lang="en-US" sz="2800" dirty="0" smtClean="0"/>
              <a:t>6- less chance for bias</a:t>
            </a:r>
          </a:p>
          <a:p>
            <a:r>
              <a:rPr lang="en-US" sz="2800" dirty="0" smtClean="0"/>
              <a:t>7- they provide more understandable information to non epidemiologists</a:t>
            </a:r>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Disadvantages of cohort studies</a:t>
            </a:r>
            <a:endParaRPr lang="en-US" dirty="0"/>
          </a:p>
        </p:txBody>
      </p:sp>
      <p:sp>
        <p:nvSpPr>
          <p:cNvPr id="3" name="عنصر نائب للمحتوى 2"/>
          <p:cNvSpPr>
            <a:spLocks noGrp="1"/>
          </p:cNvSpPr>
          <p:nvPr>
            <p:ph idx="1"/>
          </p:nvPr>
        </p:nvSpPr>
        <p:spPr/>
        <p:txBody>
          <a:bodyPr>
            <a:normAutofit/>
          </a:bodyPr>
          <a:lstStyle/>
          <a:p>
            <a:r>
              <a:rPr lang="en-US" dirty="0" smtClean="0"/>
              <a:t>1- not suitable for rare diseases where large numbers of subjects are required</a:t>
            </a:r>
          </a:p>
          <a:p>
            <a:r>
              <a:rPr lang="en-US" dirty="0" smtClean="0"/>
              <a:t>2- long term follow up may be necessary when the latency period for the outcome of interest is long</a:t>
            </a:r>
          </a:p>
          <a:p>
            <a:r>
              <a:rPr lang="en-US" dirty="0" smtClean="0"/>
              <a:t>3- the most serious problem is attrition or loss of people from the sample during the course of the study</a:t>
            </a:r>
          </a:p>
          <a:p>
            <a:r>
              <a:rPr lang="en-US" dirty="0" smtClean="0"/>
              <a:t>4- they are very time consuming and expensive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r>
              <a:rPr lang="en-US" dirty="0" smtClean="0"/>
              <a:t>5- the exposure status may change during the conduct of the study</a:t>
            </a:r>
          </a:p>
          <a:p>
            <a:r>
              <a:rPr lang="en-US" dirty="0" smtClean="0"/>
              <a:t>6- there may be attrition among the investigators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Case control studies</a:t>
            </a:r>
            <a:br>
              <a:rPr lang="en-US" dirty="0" smtClean="0"/>
            </a:br>
            <a:r>
              <a:rPr lang="en-US" dirty="0" smtClean="0"/>
              <a:t>(retrospective studies)</a:t>
            </a:r>
            <a:endParaRPr lang="en-US" dirty="0"/>
          </a:p>
        </p:txBody>
      </p:sp>
      <p:sp>
        <p:nvSpPr>
          <p:cNvPr id="3" name="عنصر نائب للمحتوى 2"/>
          <p:cNvSpPr>
            <a:spLocks noGrp="1"/>
          </p:cNvSpPr>
          <p:nvPr>
            <p:ph idx="1"/>
          </p:nvPr>
        </p:nvSpPr>
        <p:spPr/>
        <p:txBody>
          <a:bodyPr>
            <a:normAutofit/>
          </a:bodyPr>
          <a:lstStyle/>
          <a:p>
            <a:r>
              <a:rPr lang="en-US" sz="2800" dirty="0" smtClean="0"/>
              <a:t>They are efficient and common epidemiological studies</a:t>
            </a:r>
          </a:p>
          <a:p>
            <a:r>
              <a:rPr lang="en-US" sz="2800" dirty="0" smtClean="0"/>
              <a:t>They depend on exposure history among cases and controls</a:t>
            </a:r>
          </a:p>
          <a:p>
            <a:r>
              <a:rPr lang="en-US" sz="2800" dirty="0" smtClean="0"/>
              <a:t>They investigate the association of a disease condition with a risk factor by contrasting the exposure of a series of cases with the exposure of selected controls </a:t>
            </a: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1-Selection of cases</a:t>
            </a:r>
            <a:endParaRPr lang="en-US" dirty="0"/>
          </a:p>
        </p:txBody>
      </p:sp>
      <p:sp>
        <p:nvSpPr>
          <p:cNvPr id="3" name="عنصر نائب للمحتوى 2"/>
          <p:cNvSpPr>
            <a:spLocks noGrp="1"/>
          </p:cNvSpPr>
          <p:nvPr>
            <p:ph idx="1"/>
          </p:nvPr>
        </p:nvSpPr>
        <p:spPr/>
        <p:txBody>
          <a:bodyPr/>
          <a:lstStyle/>
          <a:p>
            <a:r>
              <a:rPr lang="en-US" dirty="0" smtClean="0"/>
              <a:t>In regard to :</a:t>
            </a:r>
          </a:p>
          <a:p>
            <a:pPr>
              <a:buFontTx/>
              <a:buChar char="-"/>
            </a:pPr>
            <a:r>
              <a:rPr lang="en-US" dirty="0" err="1" smtClean="0"/>
              <a:t>Histologic</a:t>
            </a:r>
            <a:r>
              <a:rPr lang="en-US" dirty="0" smtClean="0"/>
              <a:t> type </a:t>
            </a:r>
          </a:p>
          <a:p>
            <a:pPr>
              <a:buFontTx/>
              <a:buChar char="-"/>
            </a:pPr>
            <a:r>
              <a:rPr lang="en-US" dirty="0" smtClean="0"/>
              <a:t> stage of disease</a:t>
            </a:r>
          </a:p>
          <a:p>
            <a:pPr>
              <a:buFontTx/>
              <a:buChar char="-"/>
            </a:pPr>
            <a:r>
              <a:rPr lang="en-US" dirty="0" smtClean="0"/>
              <a:t>Date of diagnosis</a:t>
            </a:r>
          </a:p>
          <a:p>
            <a:pPr>
              <a:buFontTx/>
              <a:buChar char="-"/>
            </a:pPr>
            <a:r>
              <a:rPr lang="en-US" dirty="0" smtClean="0"/>
              <a:t>Geographic location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2-Selection of controls</a:t>
            </a:r>
            <a:endParaRPr lang="en-US" dirty="0"/>
          </a:p>
        </p:txBody>
      </p:sp>
      <p:sp>
        <p:nvSpPr>
          <p:cNvPr id="3" name="عنصر نائب للمحتوى 2"/>
          <p:cNvSpPr>
            <a:spLocks noGrp="1"/>
          </p:cNvSpPr>
          <p:nvPr>
            <p:ph idx="1"/>
          </p:nvPr>
        </p:nvSpPr>
        <p:spPr/>
        <p:txBody>
          <a:bodyPr>
            <a:normAutofit/>
          </a:bodyPr>
          <a:lstStyle/>
          <a:p>
            <a:r>
              <a:rPr lang="en-US" sz="2800" dirty="0" smtClean="0"/>
              <a:t>To obtain estimates of the frequency of attribute or risk factor for comparison with its </a:t>
            </a:r>
            <a:r>
              <a:rPr lang="en-US" sz="2800" dirty="0" err="1" smtClean="0"/>
              <a:t>frequecy</a:t>
            </a:r>
            <a:r>
              <a:rPr lang="en-US" sz="2800" dirty="0" smtClean="0"/>
              <a:t> among cases</a:t>
            </a:r>
          </a:p>
          <a:p>
            <a:r>
              <a:rPr lang="en-US" sz="2800" dirty="0" smtClean="0"/>
              <a:t>The comparison group may be:</a:t>
            </a:r>
          </a:p>
          <a:p>
            <a:pPr>
              <a:buNone/>
            </a:pPr>
            <a:r>
              <a:rPr lang="en-US" sz="2800" dirty="0" smtClean="0"/>
              <a:t>1- a probability sample of a defined population</a:t>
            </a:r>
          </a:p>
          <a:p>
            <a:pPr>
              <a:buNone/>
            </a:pPr>
            <a:r>
              <a:rPr lang="en-US" sz="2800" dirty="0" smtClean="0"/>
              <a:t>2- a sample of patients admitted to the same institution as cases</a:t>
            </a:r>
          </a:p>
          <a:p>
            <a:pPr>
              <a:buNone/>
            </a:pPr>
            <a:r>
              <a:rPr lang="en-US" sz="2800" dirty="0" smtClean="0"/>
              <a:t>3- a sample of relatives of the cases</a:t>
            </a:r>
            <a:endParaRPr 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matching</a:t>
            </a:r>
            <a:endParaRPr lang="en-US" dirty="0"/>
          </a:p>
        </p:txBody>
      </p:sp>
      <p:sp>
        <p:nvSpPr>
          <p:cNvPr id="3" name="عنصر نائب للمحتوى 2"/>
          <p:cNvSpPr>
            <a:spLocks noGrp="1"/>
          </p:cNvSpPr>
          <p:nvPr>
            <p:ph idx="1"/>
          </p:nvPr>
        </p:nvSpPr>
        <p:spPr/>
        <p:txBody>
          <a:bodyPr>
            <a:normAutofit/>
          </a:bodyPr>
          <a:lstStyle/>
          <a:p>
            <a:endParaRPr lang="en-US" sz="2800" dirty="0" smtClean="0"/>
          </a:p>
          <a:p>
            <a:endParaRPr lang="en-US" sz="2800" dirty="0" smtClean="0"/>
          </a:p>
          <a:p>
            <a:r>
              <a:rPr lang="en-US" sz="2800" dirty="0" smtClean="0"/>
              <a:t>it is the process by which we select controls in such a way that they are similar to cases with regards to certain selected pertinent variables (</a:t>
            </a:r>
            <a:r>
              <a:rPr lang="en-US" sz="2800" dirty="0" err="1" smtClean="0"/>
              <a:t>eg</a:t>
            </a:r>
            <a:r>
              <a:rPr lang="en-US" sz="2800" dirty="0" smtClean="0"/>
              <a:t>. Age) which are known to influence the outcome of disease </a:t>
            </a:r>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The advantages of multiple controls</a:t>
            </a:r>
            <a:endParaRPr lang="en-US" dirty="0"/>
          </a:p>
        </p:txBody>
      </p:sp>
      <p:sp>
        <p:nvSpPr>
          <p:cNvPr id="3" name="عنصر نائب للمحتوى 2"/>
          <p:cNvSpPr>
            <a:spLocks noGrp="1"/>
          </p:cNvSpPr>
          <p:nvPr>
            <p:ph idx="1"/>
          </p:nvPr>
        </p:nvSpPr>
        <p:spPr/>
        <p:txBody>
          <a:bodyPr>
            <a:normAutofit lnSpcReduction="10000"/>
          </a:bodyPr>
          <a:lstStyle/>
          <a:p>
            <a:r>
              <a:rPr lang="en-US" sz="2800" dirty="0" smtClean="0"/>
              <a:t>1- if the frequency of the risk factor does not differ from one control group to another , this increase internal consistency of the </a:t>
            </a:r>
            <a:r>
              <a:rPr lang="en-US" sz="2800" dirty="0" err="1" smtClean="0"/>
              <a:t>disese</a:t>
            </a:r>
            <a:r>
              <a:rPr lang="en-US" sz="2800" dirty="0" smtClean="0"/>
              <a:t> </a:t>
            </a:r>
          </a:p>
          <a:p>
            <a:pPr>
              <a:buNone/>
            </a:pPr>
            <a:r>
              <a:rPr lang="en-US" sz="2800" dirty="0" smtClean="0"/>
              <a:t>    this is equivalent of conducting two studies</a:t>
            </a:r>
          </a:p>
          <a:p>
            <a:pPr>
              <a:buNone/>
            </a:pPr>
            <a:endParaRPr lang="en-US" sz="2800" dirty="0" smtClean="0"/>
          </a:p>
          <a:p>
            <a:pPr>
              <a:buNone/>
            </a:pPr>
            <a:r>
              <a:rPr lang="en-US" sz="2800" dirty="0" smtClean="0"/>
              <a:t>2- if one control group is taken , and it happens that this disease is independently associated to the risk factor , the difference in the frequency of the factor between cases and controls may well be masked</a:t>
            </a:r>
          </a:p>
          <a:p>
            <a:pPr>
              <a:buNone/>
            </a:pPr>
            <a:r>
              <a:rPr lang="en-US" sz="2800" dirty="0" smtClean="0"/>
              <a:t>3- multiple controls also provide a check on bias</a:t>
            </a:r>
            <a:endParaRPr 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3- collection of data </a:t>
            </a:r>
            <a:endParaRPr lang="en-US" dirty="0"/>
          </a:p>
        </p:txBody>
      </p:sp>
      <p:sp>
        <p:nvSpPr>
          <p:cNvPr id="3" name="عنصر نائب للمحتوى 2"/>
          <p:cNvSpPr>
            <a:spLocks noGrp="1"/>
          </p:cNvSpPr>
          <p:nvPr>
            <p:ph idx="1"/>
          </p:nvPr>
        </p:nvSpPr>
        <p:spPr/>
        <p:txBody>
          <a:bodyPr>
            <a:normAutofit/>
          </a:bodyPr>
          <a:lstStyle/>
          <a:p>
            <a:r>
              <a:rPr lang="en-US" sz="2800" dirty="0" smtClean="0"/>
              <a:t>This is done through interviews , </a:t>
            </a:r>
            <a:r>
              <a:rPr lang="en-US" sz="2800" dirty="0" err="1" smtClean="0"/>
              <a:t>questionnairs</a:t>
            </a:r>
            <a:r>
              <a:rPr lang="en-US" sz="2800" dirty="0" smtClean="0"/>
              <a:t> or examination of records</a:t>
            </a:r>
          </a:p>
          <a:p>
            <a:r>
              <a:rPr lang="en-US" sz="2800" dirty="0" smtClean="0"/>
              <a:t>The following precaution should be taken</a:t>
            </a:r>
          </a:p>
          <a:p>
            <a:pPr>
              <a:buNone/>
            </a:pPr>
            <a:r>
              <a:rPr lang="en-US" sz="2800" dirty="0" smtClean="0"/>
              <a:t>1- observations should be objective or if obtained by survey method well standardized</a:t>
            </a:r>
          </a:p>
          <a:p>
            <a:pPr>
              <a:buNone/>
            </a:pPr>
            <a:r>
              <a:rPr lang="en-US" sz="2800" dirty="0" smtClean="0"/>
              <a:t>2-preferably the investigator should be kept blind as to who is in the case or control group</a:t>
            </a:r>
          </a:p>
          <a:p>
            <a:pPr>
              <a:buNone/>
            </a:pPr>
            <a:r>
              <a:rPr lang="en-US" sz="2800" dirty="0" smtClean="0"/>
              <a:t>3- the same procedure </a:t>
            </a:r>
            <a:r>
              <a:rPr lang="en-US" sz="2800" dirty="0" err="1" smtClean="0"/>
              <a:t>eg</a:t>
            </a:r>
            <a:r>
              <a:rPr lang="en-US" sz="2800" dirty="0" smtClean="0"/>
              <a:t>. Interviews should be used for all groups </a:t>
            </a:r>
            <a:endParaRPr 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The validity of case-control studies can be enhanced by :</a:t>
            </a:r>
            <a:endParaRPr lang="en-US" dirty="0"/>
          </a:p>
        </p:txBody>
      </p:sp>
      <p:sp>
        <p:nvSpPr>
          <p:cNvPr id="3" name="عنصر نائب للمحتوى 2"/>
          <p:cNvSpPr>
            <a:spLocks noGrp="1"/>
          </p:cNvSpPr>
          <p:nvPr>
            <p:ph idx="1"/>
          </p:nvPr>
        </p:nvSpPr>
        <p:spPr/>
        <p:txBody>
          <a:bodyPr>
            <a:normAutofit lnSpcReduction="10000"/>
          </a:bodyPr>
          <a:lstStyle/>
          <a:p>
            <a:r>
              <a:rPr lang="en-US" sz="2800" dirty="0" smtClean="0"/>
              <a:t>1- cases are representative to all cases in particular setting</a:t>
            </a:r>
          </a:p>
          <a:p>
            <a:r>
              <a:rPr lang="en-US" sz="2800" dirty="0" smtClean="0"/>
              <a:t>2- cases are similar to controls with respect to risk factors other than the study factor</a:t>
            </a:r>
          </a:p>
          <a:p>
            <a:r>
              <a:rPr lang="en-US" sz="2800" dirty="0" smtClean="0"/>
              <a:t>3- multiple controls with consistent results </a:t>
            </a:r>
          </a:p>
          <a:p>
            <a:r>
              <a:rPr lang="en-US" sz="2800" dirty="0" smtClean="0"/>
              <a:t>4- when the cases and controls are truly selected independently of the exposure status</a:t>
            </a:r>
          </a:p>
          <a:p>
            <a:r>
              <a:rPr lang="en-US" sz="2800" dirty="0" smtClean="0"/>
              <a:t>5-when the source of bias are mitigated</a:t>
            </a:r>
          </a:p>
          <a:p>
            <a:r>
              <a:rPr lang="en-US" sz="2800" dirty="0" smtClean="0"/>
              <a:t>6-if repeated studies in different settings confirm each other</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r>
              <a:rPr lang="en-US" dirty="0" smtClean="0"/>
              <a:t>Study design : is the protocol for selecting persons to study and the method in which data are collected</a:t>
            </a:r>
          </a:p>
          <a:p>
            <a:endParaRPr lang="en-US" dirty="0"/>
          </a:p>
          <a:p>
            <a:r>
              <a:rPr lang="en-US" dirty="0" smtClean="0"/>
              <a:t>The type of we choose is influenced by :</a:t>
            </a:r>
          </a:p>
          <a:p>
            <a:pPr>
              <a:buFontTx/>
              <a:buChar char="-"/>
            </a:pPr>
            <a:r>
              <a:rPr lang="en-US" dirty="0" smtClean="0"/>
              <a:t>The purpose</a:t>
            </a:r>
          </a:p>
          <a:p>
            <a:pPr>
              <a:buFontTx/>
              <a:buChar char="-"/>
            </a:pPr>
            <a:r>
              <a:rPr lang="en-US" dirty="0" smtClean="0"/>
              <a:t>The cost</a:t>
            </a:r>
          </a:p>
          <a:p>
            <a:pPr>
              <a:buFontTx/>
              <a:buChar char="-"/>
            </a:pPr>
            <a:r>
              <a:rPr lang="en-US" dirty="0" smtClean="0"/>
              <a:t>Nature of the problem</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r>
              <a:rPr lang="en-US" sz="2800" dirty="0" smtClean="0"/>
              <a:t>7- if a hybrid design of case control is nested in a cohort study</a:t>
            </a:r>
          </a:p>
          <a:p>
            <a:r>
              <a:rPr lang="en-US" sz="2800" dirty="0" smtClean="0"/>
              <a:t>8- if it is possible to demonstrate a dose – response or a gradient relationship</a:t>
            </a:r>
            <a:endParaRPr 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Analysis of case control data</a:t>
            </a:r>
            <a:endParaRPr lang="en-US" dirty="0"/>
          </a:p>
        </p:txBody>
      </p:sp>
      <p:sp>
        <p:nvSpPr>
          <p:cNvPr id="3" name="عنصر نائب للمحتوى 2"/>
          <p:cNvSpPr>
            <a:spLocks noGrp="1"/>
          </p:cNvSpPr>
          <p:nvPr>
            <p:ph idx="1"/>
          </p:nvPr>
        </p:nvSpPr>
        <p:spPr/>
        <p:txBody>
          <a:bodyPr>
            <a:normAutofit/>
          </a:bodyPr>
          <a:lstStyle/>
          <a:p>
            <a:r>
              <a:rPr lang="en-US" sz="2800" dirty="0" smtClean="0"/>
              <a:t>The association of an exposure and disease is measured in case control study by calculation of the odds ratio (OR) which is the ratio of odds of exposure among cases to the odds of exposure among controls</a:t>
            </a:r>
          </a:p>
          <a:p>
            <a:r>
              <a:rPr lang="en-US" sz="2800" dirty="0" smtClean="0"/>
              <a:t>Odds: they are the ratio of the number of people in a group with an event to the number of people without </a:t>
            </a:r>
            <a:r>
              <a:rPr lang="en-US" sz="2800" smtClean="0"/>
              <a:t>the event</a:t>
            </a:r>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example</a:t>
            </a:r>
            <a:endParaRPr lang="en-US" dirty="0"/>
          </a:p>
        </p:txBody>
      </p:sp>
      <p:sp>
        <p:nvSpPr>
          <p:cNvPr id="3" name="عنصر نائب للمحتوى 2"/>
          <p:cNvSpPr>
            <a:spLocks noGrp="1"/>
          </p:cNvSpPr>
          <p:nvPr>
            <p:ph idx="1"/>
          </p:nvPr>
        </p:nvSpPr>
        <p:spPr/>
        <p:txBody>
          <a:bodyPr>
            <a:normAutofit/>
          </a:bodyPr>
          <a:lstStyle/>
          <a:p>
            <a:r>
              <a:rPr lang="en-US" sz="2800" dirty="0" smtClean="0"/>
              <a:t>In a study of the association of administrating long acting </a:t>
            </a:r>
            <a:r>
              <a:rPr lang="en-US" sz="2800" dirty="0" err="1" smtClean="0"/>
              <a:t>bronchdilator</a:t>
            </a:r>
            <a:r>
              <a:rPr lang="en-US" sz="2800" dirty="0" smtClean="0"/>
              <a:t> in asthmatic patients and </a:t>
            </a:r>
            <a:r>
              <a:rPr lang="en-US" sz="2800" dirty="0" err="1" smtClean="0"/>
              <a:t>occurance</a:t>
            </a:r>
            <a:r>
              <a:rPr lang="en-US" sz="2800" dirty="0" smtClean="0"/>
              <a:t> of nocturnal attacks</a:t>
            </a:r>
          </a:p>
          <a:p>
            <a:pPr>
              <a:buNone/>
            </a:pPr>
            <a:r>
              <a:rPr lang="en-US" sz="2800" dirty="0" smtClean="0"/>
              <a:t>If in the cases group 10 had nocturnal attacks and 90 did not </a:t>
            </a:r>
          </a:p>
          <a:p>
            <a:pPr>
              <a:buNone/>
            </a:pPr>
            <a:r>
              <a:rPr lang="en-US" sz="2800" dirty="0" smtClean="0"/>
              <a:t>The odds = 10    90 or 0.11</a:t>
            </a:r>
          </a:p>
          <a:p>
            <a:pPr>
              <a:buNone/>
            </a:pPr>
            <a:r>
              <a:rPr lang="en-US" sz="2800" dirty="0" smtClean="0"/>
              <a:t>Also if in the control group ,40 had nocturnal attacks and 60 did not </a:t>
            </a:r>
          </a:p>
          <a:p>
            <a:pPr>
              <a:buNone/>
            </a:pPr>
            <a:r>
              <a:rPr lang="en-US" sz="2800" dirty="0" smtClean="0"/>
              <a:t>The odds = 40   60  or 0.67</a:t>
            </a:r>
          </a:p>
        </p:txBody>
      </p:sp>
      <p:cxnSp>
        <p:nvCxnSpPr>
          <p:cNvPr id="6" name="رابط مستقيم 5"/>
          <p:cNvCxnSpPr/>
          <p:nvPr/>
        </p:nvCxnSpPr>
        <p:spPr>
          <a:xfrm rot="5400000">
            <a:off x="2514600" y="4419600"/>
            <a:ext cx="38100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رابط مستقيم 7"/>
          <p:cNvCxnSpPr/>
          <p:nvPr/>
        </p:nvCxnSpPr>
        <p:spPr>
          <a:xfrm rot="5400000">
            <a:off x="2552700" y="5981700"/>
            <a:ext cx="3810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Odds ratio (OR)</a:t>
            </a:r>
            <a:endParaRPr lang="en-US" dirty="0"/>
          </a:p>
        </p:txBody>
      </p:sp>
      <p:sp>
        <p:nvSpPr>
          <p:cNvPr id="3" name="عنصر نائب للمحتوى 2"/>
          <p:cNvSpPr>
            <a:spLocks noGrp="1"/>
          </p:cNvSpPr>
          <p:nvPr>
            <p:ph idx="1"/>
          </p:nvPr>
        </p:nvSpPr>
        <p:spPr/>
        <p:txBody>
          <a:bodyPr>
            <a:normAutofit/>
          </a:bodyPr>
          <a:lstStyle/>
          <a:p>
            <a:r>
              <a:rPr lang="en-US" sz="2800" dirty="0" smtClean="0"/>
              <a:t>The ratio of the odds of an event in the cases group to the odds of the event in the control group</a:t>
            </a:r>
          </a:p>
          <a:p>
            <a:r>
              <a:rPr lang="en-US" sz="2800" dirty="0" smtClean="0"/>
              <a:t>In the previous example ,OR=0.11    0.67 =0.16</a:t>
            </a:r>
          </a:p>
          <a:p>
            <a:pPr>
              <a:buNone/>
            </a:pPr>
            <a:r>
              <a:rPr lang="en-US" sz="2800" dirty="0" smtClean="0"/>
              <a:t>                     cases with exposure      controls without    .                                      exposure</a:t>
            </a:r>
          </a:p>
          <a:p>
            <a:r>
              <a:rPr lang="en-US" sz="2800" dirty="0" smtClean="0"/>
              <a:t>So odds ratio=</a:t>
            </a:r>
          </a:p>
          <a:p>
            <a:pPr>
              <a:buNone/>
            </a:pPr>
            <a:r>
              <a:rPr lang="en-US" sz="2800" dirty="0" smtClean="0"/>
              <a:t>                     controls with exposure      cases with .        .                                           exposure</a:t>
            </a:r>
            <a:endParaRPr lang="en-US" sz="2800" dirty="0"/>
          </a:p>
        </p:txBody>
      </p:sp>
      <p:cxnSp>
        <p:nvCxnSpPr>
          <p:cNvPr id="5" name="رابط مستقيم 4"/>
          <p:cNvCxnSpPr/>
          <p:nvPr/>
        </p:nvCxnSpPr>
        <p:spPr>
          <a:xfrm rot="5400000">
            <a:off x="5905500" y="3086100"/>
            <a:ext cx="2286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ضرب 5"/>
          <p:cNvSpPr/>
          <p:nvPr/>
        </p:nvSpPr>
        <p:spPr>
          <a:xfrm>
            <a:off x="5486400" y="3429000"/>
            <a:ext cx="381000" cy="53340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رابط مستقيم 7"/>
          <p:cNvCxnSpPr/>
          <p:nvPr/>
        </p:nvCxnSpPr>
        <p:spPr>
          <a:xfrm>
            <a:off x="3352800" y="4648200"/>
            <a:ext cx="48768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9" name="ضرب 8"/>
          <p:cNvSpPr/>
          <p:nvPr/>
        </p:nvSpPr>
        <p:spPr>
          <a:xfrm>
            <a:off x="5943600" y="4876800"/>
            <a:ext cx="457200" cy="53340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57912"/>
          </a:xfrm>
        </p:spPr>
        <p:txBody>
          <a:bodyPr>
            <a:normAutofit fontScale="90000"/>
          </a:bodyPr>
          <a:lstStyle/>
          <a:p>
            <a:endParaRPr lang="en-US" dirty="0"/>
          </a:p>
        </p:txBody>
      </p:sp>
      <p:sp>
        <p:nvSpPr>
          <p:cNvPr id="3" name="عنصر نائب للمحتوى 2"/>
          <p:cNvSpPr>
            <a:spLocks noGrp="1"/>
          </p:cNvSpPr>
          <p:nvPr>
            <p:ph idx="1"/>
          </p:nvPr>
        </p:nvSpPr>
        <p:spPr>
          <a:xfrm>
            <a:off x="457200" y="609600"/>
            <a:ext cx="8229600" cy="5715000"/>
          </a:xfrm>
        </p:spPr>
        <p:txBody>
          <a:bodyPr>
            <a:normAutofit/>
          </a:bodyPr>
          <a:lstStyle/>
          <a:p>
            <a:r>
              <a:rPr lang="en-US" sz="2800" dirty="0" smtClean="0"/>
              <a:t>The odds ratio is a measure of relationship between exposure and disease</a:t>
            </a:r>
          </a:p>
          <a:p>
            <a:r>
              <a:rPr lang="en-US" sz="2800" dirty="0" smtClean="0"/>
              <a:t>If OR=</a:t>
            </a:r>
            <a:r>
              <a:rPr lang="en-US" sz="4400" dirty="0" smtClean="0"/>
              <a:t>1  </a:t>
            </a:r>
            <a:r>
              <a:rPr lang="en-US" sz="2800" dirty="0" smtClean="0"/>
              <a:t>  the exposure is not related to disease</a:t>
            </a:r>
          </a:p>
          <a:p>
            <a:r>
              <a:rPr lang="en-US" sz="2800" dirty="0" smtClean="0"/>
              <a:t>If OR&gt;</a:t>
            </a:r>
            <a:r>
              <a:rPr lang="en-US" sz="4400" dirty="0" smtClean="0"/>
              <a:t>1  </a:t>
            </a:r>
            <a:r>
              <a:rPr lang="en-US" sz="2800" dirty="0" smtClean="0"/>
              <a:t>  the exposure is positively related to disease</a:t>
            </a:r>
          </a:p>
          <a:p>
            <a:r>
              <a:rPr lang="en-US" sz="2800" dirty="0" smtClean="0"/>
              <a:t>If OR&lt;</a:t>
            </a:r>
            <a:r>
              <a:rPr lang="en-US" sz="4400" dirty="0" smtClean="0"/>
              <a:t>1  </a:t>
            </a:r>
            <a:r>
              <a:rPr lang="en-US" sz="2800" dirty="0" smtClean="0"/>
              <a:t>  the exposure is negatively related to disease</a:t>
            </a:r>
          </a:p>
          <a:p>
            <a:pPr>
              <a:buNone/>
            </a:pPr>
            <a:r>
              <a:rPr lang="en-US" sz="2800" dirty="0" smtClean="0"/>
              <a:t>  the odds ratio is a good estimate of the relative risk in case con</a:t>
            </a:r>
          </a:p>
          <a:p>
            <a:endParaRPr lang="en-US" sz="2800" dirty="0" smtClean="0"/>
          </a:p>
          <a:p>
            <a:endParaRPr lang="en-US"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896112"/>
          </a:xfrm>
        </p:spPr>
        <p:txBody>
          <a:bodyPr>
            <a:normAutofit fontScale="90000"/>
          </a:bodyPr>
          <a:lstStyle/>
          <a:p>
            <a:r>
              <a:rPr lang="en-US" dirty="0" smtClean="0"/>
              <a:t>Advantages of case control studies</a:t>
            </a:r>
            <a:endParaRPr lang="en-US" dirty="0"/>
          </a:p>
        </p:txBody>
      </p:sp>
      <p:sp>
        <p:nvSpPr>
          <p:cNvPr id="3" name="عنصر نائب للمحتوى 2"/>
          <p:cNvSpPr>
            <a:spLocks noGrp="1"/>
          </p:cNvSpPr>
          <p:nvPr>
            <p:ph idx="1"/>
          </p:nvPr>
        </p:nvSpPr>
        <p:spPr>
          <a:xfrm>
            <a:off x="457200" y="1752600"/>
            <a:ext cx="8229600" cy="4800600"/>
          </a:xfrm>
        </p:spPr>
        <p:txBody>
          <a:bodyPr>
            <a:normAutofit lnSpcReduction="10000"/>
          </a:bodyPr>
          <a:lstStyle/>
          <a:p>
            <a:r>
              <a:rPr lang="en-US" sz="2800" dirty="0" smtClean="0"/>
              <a:t> 1- it is the most frequent undertaken type of epidemiological studies</a:t>
            </a:r>
          </a:p>
          <a:p>
            <a:r>
              <a:rPr lang="en-US" sz="2800" dirty="0" smtClean="0"/>
              <a:t>2- they are useful for studying health problems that occur infrequently</a:t>
            </a:r>
          </a:p>
          <a:p>
            <a:r>
              <a:rPr lang="en-US" sz="2800" dirty="0" smtClean="0"/>
              <a:t>3-  they are useful for studying health problems with a long latent interval</a:t>
            </a:r>
          </a:p>
          <a:p>
            <a:r>
              <a:rPr lang="en-US" sz="2800" dirty="0" smtClean="0"/>
              <a:t>4-less time consuming and less expensive than cohort studies</a:t>
            </a:r>
          </a:p>
          <a:p>
            <a:r>
              <a:rPr lang="en-US" sz="2800" dirty="0" smtClean="0"/>
              <a:t>5-  they are useful for studying the effects of multiple risk factors on the health problems under study</a:t>
            </a:r>
            <a:endParaRPr 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34112"/>
          </a:xfrm>
        </p:spPr>
        <p:txBody>
          <a:bodyPr>
            <a:normAutofit fontScale="90000"/>
          </a:bodyPr>
          <a:lstStyle/>
          <a:p>
            <a:endParaRPr lang="en-US" dirty="0"/>
          </a:p>
        </p:txBody>
      </p:sp>
      <p:sp>
        <p:nvSpPr>
          <p:cNvPr id="3" name="عنصر نائب للمحتوى 2"/>
          <p:cNvSpPr>
            <a:spLocks noGrp="1"/>
          </p:cNvSpPr>
          <p:nvPr>
            <p:ph idx="1"/>
          </p:nvPr>
        </p:nvSpPr>
        <p:spPr>
          <a:xfrm>
            <a:off x="533400" y="990600"/>
            <a:ext cx="8229600" cy="5410200"/>
          </a:xfrm>
          <a:ln>
            <a:solidFill>
              <a:srgbClr val="002060"/>
            </a:solidFill>
          </a:ln>
        </p:spPr>
        <p:txBody>
          <a:bodyPr>
            <a:normAutofit lnSpcReduction="10000"/>
          </a:bodyPr>
          <a:lstStyle/>
          <a:p>
            <a:r>
              <a:rPr lang="en-US" sz="2800" dirty="0" smtClean="0"/>
              <a:t>6- it requires a smaller sample than other studies</a:t>
            </a:r>
          </a:p>
          <a:p>
            <a:r>
              <a:rPr lang="en-US" sz="2800" dirty="0" smtClean="0"/>
              <a:t>7-there is no problem of attrition</a:t>
            </a:r>
          </a:p>
          <a:p>
            <a:r>
              <a:rPr lang="en-US" sz="2800" dirty="0" smtClean="0"/>
              <a:t>8- this is considered the earliest study provide leads to be followed up by more definitive cohort studies</a:t>
            </a:r>
          </a:p>
          <a:p>
            <a:endParaRPr lang="en-US" sz="2800" dirty="0" smtClean="0"/>
          </a:p>
          <a:p>
            <a:pPr>
              <a:buNone/>
            </a:pPr>
            <a:r>
              <a:rPr lang="en-US" sz="3600" dirty="0" smtClean="0"/>
              <a:t>Disadvantages of case control studies:</a:t>
            </a:r>
          </a:p>
          <a:p>
            <a:pPr>
              <a:buNone/>
            </a:pPr>
            <a:endParaRPr lang="en-US" sz="2800" dirty="0" smtClean="0"/>
          </a:p>
          <a:p>
            <a:pPr>
              <a:buNone/>
            </a:pPr>
            <a:r>
              <a:rPr lang="en-US" sz="3200" dirty="0" smtClean="0"/>
              <a:t>1- selection bias </a:t>
            </a:r>
            <a:r>
              <a:rPr lang="en-US" sz="2800" dirty="0" smtClean="0"/>
              <a:t>: because case and controls  may be selected from two </a:t>
            </a:r>
            <a:r>
              <a:rPr lang="en-US" sz="2800" dirty="0" err="1" smtClean="0"/>
              <a:t>separete</a:t>
            </a:r>
            <a:r>
              <a:rPr lang="en-US" sz="2800" dirty="0" smtClean="0"/>
              <a:t> populations , it is difficult to be comparable</a:t>
            </a:r>
            <a:endParaRPr lang="en-US"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210312"/>
          </a:xfrm>
        </p:spPr>
        <p:txBody>
          <a:bodyPr>
            <a:normAutofit fontScale="90000"/>
          </a:bodyPr>
          <a:lstStyle/>
          <a:p>
            <a:endParaRPr lang="en-US" dirty="0"/>
          </a:p>
        </p:txBody>
      </p:sp>
      <p:sp>
        <p:nvSpPr>
          <p:cNvPr id="3" name="عنصر نائب للمحتوى 2"/>
          <p:cNvSpPr>
            <a:spLocks noGrp="1"/>
          </p:cNvSpPr>
          <p:nvPr>
            <p:ph idx="1"/>
          </p:nvPr>
        </p:nvSpPr>
        <p:spPr>
          <a:xfrm>
            <a:off x="457200" y="685800"/>
            <a:ext cx="8229600" cy="5867400"/>
          </a:xfrm>
        </p:spPr>
        <p:txBody>
          <a:bodyPr>
            <a:normAutofit fontScale="92500" lnSpcReduction="20000"/>
          </a:bodyPr>
          <a:lstStyle/>
          <a:p>
            <a:r>
              <a:rPr lang="en-US" sz="2800" dirty="0" smtClean="0"/>
              <a:t>2-Recall bias: exposure data are collected from records or by recall after the disease has occurred .  Records may be incomplete and recall of past events is subject to human error </a:t>
            </a:r>
          </a:p>
          <a:p>
            <a:endParaRPr lang="en-US" sz="2800" dirty="0" smtClean="0"/>
          </a:p>
          <a:p>
            <a:r>
              <a:rPr lang="en-US" sz="2800" dirty="0" smtClean="0"/>
              <a:t>3-temporality is a serious problem ,where it is not possible to determine whether risk led to the disease or vice versa</a:t>
            </a:r>
          </a:p>
          <a:p>
            <a:endParaRPr lang="en-US" sz="2800" dirty="0" smtClean="0"/>
          </a:p>
          <a:p>
            <a:r>
              <a:rPr lang="en-US" sz="2800" dirty="0" smtClean="0"/>
              <a:t>4- if the health problem is relatively common in the population (&gt;5-10%) the odds ratio is not a reliable estimate of the relative risk</a:t>
            </a:r>
          </a:p>
          <a:p>
            <a:endParaRPr lang="en-US" sz="2800" dirty="0" smtClean="0"/>
          </a:p>
          <a:p>
            <a:r>
              <a:rPr lang="en-US" sz="2800" dirty="0" smtClean="0"/>
              <a:t>5- they can not be used to determine the other possible health effects of an </a:t>
            </a:r>
            <a:r>
              <a:rPr lang="en-US" sz="2800" dirty="0" err="1" smtClean="0"/>
              <a:t>exposure.they</a:t>
            </a:r>
            <a:r>
              <a:rPr lang="en-US" sz="2800" dirty="0" smtClean="0"/>
              <a:t> are concerned with only one outcome</a:t>
            </a:r>
          </a:p>
          <a:p>
            <a:endParaRPr lang="en-US"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819912"/>
          </a:xfrm>
        </p:spPr>
        <p:txBody>
          <a:bodyPr/>
          <a:lstStyle/>
          <a:p>
            <a:r>
              <a:rPr lang="en-US" dirty="0" smtClean="0"/>
              <a:t>Types of bias</a:t>
            </a:r>
            <a:endParaRPr lang="en-US" dirty="0"/>
          </a:p>
        </p:txBody>
      </p:sp>
      <p:sp>
        <p:nvSpPr>
          <p:cNvPr id="3" name="عنصر نائب للمحتوى 2"/>
          <p:cNvSpPr>
            <a:spLocks noGrp="1"/>
          </p:cNvSpPr>
          <p:nvPr>
            <p:ph idx="1"/>
          </p:nvPr>
        </p:nvSpPr>
        <p:spPr>
          <a:xfrm>
            <a:off x="457200" y="1828800"/>
            <a:ext cx="8229600" cy="4495800"/>
          </a:xfrm>
        </p:spPr>
        <p:txBody>
          <a:bodyPr>
            <a:normAutofit/>
          </a:bodyPr>
          <a:lstStyle/>
          <a:p>
            <a:r>
              <a:rPr lang="en-US" sz="2800" dirty="0" smtClean="0"/>
              <a:t>1- selection bias</a:t>
            </a:r>
          </a:p>
          <a:p>
            <a:r>
              <a:rPr lang="en-US" sz="2800" dirty="0" smtClean="0"/>
              <a:t>2- recall bias</a:t>
            </a:r>
          </a:p>
          <a:p>
            <a:r>
              <a:rPr lang="en-US" sz="2800" dirty="0" smtClean="0"/>
              <a:t>3- detection bias</a:t>
            </a:r>
          </a:p>
          <a:p>
            <a:r>
              <a:rPr lang="en-US" sz="2800" dirty="0" smtClean="0"/>
              <a:t>4- observer bias</a:t>
            </a:r>
          </a:p>
          <a:p>
            <a:pPr>
              <a:buNone/>
            </a:pPr>
            <a:endParaRPr lang="en-US"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286512"/>
          </a:xfrm>
        </p:spPr>
        <p:txBody>
          <a:bodyPr>
            <a:normAutofit fontScale="90000"/>
          </a:bodyPr>
          <a:lstStyle/>
          <a:p>
            <a:endParaRPr lang="en-US" dirty="0"/>
          </a:p>
        </p:txBody>
      </p:sp>
      <p:graphicFrame>
        <p:nvGraphicFramePr>
          <p:cNvPr id="4" name="عنصر نائب للمحتوى 3"/>
          <p:cNvGraphicFramePr>
            <a:graphicFrameLocks noGrp="1"/>
          </p:cNvGraphicFramePr>
          <p:nvPr>
            <p:ph idx="1"/>
          </p:nvPr>
        </p:nvGraphicFramePr>
        <p:xfrm>
          <a:off x="533400" y="381001"/>
          <a:ext cx="8229600" cy="6492240"/>
        </p:xfrm>
        <a:graphic>
          <a:graphicData uri="http://schemas.openxmlformats.org/drawingml/2006/table">
            <a:tbl>
              <a:tblPr firstRow="1" bandRow="1">
                <a:tableStyleId>{5C22544A-7EE6-4342-B048-85BDC9FD1C3A}</a:tableStyleId>
              </a:tblPr>
              <a:tblGrid>
                <a:gridCol w="4114800"/>
                <a:gridCol w="4114800"/>
              </a:tblGrid>
              <a:tr h="736600">
                <a:tc>
                  <a:txBody>
                    <a:bodyPr/>
                    <a:lstStyle/>
                    <a:p>
                      <a:r>
                        <a:rPr lang="en-US" sz="2800" dirty="0" smtClean="0"/>
                        <a:t>Retrospective studies</a:t>
                      </a:r>
                      <a:endParaRPr lang="en-US" sz="2800" dirty="0"/>
                    </a:p>
                  </a:txBody>
                  <a:tcPr/>
                </a:tc>
                <a:tc>
                  <a:txBody>
                    <a:bodyPr/>
                    <a:lstStyle/>
                    <a:p>
                      <a:r>
                        <a:rPr lang="en-US" sz="2800" dirty="0" smtClean="0"/>
                        <a:t>Prospective studies</a:t>
                      </a:r>
                      <a:endParaRPr lang="en-US" sz="2800" dirty="0"/>
                    </a:p>
                  </a:txBody>
                  <a:tcPr/>
                </a:tc>
              </a:tr>
              <a:tr h="584200">
                <a:tc>
                  <a:txBody>
                    <a:bodyPr/>
                    <a:lstStyle/>
                    <a:p>
                      <a:r>
                        <a:rPr lang="en-US" sz="2400" dirty="0" smtClean="0"/>
                        <a:t>1-</a:t>
                      </a:r>
                      <a:r>
                        <a:rPr lang="en-US" sz="2400" baseline="0" dirty="0" smtClean="0"/>
                        <a:t> require relatively short time</a:t>
                      </a:r>
                      <a:endParaRPr lang="en-US" sz="2400" dirty="0"/>
                    </a:p>
                  </a:txBody>
                  <a:tcPr/>
                </a:tc>
                <a:tc>
                  <a:txBody>
                    <a:bodyPr/>
                    <a:lstStyle/>
                    <a:p>
                      <a:r>
                        <a:rPr lang="en-US" sz="2400" dirty="0" smtClean="0"/>
                        <a:t>Longer</a:t>
                      </a:r>
                      <a:r>
                        <a:rPr lang="en-US" sz="2400" baseline="0" dirty="0" smtClean="0"/>
                        <a:t> time is required</a:t>
                      </a:r>
                      <a:endParaRPr lang="en-US" sz="2400" dirty="0"/>
                    </a:p>
                  </a:txBody>
                  <a:tcPr/>
                </a:tc>
              </a:tr>
              <a:tr h="584200">
                <a:tc>
                  <a:txBody>
                    <a:bodyPr/>
                    <a:lstStyle/>
                    <a:p>
                      <a:r>
                        <a:rPr lang="en-US" sz="2400" dirty="0" smtClean="0"/>
                        <a:t>2-Less expensive</a:t>
                      </a:r>
                      <a:endParaRPr lang="en-US" sz="2400" dirty="0"/>
                    </a:p>
                  </a:txBody>
                  <a:tcPr/>
                </a:tc>
                <a:tc>
                  <a:txBody>
                    <a:bodyPr/>
                    <a:lstStyle/>
                    <a:p>
                      <a:r>
                        <a:rPr lang="en-US" sz="2400" dirty="0" smtClean="0"/>
                        <a:t>Very </a:t>
                      </a:r>
                      <a:r>
                        <a:rPr lang="en-US" sz="2400" dirty="0" err="1" smtClean="0"/>
                        <a:t>costy</a:t>
                      </a:r>
                      <a:endParaRPr lang="en-US" sz="2400" dirty="0"/>
                    </a:p>
                  </a:txBody>
                  <a:tcPr/>
                </a:tc>
              </a:tr>
              <a:tr h="584200">
                <a:tc>
                  <a:txBody>
                    <a:bodyPr/>
                    <a:lstStyle/>
                    <a:p>
                      <a:r>
                        <a:rPr lang="en-US" sz="2400" dirty="0" smtClean="0"/>
                        <a:t>3-Suitable for rare diseases</a:t>
                      </a:r>
                      <a:endParaRPr lang="en-US" sz="2400" dirty="0"/>
                    </a:p>
                  </a:txBody>
                  <a:tcPr/>
                </a:tc>
                <a:tc>
                  <a:txBody>
                    <a:bodyPr/>
                    <a:lstStyle/>
                    <a:p>
                      <a:r>
                        <a:rPr lang="en-US" sz="2400" dirty="0" smtClean="0"/>
                        <a:t>Suitable for rare exposures</a:t>
                      </a:r>
                      <a:endParaRPr lang="en-US" sz="2400" dirty="0"/>
                    </a:p>
                  </a:txBody>
                  <a:tcPr/>
                </a:tc>
              </a:tr>
              <a:tr h="584200">
                <a:tc>
                  <a:txBody>
                    <a:bodyPr/>
                    <a:lstStyle/>
                    <a:p>
                      <a:r>
                        <a:rPr lang="en-US" sz="2400" dirty="0" smtClean="0"/>
                        <a:t>4-More</a:t>
                      </a:r>
                      <a:r>
                        <a:rPr lang="en-US" sz="2400" baseline="0" dirty="0" smtClean="0"/>
                        <a:t> liable for selection bias</a:t>
                      </a:r>
                      <a:endParaRPr lang="en-US" sz="2400" dirty="0"/>
                    </a:p>
                  </a:txBody>
                  <a:tcPr/>
                </a:tc>
                <a:tc>
                  <a:txBody>
                    <a:bodyPr/>
                    <a:lstStyle/>
                    <a:p>
                      <a:r>
                        <a:rPr lang="en-US" sz="2400" dirty="0" smtClean="0"/>
                        <a:t>Less </a:t>
                      </a:r>
                      <a:r>
                        <a:rPr lang="en-US" sz="2400" baseline="0" dirty="0" smtClean="0"/>
                        <a:t>liable for selection bias</a:t>
                      </a:r>
                      <a:endParaRPr lang="en-US" sz="2400" dirty="0"/>
                    </a:p>
                  </a:txBody>
                  <a:tcPr/>
                </a:tc>
              </a:tr>
              <a:tr h="584200">
                <a:tc>
                  <a:txBody>
                    <a:bodyPr/>
                    <a:lstStyle/>
                    <a:p>
                      <a:r>
                        <a:rPr lang="en-US" sz="2400" dirty="0" smtClean="0"/>
                        <a:t>5-Recall bias</a:t>
                      </a:r>
                      <a:endParaRPr lang="en-US" sz="2400" dirty="0"/>
                    </a:p>
                  </a:txBody>
                  <a:tcPr/>
                </a:tc>
                <a:tc>
                  <a:txBody>
                    <a:bodyPr/>
                    <a:lstStyle/>
                    <a:p>
                      <a:r>
                        <a:rPr lang="en-US" sz="2400" dirty="0" smtClean="0"/>
                        <a:t>No recall bias</a:t>
                      </a:r>
                      <a:endParaRPr lang="en-US" sz="2400" dirty="0"/>
                    </a:p>
                  </a:txBody>
                  <a:tcPr/>
                </a:tc>
              </a:tr>
              <a:tr h="584200">
                <a:tc>
                  <a:txBody>
                    <a:bodyPr/>
                    <a:lstStyle/>
                    <a:p>
                      <a:r>
                        <a:rPr lang="en-US" sz="2400" dirty="0" smtClean="0"/>
                        <a:t>6-No problem of attrition</a:t>
                      </a:r>
                      <a:endParaRPr lang="en-US" sz="2400" dirty="0"/>
                    </a:p>
                  </a:txBody>
                  <a:tcPr/>
                </a:tc>
                <a:tc>
                  <a:txBody>
                    <a:bodyPr/>
                    <a:lstStyle/>
                    <a:p>
                      <a:r>
                        <a:rPr lang="en-US" sz="2400" dirty="0" smtClean="0"/>
                        <a:t>Attrition is a big problem</a:t>
                      </a:r>
                      <a:endParaRPr lang="en-US" sz="2400" dirty="0"/>
                    </a:p>
                  </a:txBody>
                  <a:tcPr/>
                </a:tc>
              </a:tr>
              <a:tr h="584200">
                <a:tc>
                  <a:txBody>
                    <a:bodyPr/>
                    <a:lstStyle/>
                    <a:p>
                      <a:r>
                        <a:rPr lang="en-US" sz="2400" dirty="0" smtClean="0"/>
                        <a:t>7-Can not determine incidence</a:t>
                      </a:r>
                      <a:endParaRPr lang="en-US" sz="2400" dirty="0"/>
                    </a:p>
                  </a:txBody>
                  <a:tcPr/>
                </a:tc>
                <a:tc>
                  <a:txBody>
                    <a:bodyPr/>
                    <a:lstStyle/>
                    <a:p>
                      <a:r>
                        <a:rPr lang="en-US" sz="2400" dirty="0" smtClean="0"/>
                        <a:t>Incidence is determined</a:t>
                      </a:r>
                      <a:endParaRPr lang="en-US" sz="2400" dirty="0"/>
                    </a:p>
                  </a:txBody>
                  <a:tcPr/>
                </a:tc>
              </a:tr>
              <a:tr h="584200">
                <a:tc>
                  <a:txBody>
                    <a:bodyPr/>
                    <a:lstStyle/>
                    <a:p>
                      <a:r>
                        <a:rPr lang="en-US" sz="2400" dirty="0" smtClean="0"/>
                        <a:t>8-The relative risk is estimated</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The relative risk is accurately</a:t>
                      </a:r>
                      <a:r>
                        <a:rPr lang="en-US" sz="2400" baseline="0" dirty="0" smtClean="0"/>
                        <a:t> determined</a:t>
                      </a:r>
                      <a:endParaRPr lang="en-US" sz="2400" dirty="0" smtClean="0"/>
                    </a:p>
                    <a:p>
                      <a:endParaRPr lang="en-US" sz="2400" dirty="0"/>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Types of studies</a:t>
            </a:r>
            <a:endParaRPr lang="en-US" dirty="0"/>
          </a:p>
        </p:txBody>
      </p:sp>
      <p:sp>
        <p:nvSpPr>
          <p:cNvPr id="3" name="عنصر نائب للمحتوى 2"/>
          <p:cNvSpPr>
            <a:spLocks noGrp="1"/>
          </p:cNvSpPr>
          <p:nvPr>
            <p:ph idx="1"/>
          </p:nvPr>
        </p:nvSpPr>
        <p:spPr/>
        <p:txBody>
          <a:bodyPr>
            <a:normAutofit fontScale="92500" lnSpcReduction="10000"/>
          </a:bodyPr>
          <a:lstStyle/>
          <a:p>
            <a:r>
              <a:rPr lang="en-US" dirty="0" smtClean="0"/>
              <a:t>Observational studies:</a:t>
            </a:r>
          </a:p>
          <a:p>
            <a:r>
              <a:rPr lang="en-US" dirty="0" smtClean="0"/>
              <a:t>1- descriptive studies</a:t>
            </a:r>
          </a:p>
          <a:p>
            <a:r>
              <a:rPr lang="en-US" dirty="0" smtClean="0"/>
              <a:t>2- analytical studies:</a:t>
            </a:r>
          </a:p>
          <a:p>
            <a:pPr>
              <a:buNone/>
            </a:pPr>
            <a:r>
              <a:rPr lang="en-US" dirty="0"/>
              <a:t> </a:t>
            </a:r>
            <a:r>
              <a:rPr lang="en-US" dirty="0" smtClean="0"/>
              <a:t>         a) prospective cohort</a:t>
            </a:r>
          </a:p>
          <a:p>
            <a:pPr>
              <a:buNone/>
            </a:pPr>
            <a:r>
              <a:rPr lang="en-US" dirty="0"/>
              <a:t> </a:t>
            </a:r>
            <a:r>
              <a:rPr lang="en-US" dirty="0" smtClean="0"/>
              <a:t>          b) cross sectional</a:t>
            </a:r>
          </a:p>
          <a:p>
            <a:pPr>
              <a:buNone/>
            </a:pPr>
            <a:r>
              <a:rPr lang="en-US" dirty="0"/>
              <a:t> </a:t>
            </a:r>
            <a:r>
              <a:rPr lang="en-US" dirty="0" smtClean="0"/>
              <a:t>          c) case control</a:t>
            </a:r>
          </a:p>
          <a:p>
            <a:pPr>
              <a:buNone/>
            </a:pPr>
            <a:endParaRPr lang="en-US" dirty="0"/>
          </a:p>
          <a:p>
            <a:pPr>
              <a:buNone/>
            </a:pPr>
            <a:r>
              <a:rPr lang="en-US" dirty="0" smtClean="0"/>
              <a:t>Experimental studies :</a:t>
            </a:r>
          </a:p>
          <a:p>
            <a:pPr>
              <a:buNone/>
            </a:pPr>
            <a:r>
              <a:rPr lang="en-US" dirty="0" smtClean="0"/>
              <a:t>-randomized clinical trials</a:t>
            </a:r>
          </a:p>
          <a:p>
            <a:pPr>
              <a:buNone/>
            </a:pPr>
            <a:r>
              <a:rPr lang="en-US" dirty="0" smtClean="0"/>
              <a:t>-field trials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972312"/>
          </a:xfrm>
        </p:spPr>
        <p:txBody>
          <a:bodyPr>
            <a:normAutofit fontScale="90000"/>
          </a:bodyPr>
          <a:lstStyle/>
          <a:p>
            <a:r>
              <a:rPr lang="en-US" dirty="0" smtClean="0"/>
              <a:t>Cross sectional studies </a:t>
            </a:r>
            <a:br>
              <a:rPr lang="en-US" dirty="0" smtClean="0"/>
            </a:br>
            <a:r>
              <a:rPr lang="en-US" dirty="0" smtClean="0"/>
              <a:t>(prevalence studies)</a:t>
            </a:r>
            <a:endParaRPr lang="en-US" dirty="0"/>
          </a:p>
        </p:txBody>
      </p:sp>
      <p:sp>
        <p:nvSpPr>
          <p:cNvPr id="3" name="عنصر نائب للمحتوى 2"/>
          <p:cNvSpPr>
            <a:spLocks noGrp="1"/>
          </p:cNvSpPr>
          <p:nvPr>
            <p:ph idx="1"/>
          </p:nvPr>
        </p:nvSpPr>
        <p:spPr>
          <a:xfrm>
            <a:off x="304800" y="1600200"/>
            <a:ext cx="8382000" cy="4953000"/>
          </a:xfrm>
        </p:spPr>
        <p:txBody>
          <a:bodyPr>
            <a:normAutofit/>
          </a:bodyPr>
          <a:lstStyle/>
          <a:p>
            <a:r>
              <a:rPr lang="en-US" dirty="0" smtClean="0"/>
              <a:t>In cross sectional study exposure status and disease status are measured at one point in time </a:t>
            </a:r>
          </a:p>
          <a:p>
            <a:endParaRPr lang="en-US" dirty="0" smtClean="0"/>
          </a:p>
          <a:p>
            <a:r>
              <a:rPr lang="en-US" dirty="0" smtClean="0"/>
              <a:t>Prevalence rates among those with and without the exposure are determined and then compared</a:t>
            </a:r>
          </a:p>
          <a:p>
            <a:endParaRPr lang="en-US" dirty="0" smtClean="0"/>
          </a:p>
          <a:p>
            <a:r>
              <a:rPr lang="en-US" dirty="0" smtClean="0"/>
              <a:t>Their use is mainly for prevalence determination rather than for etiological investigation</a:t>
            </a:r>
          </a:p>
          <a:p>
            <a:endParaRPr lang="en-US" dirty="0" smtClean="0"/>
          </a:p>
          <a:p>
            <a:r>
              <a:rPr lang="en-US" dirty="0" smtClean="0"/>
              <a:t>The study tells us about distribution of a disease in the community rather than its etiology</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43712"/>
          </a:xfrm>
        </p:spPr>
        <p:txBody>
          <a:bodyPr>
            <a:normAutofit/>
          </a:bodyPr>
          <a:lstStyle/>
          <a:p>
            <a:r>
              <a:rPr lang="en-US" sz="4000" dirty="0" smtClean="0"/>
              <a:t>Advantages of cross sectional    studies</a:t>
            </a:r>
            <a:endParaRPr lang="en-US" sz="4000" dirty="0"/>
          </a:p>
        </p:txBody>
      </p:sp>
      <p:sp>
        <p:nvSpPr>
          <p:cNvPr id="3" name="عنصر نائب للمحتوى 2"/>
          <p:cNvSpPr>
            <a:spLocks noGrp="1"/>
          </p:cNvSpPr>
          <p:nvPr>
            <p:ph idx="1"/>
          </p:nvPr>
        </p:nvSpPr>
        <p:spPr>
          <a:xfrm>
            <a:off x="533400" y="1600200"/>
            <a:ext cx="8229600" cy="4389120"/>
          </a:xfrm>
        </p:spPr>
        <p:txBody>
          <a:bodyPr>
            <a:noAutofit/>
          </a:bodyPr>
          <a:lstStyle/>
          <a:p>
            <a:r>
              <a:rPr lang="en-US" sz="2800" dirty="0" smtClean="0"/>
              <a:t>1-generalization of the results from the sample to the population as they often based on a sample of the general population</a:t>
            </a:r>
          </a:p>
          <a:p>
            <a:endParaRPr lang="en-US" sz="2800" dirty="0" smtClean="0"/>
          </a:p>
          <a:p>
            <a:r>
              <a:rPr lang="en-US" sz="2800" dirty="0" smtClean="0"/>
              <a:t>2-they are short term studies and less </a:t>
            </a:r>
            <a:r>
              <a:rPr lang="en-US" sz="2800" dirty="0" err="1" smtClean="0"/>
              <a:t>costy</a:t>
            </a:r>
            <a:r>
              <a:rPr lang="en-US" sz="2800" dirty="0" smtClean="0"/>
              <a:t> than prospective studies</a:t>
            </a:r>
          </a:p>
          <a:p>
            <a:endParaRPr lang="en-US" sz="2800" dirty="0" smtClean="0"/>
          </a:p>
          <a:p>
            <a:r>
              <a:rPr lang="en-US" sz="2800" dirty="0" smtClean="0"/>
              <a:t>3-it is used for administrative purposes</a:t>
            </a:r>
          </a:p>
          <a:p>
            <a:endParaRPr lang="en-US" sz="2800" dirty="0" smtClean="0"/>
          </a:p>
          <a:p>
            <a:r>
              <a:rPr lang="en-US" sz="2800" dirty="0" smtClean="0"/>
              <a:t>4- it is possible to make risk statement on bases of cross sectional studies for further studies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sz="5300" dirty="0" smtClean="0"/>
              <a:t>Dis</a:t>
            </a:r>
            <a:r>
              <a:rPr lang="en-US" sz="5400" dirty="0" smtClean="0"/>
              <a:t>advantages of cross sectional    studies</a:t>
            </a:r>
            <a:endParaRPr lang="en-US" dirty="0"/>
          </a:p>
        </p:txBody>
      </p:sp>
      <p:sp>
        <p:nvSpPr>
          <p:cNvPr id="3" name="عنصر نائب للمحتوى 2"/>
          <p:cNvSpPr>
            <a:spLocks noGrp="1"/>
          </p:cNvSpPr>
          <p:nvPr>
            <p:ph idx="1"/>
          </p:nvPr>
        </p:nvSpPr>
        <p:spPr/>
        <p:txBody>
          <a:bodyPr>
            <a:normAutofit/>
          </a:bodyPr>
          <a:lstStyle/>
          <a:p>
            <a:r>
              <a:rPr lang="en-US" sz="2800" dirty="0" smtClean="0"/>
              <a:t>It is difficult to separate cause and effect because measurement of exposure and disease are made at one point of time and it is impossible to determine which </a:t>
            </a:r>
            <a:r>
              <a:rPr lang="en-US" sz="2800" smtClean="0"/>
              <a:t>came first</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Descriptive studies</a:t>
            </a:r>
            <a:endParaRPr lang="en-US" dirty="0"/>
          </a:p>
        </p:txBody>
      </p:sp>
      <p:sp>
        <p:nvSpPr>
          <p:cNvPr id="3" name="عنصر نائب للمحتوى 2"/>
          <p:cNvSpPr>
            <a:spLocks noGrp="1"/>
          </p:cNvSpPr>
          <p:nvPr>
            <p:ph idx="1"/>
          </p:nvPr>
        </p:nvSpPr>
        <p:spPr/>
        <p:txBody>
          <a:bodyPr/>
          <a:lstStyle/>
          <a:p>
            <a:r>
              <a:rPr lang="en-US" dirty="0" smtClean="0"/>
              <a:t>-usually undertaken when little is known of the epidemiology of the disease</a:t>
            </a:r>
          </a:p>
          <a:p>
            <a:r>
              <a:rPr lang="en-US" dirty="0" smtClean="0"/>
              <a:t>Does not involve hypothesis testing</a:t>
            </a:r>
          </a:p>
          <a:p>
            <a:r>
              <a:rPr lang="en-US" dirty="0" smtClean="0"/>
              <a:t>Concerned with observing the distribution of the disease</a:t>
            </a:r>
          </a:p>
          <a:p>
            <a:pPr>
              <a:buNone/>
            </a:pPr>
            <a:r>
              <a:rPr lang="en-US" dirty="0"/>
              <a:t> </a:t>
            </a:r>
            <a:r>
              <a:rPr lang="en-US" dirty="0" smtClean="0"/>
              <a:t>      1- time distribution</a:t>
            </a:r>
          </a:p>
          <a:p>
            <a:pPr>
              <a:buNone/>
            </a:pPr>
            <a:r>
              <a:rPr lang="en-US" dirty="0"/>
              <a:t> </a:t>
            </a:r>
            <a:r>
              <a:rPr lang="en-US" dirty="0" smtClean="0"/>
              <a:t>      2- place distribution</a:t>
            </a:r>
          </a:p>
          <a:p>
            <a:pPr>
              <a:buNone/>
            </a:pPr>
            <a:r>
              <a:rPr lang="en-US" dirty="0"/>
              <a:t> </a:t>
            </a:r>
            <a:r>
              <a:rPr lang="en-US" dirty="0" smtClean="0"/>
              <a:t>      3- person distribution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Analytical studies</a:t>
            </a:r>
            <a:endParaRPr lang="en-US" dirty="0"/>
          </a:p>
        </p:txBody>
      </p:sp>
      <p:sp>
        <p:nvSpPr>
          <p:cNvPr id="3" name="عنصر نائب للمحتوى 2"/>
          <p:cNvSpPr>
            <a:spLocks noGrp="1"/>
          </p:cNvSpPr>
          <p:nvPr>
            <p:ph idx="1"/>
          </p:nvPr>
        </p:nvSpPr>
        <p:spPr/>
        <p:txBody>
          <a:bodyPr/>
          <a:lstStyle/>
          <a:p>
            <a:r>
              <a:rPr lang="en-US" dirty="0" smtClean="0"/>
              <a:t>They are used to test specific etiologic hypothesis</a:t>
            </a:r>
          </a:p>
          <a:p>
            <a:endParaRPr lang="en-US" dirty="0"/>
          </a:p>
          <a:p>
            <a:r>
              <a:rPr lang="en-US" dirty="0" smtClean="0"/>
              <a:t>Analytical means analytic the cause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1- prospective cohort </a:t>
            </a:r>
            <a:r>
              <a:rPr lang="en-US" dirty="0" err="1" smtClean="0"/>
              <a:t>studt</a:t>
            </a:r>
            <a:endParaRPr lang="en-US" dirty="0"/>
          </a:p>
        </p:txBody>
      </p:sp>
      <p:sp>
        <p:nvSpPr>
          <p:cNvPr id="3" name="عنصر نائب للمحتوى 2"/>
          <p:cNvSpPr>
            <a:spLocks noGrp="1"/>
          </p:cNvSpPr>
          <p:nvPr>
            <p:ph idx="1"/>
          </p:nvPr>
        </p:nvSpPr>
        <p:spPr/>
        <p:txBody>
          <a:bodyPr/>
          <a:lstStyle/>
          <a:p>
            <a:r>
              <a:rPr lang="en-US" dirty="0" smtClean="0"/>
              <a:t>The investigator starts with a group of individuals apparently free of the disease</a:t>
            </a:r>
          </a:p>
          <a:p>
            <a:r>
              <a:rPr lang="en-US" dirty="0" smtClean="0"/>
              <a:t>This group is divided into those exposed to a possible risk factor and those not exposed</a:t>
            </a:r>
          </a:p>
          <a:p>
            <a:r>
              <a:rPr lang="en-US" dirty="0" smtClean="0"/>
              <a:t>Then is followed through time in order to determine the incidence rate among the exposal and the unexposed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r>
              <a:rPr lang="en-US" dirty="0" smtClean="0"/>
              <a:t>                number of new cases in a group in a         specified period of time</a:t>
            </a:r>
          </a:p>
          <a:p>
            <a:r>
              <a:rPr lang="en-US" sz="4000" dirty="0" smtClean="0"/>
              <a:t>1- incidence (risk</a:t>
            </a:r>
            <a:r>
              <a:rPr lang="en-US" dirty="0" smtClean="0"/>
              <a:t>)=                                                 </a:t>
            </a:r>
          </a:p>
          <a:p>
            <a:pPr>
              <a:buNone/>
            </a:pPr>
            <a:r>
              <a:rPr lang="en-US" dirty="0"/>
              <a:t> </a:t>
            </a:r>
            <a:r>
              <a:rPr lang="en-US" dirty="0" smtClean="0"/>
              <a:t>                 population at risk during that period</a:t>
            </a:r>
          </a:p>
          <a:p>
            <a:endParaRPr lang="en-US" dirty="0"/>
          </a:p>
          <a:p>
            <a:endParaRPr lang="en-US" dirty="0" smtClean="0"/>
          </a:p>
          <a:p>
            <a:pPr>
              <a:buNone/>
            </a:pPr>
            <a:r>
              <a:rPr lang="en-US" dirty="0" smtClean="0"/>
              <a:t>               1000</a:t>
            </a:r>
          </a:p>
          <a:p>
            <a:pPr>
              <a:buNone/>
            </a:pPr>
            <a:endParaRPr lang="en-US" dirty="0"/>
          </a:p>
        </p:txBody>
      </p:sp>
      <p:cxnSp>
        <p:nvCxnSpPr>
          <p:cNvPr id="5" name="رابط مستقيم 4"/>
          <p:cNvCxnSpPr/>
          <p:nvPr/>
        </p:nvCxnSpPr>
        <p:spPr>
          <a:xfrm flipV="1">
            <a:off x="4343400" y="2971800"/>
            <a:ext cx="419100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6" name="ضرب 5"/>
          <p:cNvSpPr/>
          <p:nvPr/>
        </p:nvSpPr>
        <p:spPr>
          <a:xfrm>
            <a:off x="990600" y="4876800"/>
            <a:ext cx="914400" cy="91440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92500" lnSpcReduction="10000"/>
          </a:bodyPr>
          <a:lstStyle/>
          <a:p>
            <a:endParaRPr lang="en-US" dirty="0" smtClean="0"/>
          </a:p>
          <a:p>
            <a:pPr>
              <a:buNone/>
            </a:pPr>
            <a:r>
              <a:rPr lang="en-US" dirty="0"/>
              <a:t> </a:t>
            </a:r>
            <a:r>
              <a:rPr lang="en-US" dirty="0" smtClean="0"/>
              <a:t>                         incidence in exposed population</a:t>
            </a:r>
            <a:endParaRPr lang="en-US" dirty="0"/>
          </a:p>
          <a:p>
            <a:r>
              <a:rPr lang="en-US" dirty="0" smtClean="0"/>
              <a:t>Relative risk =                                                          </a:t>
            </a:r>
          </a:p>
          <a:p>
            <a:pPr>
              <a:buNone/>
            </a:pPr>
            <a:r>
              <a:rPr lang="en-US" dirty="0"/>
              <a:t> </a:t>
            </a:r>
            <a:r>
              <a:rPr lang="en-US" dirty="0" smtClean="0"/>
              <a:t>                   incidence in non exposed population</a:t>
            </a:r>
          </a:p>
          <a:p>
            <a:pPr>
              <a:buNone/>
            </a:pPr>
            <a:endParaRPr lang="en-US" dirty="0"/>
          </a:p>
          <a:p>
            <a:pPr>
              <a:buNone/>
            </a:pPr>
            <a:r>
              <a:rPr lang="en-US" dirty="0" smtClean="0"/>
              <a:t>RR of 1 indicates the incidence in exposed is equal to the incidence in non exposed</a:t>
            </a:r>
          </a:p>
          <a:p>
            <a:pPr>
              <a:buNone/>
            </a:pPr>
            <a:r>
              <a:rPr lang="en-US" dirty="0" smtClean="0"/>
              <a:t>RR &gt; 1 indicates that the exposed individuals are at a greater risk than non exposed</a:t>
            </a:r>
          </a:p>
          <a:p>
            <a:pPr>
              <a:buNone/>
            </a:pPr>
            <a:r>
              <a:rPr lang="en-US" dirty="0" smtClean="0"/>
              <a:t> RR&lt;1 indicates that the exposed individuals are at a lower risk than non exposed </a:t>
            </a:r>
            <a:endParaRPr lang="en-US" dirty="0"/>
          </a:p>
        </p:txBody>
      </p:sp>
      <p:cxnSp>
        <p:nvCxnSpPr>
          <p:cNvPr id="5" name="رابط مستقيم 4"/>
          <p:cNvCxnSpPr/>
          <p:nvPr/>
        </p:nvCxnSpPr>
        <p:spPr>
          <a:xfrm>
            <a:off x="3352800" y="3124200"/>
            <a:ext cx="5334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92500"/>
          </a:bodyPr>
          <a:lstStyle/>
          <a:p>
            <a:r>
              <a:rPr lang="en-US" dirty="0" smtClean="0"/>
              <a:t>Attributable risk: it is the proportion of disease incidence which can be attributed to specific exposure</a:t>
            </a:r>
          </a:p>
          <a:p>
            <a:endParaRPr lang="en-US" dirty="0"/>
          </a:p>
          <a:p>
            <a:r>
              <a:rPr lang="en-US" dirty="0" smtClean="0"/>
              <a:t>AR=(incidence in exposed group) –(incidence in non exposed group )</a:t>
            </a:r>
          </a:p>
          <a:p>
            <a:r>
              <a:rPr lang="en-US" dirty="0" smtClean="0"/>
              <a:t>The attributable risk percent =</a:t>
            </a:r>
          </a:p>
          <a:p>
            <a:pPr>
              <a:buNone/>
            </a:pPr>
            <a:r>
              <a:rPr lang="en-US" dirty="0" smtClean="0"/>
              <a:t>(incidence in exposed group) –(incidence in non exposed group )</a:t>
            </a:r>
          </a:p>
          <a:p>
            <a:pPr>
              <a:buNone/>
            </a:pPr>
            <a:r>
              <a:rPr lang="en-US" dirty="0" smtClean="0"/>
              <a:t>                                                                                               100    </a:t>
            </a:r>
          </a:p>
          <a:p>
            <a:pPr>
              <a:buNone/>
            </a:pPr>
            <a:r>
              <a:rPr lang="en-US" dirty="0" smtClean="0"/>
              <a:t>Incidence in exposed group</a:t>
            </a:r>
          </a:p>
          <a:p>
            <a:pPr>
              <a:buNone/>
            </a:pPr>
            <a:endParaRPr lang="en-US" dirty="0" smtClean="0"/>
          </a:p>
          <a:p>
            <a:pPr>
              <a:buNone/>
            </a:pPr>
            <a:endParaRPr lang="en-US" dirty="0"/>
          </a:p>
        </p:txBody>
      </p:sp>
      <p:cxnSp>
        <p:nvCxnSpPr>
          <p:cNvPr id="5" name="رابط مستقيم 4"/>
          <p:cNvCxnSpPr/>
          <p:nvPr/>
        </p:nvCxnSpPr>
        <p:spPr>
          <a:xfrm>
            <a:off x="609600" y="5181600"/>
            <a:ext cx="7467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ضرب 5"/>
          <p:cNvSpPr/>
          <p:nvPr/>
        </p:nvSpPr>
        <p:spPr>
          <a:xfrm>
            <a:off x="7162800" y="4724400"/>
            <a:ext cx="914400" cy="91440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1637</TotalTime>
  <Words>1611</Words>
  <Application>Microsoft Office PowerPoint</Application>
  <PresentationFormat>عرض على الشاشة (3:4)‏</PresentationFormat>
  <Paragraphs>192</Paragraphs>
  <Slides>32</Slides>
  <Notes>1</Notes>
  <HiddenSlides>0</HiddenSlides>
  <MMClips>0</MMClips>
  <ScaleCrop>false</ScaleCrop>
  <HeadingPairs>
    <vt:vector size="4" baseType="variant">
      <vt:variant>
        <vt:lpstr>سمة</vt:lpstr>
      </vt:variant>
      <vt:variant>
        <vt:i4>1</vt:i4>
      </vt:variant>
      <vt:variant>
        <vt:lpstr>عناوين الشرائح</vt:lpstr>
      </vt:variant>
      <vt:variant>
        <vt:i4>32</vt:i4>
      </vt:variant>
    </vt:vector>
  </HeadingPairs>
  <TitlesOfParts>
    <vt:vector size="33" baseType="lpstr">
      <vt:lpstr>تدفق</vt:lpstr>
      <vt:lpstr>Study design</vt:lpstr>
      <vt:lpstr>الشريحة 2</vt:lpstr>
      <vt:lpstr>Types of studies</vt:lpstr>
      <vt:lpstr>Descriptive studies</vt:lpstr>
      <vt:lpstr>Analytical studies</vt:lpstr>
      <vt:lpstr>1- prospective cohort studt</vt:lpstr>
      <vt:lpstr>الشريحة 7</vt:lpstr>
      <vt:lpstr>الشريحة 8</vt:lpstr>
      <vt:lpstr>الشريحة 9</vt:lpstr>
      <vt:lpstr>Advantages of cohort studies</vt:lpstr>
      <vt:lpstr>Disadvantages of cohort studies</vt:lpstr>
      <vt:lpstr>الشريحة 12</vt:lpstr>
      <vt:lpstr>Case control studies (retrospective studies)</vt:lpstr>
      <vt:lpstr>1-Selection of cases</vt:lpstr>
      <vt:lpstr>2-Selection of controls</vt:lpstr>
      <vt:lpstr>matching</vt:lpstr>
      <vt:lpstr>The advantages of multiple controls</vt:lpstr>
      <vt:lpstr>3- collection of data </vt:lpstr>
      <vt:lpstr>The validity of case-control studies can be enhanced by :</vt:lpstr>
      <vt:lpstr>الشريحة 20</vt:lpstr>
      <vt:lpstr>Analysis of case control data</vt:lpstr>
      <vt:lpstr>example</vt:lpstr>
      <vt:lpstr>Odds ratio (OR)</vt:lpstr>
      <vt:lpstr>الشريحة 24</vt:lpstr>
      <vt:lpstr>Advantages of case control studies</vt:lpstr>
      <vt:lpstr>الشريحة 26</vt:lpstr>
      <vt:lpstr>الشريحة 27</vt:lpstr>
      <vt:lpstr>Types of bias</vt:lpstr>
      <vt:lpstr>الشريحة 29</vt:lpstr>
      <vt:lpstr>Cross sectional studies  (prevalence studies)</vt:lpstr>
      <vt:lpstr>Advantages of cross sectional    studies</vt:lpstr>
      <vt:lpstr>Disadvantages of cross sectional    studies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design</dc:title>
  <dc:creator>Reham</dc:creator>
  <cp:lastModifiedBy>itmed2</cp:lastModifiedBy>
  <cp:revision>74</cp:revision>
  <dcterms:created xsi:type="dcterms:W3CDTF">2017-05-03T03:15:35Z</dcterms:created>
  <dcterms:modified xsi:type="dcterms:W3CDTF">2020-03-15T11:17:35Z</dcterms:modified>
</cp:coreProperties>
</file>