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9" d="100"/>
          <a:sy n="79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4EA67-AAEE-48CC-9D7B-8930E006EE26}" type="datetimeFigureOut">
              <a:rPr lang="ar-EG" smtClean="0"/>
              <a:t>22/07/1441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FB5E-FEA2-4DAF-B99A-0F9EF282AE0A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633663"/>
            <a:ext cx="70580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/>
          <p:cNvSpPr/>
          <p:nvPr/>
        </p:nvSpPr>
        <p:spPr>
          <a:xfrm>
            <a:off x="2551929" y="3244334"/>
            <a:ext cx="3423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Renal</a:t>
            </a:r>
            <a:r>
              <a:rPr lang="en-US" b="1" dirty="0" smtClean="0"/>
              <a:t> </a:t>
            </a:r>
            <a:r>
              <a:rPr lang="en-US" sz="2400" b="1" dirty="0">
                <a:solidFill>
                  <a:schemeClr val="bg1"/>
                </a:solidFill>
              </a:rPr>
              <a:t>cases – Renal </a:t>
            </a:r>
            <a:r>
              <a:rPr lang="en-US" sz="2400" b="1" dirty="0" smtClean="0">
                <a:solidFill>
                  <a:schemeClr val="bg1"/>
                </a:solidFill>
              </a:rPr>
              <a:t>system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Medical Biochemistry </a:t>
            </a:r>
            <a:endParaRPr lang="ar-EG" sz="2400" dirty="0">
              <a:solidFill>
                <a:schemeClr val="bg1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2129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"/>
    </mc:Choice>
    <mc:Fallback xmlns="">
      <p:transition spd="slow" advTm="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5720" y="500042"/>
            <a:ext cx="8572560" cy="614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Q1- Based on this patient's history, symptoms, and urinalysis findings, which one of the following is the most appropriate next step? </a:t>
            </a:r>
          </a:p>
          <a:p>
            <a:r>
              <a:rPr lang="en-US" dirty="0"/>
              <a:t>• A. Inform the patient that he has a urinary tract infection, obtain a urine culture, and treat with antibiotics. </a:t>
            </a:r>
          </a:p>
          <a:p>
            <a:r>
              <a:rPr lang="en-US" dirty="0"/>
              <a:t>• B. Refer him to a urologist for evaluation of a complicated urinary tract infection. </a:t>
            </a:r>
          </a:p>
          <a:p>
            <a:r>
              <a:rPr lang="en-US" dirty="0"/>
              <a:t>• C. Perform computed tomography of the abdomen and pelvis to evaluate for kidney or bladder stones. </a:t>
            </a:r>
          </a:p>
          <a:p>
            <a:r>
              <a:rPr lang="en-US" dirty="0"/>
              <a:t>• D. Inform him that no treatment is needed. </a:t>
            </a:r>
          </a:p>
          <a:p>
            <a:r>
              <a:rPr lang="en-US" dirty="0"/>
              <a:t>• E. Obtain a serum </a:t>
            </a:r>
            <a:r>
              <a:rPr lang="en-US" dirty="0" err="1"/>
              <a:t>creatinine</a:t>
            </a:r>
            <a:r>
              <a:rPr lang="en-US" dirty="0"/>
              <a:t> level to evaluate for chronic kidney disease. </a:t>
            </a:r>
          </a:p>
          <a:p>
            <a:endParaRPr lang="ar-EG" dirty="0"/>
          </a:p>
          <a:p>
            <a:r>
              <a:rPr lang="en-US" dirty="0"/>
              <a:t>Q2- Explain you choice in Q1? </a:t>
            </a:r>
          </a:p>
          <a:p>
            <a:r>
              <a:rPr lang="en-US" dirty="0"/>
              <a:t>Answer: </a:t>
            </a:r>
          </a:p>
          <a:p>
            <a:r>
              <a:rPr lang="en-US" dirty="0"/>
              <a:t>Q1- D </a:t>
            </a:r>
          </a:p>
          <a:p>
            <a:r>
              <a:rPr lang="en-US" dirty="0"/>
              <a:t>Q2- Although the urinalysis results are consistent with a urinary tract infection, the clinical history suggests asymptomatic </a:t>
            </a:r>
            <a:r>
              <a:rPr lang="en-US" dirty="0" err="1"/>
              <a:t>bacteriuria</a:t>
            </a:r>
            <a:r>
              <a:rPr lang="en-US" dirty="0"/>
              <a:t>. Asymptomatic </a:t>
            </a:r>
            <a:r>
              <a:rPr lang="en-US" dirty="0" err="1"/>
              <a:t>bacteriuria</a:t>
            </a:r>
            <a:r>
              <a:rPr lang="en-US" dirty="0"/>
              <a:t> is the isolation of bacteria in an appropriately collected urine specimen obtained from a person without symptoms of a urinary tract infection. The presence of bacteria in the urine after prolonged catheterization has been well described. In the absence of </a:t>
            </a: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21"/>
    </mc:Choice>
    <mc:Fallback xmlns="">
      <p:transition spd="slow" advTm="13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0034" y="428604"/>
            <a:ext cx="8001056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symptoms of a urinary tract infection or </a:t>
            </a:r>
            <a:r>
              <a:rPr lang="en-US" dirty="0" err="1"/>
              <a:t>nephrolithiasis</a:t>
            </a:r>
            <a:r>
              <a:rPr lang="en-US" dirty="0"/>
              <a:t>, there is no need to culture the urine, treat with antibiotics, refer to a urologist, or perform imaging of the abdomen and pelvis. There is no reason to suspect acute kidney injury in this setting; thus, measurement of the serum </a:t>
            </a:r>
            <a:r>
              <a:rPr lang="en-US" dirty="0" err="1"/>
              <a:t>creatinine</a:t>
            </a:r>
            <a:r>
              <a:rPr lang="en-US" dirty="0"/>
              <a:t> level is also unnecessary </a:t>
            </a:r>
            <a:endParaRPr lang="ar-E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14348" y="214290"/>
            <a:ext cx="8143932" cy="635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CASE 1 </a:t>
            </a:r>
          </a:p>
          <a:p>
            <a:r>
              <a:rPr lang="en-US" dirty="0"/>
              <a:t>A 58-year-old truck driver with a 30-year history of smoking one pack of cigarettes per day presents for a physical examination. He reports increased frequency of urination and </a:t>
            </a:r>
            <a:r>
              <a:rPr lang="en-US" dirty="0" err="1"/>
              <a:t>nocturia</a:t>
            </a:r>
            <a:r>
              <a:rPr lang="en-US" dirty="0"/>
              <a:t>, but does not have gross </a:t>
            </a:r>
            <a:r>
              <a:rPr lang="en-US" dirty="0" err="1"/>
              <a:t>hematuria</a:t>
            </a:r>
            <a:r>
              <a:rPr lang="en-US" dirty="0"/>
              <a:t>. Physical examination reveals an enlarged prostate. Results of his urinalysis with microscopy are : </a:t>
            </a:r>
          </a:p>
          <a:p>
            <a:r>
              <a:rPr lang="en-US" b="1" dirty="0"/>
              <a:t>Urinalysis Results for Case 1 Component 	Result 	Reference range 	</a:t>
            </a:r>
          </a:p>
          <a:p>
            <a:r>
              <a:rPr lang="en-US" dirty="0"/>
              <a:t>Dipstick urinalysis 	</a:t>
            </a:r>
          </a:p>
          <a:p>
            <a:r>
              <a:rPr lang="en-US" dirty="0"/>
              <a:t>Color 	Pale yellow 	— 	</a:t>
            </a:r>
          </a:p>
          <a:p>
            <a:r>
              <a:rPr lang="en-US" dirty="0"/>
              <a:t>Clarity 	Clear 	— 	</a:t>
            </a:r>
          </a:p>
          <a:p>
            <a:r>
              <a:rPr lang="en-US" dirty="0"/>
              <a:t>pH 	6.5 	— 	</a:t>
            </a:r>
          </a:p>
          <a:p>
            <a:r>
              <a:rPr lang="en-US" dirty="0"/>
              <a:t>Specific gravity 	1.010 	— 	</a:t>
            </a:r>
          </a:p>
          <a:p>
            <a:r>
              <a:rPr lang="en-US" dirty="0"/>
              <a:t>Glucose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Blood 	1+ 	Negative 	</a:t>
            </a:r>
          </a:p>
          <a:p>
            <a:r>
              <a:rPr lang="en-US" dirty="0" err="1"/>
              <a:t>Ketones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Protein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Urobilinogen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Bilirubin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Leukocyte esterase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Nitrite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Urine microscopy 	</a:t>
            </a:r>
          </a:p>
          <a:p>
            <a:r>
              <a:rPr lang="en-US" dirty="0"/>
              <a:t>White blood cells 	1 per high-power field 	0 to 5 per high-power field 	</a:t>
            </a:r>
          </a:p>
          <a:p>
            <a:r>
              <a:rPr lang="en-US" dirty="0"/>
              <a:t>Red blood cells 	7 per high-power field 	0 to 4 per high-power field 	</a:t>
            </a:r>
          </a:p>
          <a:p>
            <a:r>
              <a:rPr lang="en-US" dirty="0" err="1"/>
              <a:t>Squamous</a:t>
            </a:r>
            <a:r>
              <a:rPr lang="en-US" dirty="0"/>
              <a:t> epithelial cells 	None 	</a:t>
            </a:r>
            <a:r>
              <a:rPr lang="en-US" dirty="0" err="1"/>
              <a:t>None</a:t>
            </a:r>
            <a:r>
              <a:rPr lang="en-US" dirty="0"/>
              <a:t> 	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68"/>
    </mc:Choice>
    <mc:Fallback xmlns="">
      <p:transition spd="slow" advTm="72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5720" y="285728"/>
            <a:ext cx="8572560" cy="628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Q1- Based on this patient's history, symptoms, and urinalysis findings, which one of the following is the most appropriate next step? </a:t>
            </a:r>
          </a:p>
          <a:p>
            <a:r>
              <a:rPr lang="en-US" dirty="0"/>
              <a:t>• A. Repeat urinalysis in six months. </a:t>
            </a:r>
          </a:p>
          <a:p>
            <a:r>
              <a:rPr lang="en-US" dirty="0"/>
              <a:t>• B. Obtain blood urea nitrogen and </a:t>
            </a:r>
            <a:r>
              <a:rPr lang="en-US" dirty="0" err="1"/>
              <a:t>creatinine</a:t>
            </a:r>
            <a:r>
              <a:rPr lang="en-US" dirty="0"/>
              <a:t> levels, perform computed </a:t>
            </a:r>
            <a:r>
              <a:rPr lang="en-US" dirty="0" err="1"/>
              <a:t>tomographic</a:t>
            </a:r>
            <a:r>
              <a:rPr lang="en-US" dirty="0"/>
              <a:t> </a:t>
            </a:r>
            <a:r>
              <a:rPr lang="en-US" dirty="0" err="1"/>
              <a:t>urography</a:t>
            </a:r>
            <a:r>
              <a:rPr lang="en-US" dirty="0"/>
              <a:t>, and refer for </a:t>
            </a:r>
            <a:r>
              <a:rPr lang="en-US" dirty="0" err="1"/>
              <a:t>cystoscopy</a:t>
            </a:r>
            <a:r>
              <a:rPr lang="en-US" dirty="0"/>
              <a:t>. </a:t>
            </a:r>
          </a:p>
          <a:p>
            <a:r>
              <a:rPr lang="en-US" dirty="0"/>
              <a:t>• C. Treat with an antibiotic and repeat the urinalysis with microscopy. </a:t>
            </a:r>
          </a:p>
          <a:p>
            <a:r>
              <a:rPr lang="en-US" dirty="0"/>
              <a:t>• D. Inform him that his enlarged prostate is causing microscopic </a:t>
            </a:r>
            <a:r>
              <a:rPr lang="en-US" dirty="0" err="1"/>
              <a:t>hematuria</a:t>
            </a:r>
            <a:r>
              <a:rPr lang="en-US" dirty="0"/>
              <a:t>, and that he can follow up as needed. </a:t>
            </a:r>
          </a:p>
          <a:p>
            <a:r>
              <a:rPr lang="ar-EG" dirty="0"/>
              <a:t>21 </a:t>
            </a:r>
          </a:p>
          <a:p>
            <a:endParaRPr lang="ar-EG" dirty="0"/>
          </a:p>
          <a:p>
            <a:endParaRPr lang="ar-EG" dirty="0"/>
          </a:p>
          <a:p>
            <a:r>
              <a:rPr lang="en-US" dirty="0"/>
              <a:t>• E. Perform urine cytology to evaluate for bladder cancer. </a:t>
            </a:r>
          </a:p>
          <a:p>
            <a:endParaRPr lang="ar-EG" dirty="0"/>
          </a:p>
          <a:p>
            <a:r>
              <a:rPr lang="en-US" dirty="0"/>
              <a:t>Q2- </a:t>
            </a:r>
            <a:r>
              <a:rPr lang="en-US" dirty="0" err="1"/>
              <a:t>Descrine</a:t>
            </a:r>
            <a:r>
              <a:rPr lang="en-US" dirty="0"/>
              <a:t> an algorithm for diagnosis, evaluation, and follow-up of patients with asymptomatic microscopic </a:t>
            </a:r>
            <a:r>
              <a:rPr lang="en-US" dirty="0" err="1"/>
              <a:t>hematuria</a:t>
            </a:r>
            <a:r>
              <a:rPr lang="en-US" dirty="0"/>
              <a:t> ? </a:t>
            </a: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16"/>
    </mc:Choice>
    <mc:Fallback xmlns="">
      <p:transition spd="slow" advTm="17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214290"/>
            <a:ext cx="8429684" cy="6215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E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785794"/>
            <a:ext cx="5715000" cy="531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4"/>
    </mc:Choice>
    <mc:Fallback xmlns="">
      <p:transition spd="slow" advTm="15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ستطيل 3"/>
          <p:cNvSpPr/>
          <p:nvPr/>
        </p:nvSpPr>
        <p:spPr>
          <a:xfrm>
            <a:off x="152400" y="15240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CASE 2: </a:t>
            </a:r>
          </a:p>
          <a:p>
            <a:r>
              <a:rPr lang="en-US" dirty="0"/>
              <a:t>A 33-year-old woman with a history of </a:t>
            </a:r>
            <a:r>
              <a:rPr lang="en-US" dirty="0" err="1"/>
              <a:t>nephrolithiasis</a:t>
            </a:r>
            <a:r>
              <a:rPr lang="en-US" dirty="0"/>
              <a:t> presents with a four-week history of urinary frequency, urgency, urge incontinence, and </a:t>
            </a:r>
            <a:r>
              <a:rPr lang="en-US" dirty="0" err="1"/>
              <a:t>dysuria</a:t>
            </a:r>
            <a:r>
              <a:rPr lang="en-US" dirty="0"/>
              <a:t>. She recently had </a:t>
            </a:r>
            <a:r>
              <a:rPr lang="en-US" dirty="0" err="1"/>
              <a:t>ureteroscopy</a:t>
            </a:r>
            <a:r>
              <a:rPr lang="en-US" dirty="0"/>
              <a:t> with lithotripsy of a 9-mm 22 </a:t>
            </a:r>
          </a:p>
          <a:p>
            <a:endParaRPr lang="ar-EG" dirty="0"/>
          </a:p>
          <a:p>
            <a:r>
              <a:rPr lang="en-US" dirty="0"/>
              <a:t>obstructing left </a:t>
            </a:r>
            <a:r>
              <a:rPr lang="en-US" dirty="0" err="1"/>
              <a:t>ureteral</a:t>
            </a:r>
            <a:r>
              <a:rPr lang="en-US" dirty="0"/>
              <a:t> stone; she does not know if a </a:t>
            </a:r>
            <a:r>
              <a:rPr lang="en-US" dirty="0" err="1"/>
              <a:t>ureteral</a:t>
            </a:r>
            <a:r>
              <a:rPr lang="en-US" dirty="0"/>
              <a:t> stent was placed. She has constant dull left flank pain that becomes sharp with voiding. Results of her urinalysis with microscopy are </a:t>
            </a:r>
          </a:p>
          <a:p>
            <a:r>
              <a:rPr lang="en-US" b="1" dirty="0"/>
              <a:t>Urinalysis Results for Case 2 Component 	Result 	Reference range 	</a:t>
            </a:r>
          </a:p>
          <a:p>
            <a:r>
              <a:rPr lang="en-US" dirty="0"/>
              <a:t>Dipstick urinalysis 	</a:t>
            </a:r>
          </a:p>
          <a:p>
            <a:r>
              <a:rPr lang="en-US" dirty="0"/>
              <a:t>Color 	Yellow 	— 	</a:t>
            </a:r>
          </a:p>
          <a:p>
            <a:r>
              <a:rPr lang="en-US" dirty="0"/>
              <a:t>Clarity 	Clear 	— 	</a:t>
            </a:r>
          </a:p>
          <a:p>
            <a:r>
              <a:rPr lang="en-US" dirty="0"/>
              <a:t>pH 	6.0 	— 	</a:t>
            </a:r>
          </a:p>
          <a:p>
            <a:r>
              <a:rPr lang="en-US" dirty="0"/>
              <a:t>Specific gravity 	1.010 	— 	</a:t>
            </a:r>
          </a:p>
          <a:p>
            <a:r>
              <a:rPr lang="en-US" dirty="0"/>
              <a:t>Glucose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Blood 	2+ 	Negative 	</a:t>
            </a:r>
          </a:p>
          <a:p>
            <a:r>
              <a:rPr lang="en-US" dirty="0" err="1"/>
              <a:t>Ketones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Protein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Urobilinogen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Bilirubin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Leukocyte esterase 	2+ 	Negative 	</a:t>
            </a:r>
          </a:p>
          <a:p>
            <a:r>
              <a:rPr lang="en-US" dirty="0"/>
              <a:t>Nitrite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Urine microscopy 	</a:t>
            </a:r>
          </a:p>
          <a:p>
            <a:r>
              <a:rPr lang="en-US" dirty="0"/>
              <a:t>White blood cells 	15 per high-power field 	0 to 5 per high-power field 	</a:t>
            </a:r>
          </a:p>
          <a:p>
            <a:r>
              <a:rPr lang="en-US" dirty="0"/>
              <a:t>Red blood cells 	6 per high-power field 	0 to 4 per high-power field 	</a:t>
            </a:r>
          </a:p>
          <a:p>
            <a:r>
              <a:rPr lang="en-US" dirty="0" err="1"/>
              <a:t>Squamous</a:t>
            </a:r>
            <a:r>
              <a:rPr lang="en-US" dirty="0"/>
              <a:t> epithelial cells 	None 	</a:t>
            </a:r>
            <a:r>
              <a:rPr lang="en-US" dirty="0" err="1"/>
              <a:t>None</a:t>
            </a:r>
            <a:r>
              <a:rPr lang="en-US" dirty="0"/>
              <a:t> 	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5720" y="357166"/>
            <a:ext cx="8572560" cy="628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Q1- Based on this patient's history, symptoms, and urinalysis findings, which one of the following is the most appropriate next step? </a:t>
            </a:r>
          </a:p>
          <a:p>
            <a:r>
              <a:rPr lang="en-US" dirty="0"/>
              <a:t>• A. Treat with three days of ciprofloxacin (</a:t>
            </a:r>
            <a:r>
              <a:rPr lang="en-US" dirty="0" err="1"/>
              <a:t>Cipro</a:t>
            </a:r>
            <a:r>
              <a:rPr lang="en-US" dirty="0"/>
              <a:t>), and tailor further antibiotic therapy according to culture results. </a:t>
            </a:r>
          </a:p>
          <a:p>
            <a:r>
              <a:rPr lang="en-US" dirty="0"/>
              <a:t>• B. Treat with 14 days of ciprofloxacin, and tailor further antibiotic therapy according to culture results. </a:t>
            </a:r>
          </a:p>
          <a:p>
            <a:r>
              <a:rPr lang="en-US" dirty="0"/>
              <a:t>• C. Obtain a urine culture and perform plain radiography of the kidneys, </a:t>
            </a:r>
            <a:r>
              <a:rPr lang="en-US" dirty="0" err="1"/>
              <a:t>ureters</a:t>
            </a:r>
            <a:r>
              <a:rPr lang="en-US" dirty="0"/>
              <a:t>, and bladder. </a:t>
            </a:r>
          </a:p>
          <a:p>
            <a:r>
              <a:rPr lang="en-US" dirty="0"/>
              <a:t>• D. Perform a 24-hour urine collection for a metabolic stone workup. </a:t>
            </a:r>
          </a:p>
          <a:p>
            <a:r>
              <a:rPr lang="en-US" dirty="0"/>
              <a:t>• E. Perform computed tomography. </a:t>
            </a:r>
          </a:p>
          <a:p>
            <a:endParaRPr lang="ar-EG" dirty="0"/>
          </a:p>
          <a:p>
            <a:r>
              <a:rPr lang="en-US" dirty="0"/>
              <a:t>Q2- Explain you choice in Q1? </a:t>
            </a:r>
          </a:p>
          <a:p>
            <a:r>
              <a:rPr lang="en-US" dirty="0"/>
              <a:t>Answer: </a:t>
            </a: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96"/>
    </mc:Choice>
    <mc:Fallback xmlns="">
      <p:transition spd="slow" advTm="11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571480"/>
            <a:ext cx="8358246" cy="6072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Q1- C </a:t>
            </a:r>
          </a:p>
          <a:p>
            <a:r>
              <a:rPr lang="en-US" dirty="0"/>
              <a:t>Q2- The presence of a </a:t>
            </a:r>
            <a:r>
              <a:rPr lang="en-US" dirty="0" err="1"/>
              <a:t>ureteral</a:t>
            </a:r>
            <a:r>
              <a:rPr lang="en-US" dirty="0"/>
              <a:t> stent causes mucosal irritation and inflammation; thus, findings of leukocyte esterase with white and red blood cells are not diagnostic for urinary tract infection, and a urine culture is required. In this setting, plain radiography of the kidneys, </a:t>
            </a:r>
            <a:r>
              <a:rPr lang="en-US" dirty="0" err="1"/>
              <a:t>ureters</a:t>
            </a:r>
            <a:r>
              <a:rPr lang="en-US" dirty="0"/>
              <a:t>, and bladder would be useful to determine the presence of a stent. If a primary care physician identifies a neglected </a:t>
            </a:r>
            <a:r>
              <a:rPr lang="en-US" dirty="0" err="1"/>
              <a:t>ureteral</a:t>
            </a:r>
            <a:r>
              <a:rPr lang="en-US" dirty="0"/>
              <a:t> stent, prompt urologic referral is indicated for removal. Retained </a:t>
            </a:r>
            <a:r>
              <a:rPr lang="en-US" dirty="0" err="1"/>
              <a:t>ureteral</a:t>
            </a:r>
            <a:r>
              <a:rPr lang="en-US" dirty="0"/>
              <a:t> stents may become encrusted, and resultant stone formation may lead to obstruction. </a:t>
            </a:r>
          </a:p>
          <a:p>
            <a:r>
              <a:rPr lang="en-US" dirty="0"/>
              <a:t>Flank discomfort and recent history of urinary tract manipulation suggest that this is not an uncomplicated urinary tract infection; therefore, a three-day course of antibiotics is inadequate. Although flank pain and urinalysis suggest possible </a:t>
            </a:r>
            <a:r>
              <a:rPr lang="en-US" dirty="0" err="1"/>
              <a:t>pyelonephritis</a:t>
            </a:r>
            <a:r>
              <a:rPr lang="en-US" dirty="0"/>
              <a:t>, this patient should not be treated for simple </a:t>
            </a:r>
            <a:r>
              <a:rPr lang="en-US" dirty="0" err="1"/>
              <a:t>pyelonephritis</a:t>
            </a:r>
            <a:r>
              <a:rPr lang="en-US" dirty="0"/>
              <a:t> in the absence of radiography to identify a stent. A metabolic stone workup may be useful for prevention of future kidney stones, but it is not indicated in the acute setting. Finally, although computed tomography would detect a </a:t>
            </a:r>
            <a:r>
              <a:rPr lang="en-US" dirty="0" err="1"/>
              <a:t>ureteral</a:t>
            </a:r>
            <a:r>
              <a:rPr lang="en-US" dirty="0"/>
              <a:t> stent, it is not preferred over radiography because it exposes the patient to unnecessary radiation. Typically, microscopic </a:t>
            </a:r>
            <a:r>
              <a:rPr lang="en-US" dirty="0" err="1"/>
              <a:t>hematuria</a:t>
            </a:r>
            <a:r>
              <a:rPr lang="en-US" dirty="0"/>
              <a:t> requires follow-up to ensure that there is not an underlying treatable etiology. In this case, the patient's recent </a:t>
            </a:r>
            <a:r>
              <a:rPr lang="en-US" dirty="0" err="1"/>
              <a:t>ureteroscopy</a:t>
            </a:r>
            <a:r>
              <a:rPr lang="en-US" dirty="0"/>
              <a:t> with lithotripsy is likely the etiology. 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51"/>
    </mc:Choice>
    <mc:Fallback xmlns="">
      <p:transition spd="slow" advTm="8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CASE 3: </a:t>
            </a:r>
          </a:p>
          <a:p>
            <a:r>
              <a:rPr lang="en-US" dirty="0"/>
              <a:t>A 49-year-old man who has a history of </a:t>
            </a:r>
            <a:r>
              <a:rPr lang="en-US" dirty="0" err="1"/>
              <a:t>neurogenic</a:t>
            </a:r>
            <a:r>
              <a:rPr lang="en-US" dirty="0"/>
              <a:t> bladder due to a spinal cord injury and who performs clean intermittent catheterization visits your clinic for evaluation. He reports that he often has strong-smelling urine, but has no </a:t>
            </a:r>
            <a:r>
              <a:rPr lang="en-US" dirty="0" err="1"/>
              <a:t>dysuria</a:t>
            </a:r>
            <a:r>
              <a:rPr lang="en-US" dirty="0"/>
              <a:t>, urge incontinence, fever, or </a:t>
            </a:r>
            <a:r>
              <a:rPr lang="en-US" dirty="0" err="1"/>
              <a:t>suprapubic</a:t>
            </a:r>
            <a:r>
              <a:rPr lang="en-US" dirty="0"/>
              <a:t> pain. Results of his urinalysis with microscopy are </a:t>
            </a:r>
          </a:p>
          <a:p>
            <a:r>
              <a:rPr lang="en-US" b="1" dirty="0"/>
              <a:t>Urinalysis Results for Case 3 Component 	Result 	Reference range 	</a:t>
            </a:r>
          </a:p>
          <a:p>
            <a:r>
              <a:rPr lang="en-US" dirty="0"/>
              <a:t>Dipstick urinalysis 	</a:t>
            </a:r>
          </a:p>
          <a:p>
            <a:r>
              <a:rPr lang="en-US" dirty="0"/>
              <a:t>Color 	Dark yellow 	— 	</a:t>
            </a:r>
          </a:p>
          <a:p>
            <a:r>
              <a:rPr lang="en-US" dirty="0"/>
              <a:t>Clarity 	Turbid 	— 	</a:t>
            </a:r>
          </a:p>
          <a:p>
            <a:r>
              <a:rPr lang="en-US" dirty="0"/>
              <a:t>pH 	7.0 	— 	</a:t>
            </a:r>
          </a:p>
          <a:p>
            <a:r>
              <a:rPr lang="en-US" dirty="0"/>
              <a:t>Specific gravity 	1.010 	— 	</a:t>
            </a:r>
          </a:p>
          <a:p>
            <a:r>
              <a:rPr lang="en-US" dirty="0"/>
              <a:t>Glucose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3"/>
    </mc:Choice>
    <mc:Fallback xmlns="">
      <p:transition spd="slow" advTm="14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رابط كسهم مستقيم 4"/>
          <p:cNvCxnSpPr/>
          <p:nvPr/>
        </p:nvCxnSpPr>
        <p:spPr>
          <a:xfrm rot="5400000" flipH="1" flipV="1">
            <a:off x="642910" y="428604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 5"/>
          <p:cNvSpPr/>
          <p:nvPr/>
        </p:nvSpPr>
        <p:spPr>
          <a:xfrm>
            <a:off x="571472" y="500042"/>
            <a:ext cx="8143932" cy="5929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Component 	Result 	Reference range 	</a:t>
            </a:r>
          </a:p>
          <a:p>
            <a:r>
              <a:rPr lang="en-US" dirty="0"/>
              <a:t>Blood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Ketones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Protein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Urobilinogen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 err="1"/>
              <a:t>Bilirubin</a:t>
            </a:r>
            <a:r>
              <a:rPr lang="en-US" dirty="0"/>
              <a:t> 	Negative 	</a:t>
            </a:r>
            <a:r>
              <a:rPr lang="en-US" dirty="0" err="1"/>
              <a:t>Negative</a:t>
            </a:r>
            <a:r>
              <a:rPr lang="en-US" dirty="0"/>
              <a:t> 	</a:t>
            </a:r>
          </a:p>
          <a:p>
            <a:r>
              <a:rPr lang="en-US" dirty="0"/>
              <a:t>Leukocyte esterase 	Positive 	Negative 	</a:t>
            </a:r>
          </a:p>
          <a:p>
            <a:r>
              <a:rPr lang="en-US" dirty="0"/>
              <a:t>Nitrite 	Positive 	Negative 	</a:t>
            </a:r>
          </a:p>
          <a:p>
            <a:r>
              <a:rPr lang="en-US" dirty="0"/>
              <a:t>Urine microscopy 	</a:t>
            </a:r>
          </a:p>
          <a:p>
            <a:r>
              <a:rPr lang="en-US" dirty="0"/>
              <a:t>White blood cells 	20 per high-power field 	0 to 5 per high-power field 	</a:t>
            </a:r>
          </a:p>
          <a:p>
            <a:r>
              <a:rPr lang="en-US" dirty="0"/>
              <a:t>Red blood cells 	2 per high-power field 	0 to 4 per high-power field 	</a:t>
            </a:r>
          </a:p>
          <a:p>
            <a:r>
              <a:rPr lang="en-US" dirty="0" err="1"/>
              <a:t>Squamous</a:t>
            </a:r>
            <a:r>
              <a:rPr lang="en-US" dirty="0"/>
              <a:t> epithelial cells 	None 	</a:t>
            </a:r>
            <a:r>
              <a:rPr lang="en-US" dirty="0" err="1"/>
              <a:t>None</a:t>
            </a:r>
            <a:r>
              <a:rPr lang="en-US" dirty="0"/>
              <a:t> 	</a:t>
            </a:r>
          </a:p>
          <a:p>
            <a:r>
              <a:rPr lang="en-US" dirty="0"/>
              <a:t>Bacteria 	Many 	— 	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3"/>
    </mc:Choice>
    <mc:Fallback xmlns="">
      <p:transition spd="slow" advTm="3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944</Words>
  <Application>Microsoft Office PowerPoint</Application>
  <PresentationFormat>عرض على الشاشة (3:4)‏</PresentationFormat>
  <Paragraphs>101</Paragraphs>
  <Slides>11</Slides>
  <Notes>0</Notes>
  <HiddenSlides>0</HiddenSlides>
  <MMClips>10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الصحابى</dc:creator>
  <cp:lastModifiedBy>JavaTech</cp:lastModifiedBy>
  <cp:revision>7</cp:revision>
  <dcterms:created xsi:type="dcterms:W3CDTF">2020-03-14T09:36:13Z</dcterms:created>
  <dcterms:modified xsi:type="dcterms:W3CDTF">2020-03-16T19:44:52Z</dcterms:modified>
</cp:coreProperties>
</file>