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75" r:id="rId4"/>
    <p:sldId id="276" r:id="rId5"/>
    <p:sldId id="258" r:id="rId6"/>
    <p:sldId id="277" r:id="rId7"/>
    <p:sldId id="260" r:id="rId8"/>
    <p:sldId id="259" r:id="rId9"/>
    <p:sldId id="261" r:id="rId10"/>
    <p:sldId id="262" r:id="rId11"/>
    <p:sldId id="265" r:id="rId12"/>
    <p:sldId id="278" r:id="rId13"/>
    <p:sldId id="264" r:id="rId14"/>
    <p:sldId id="279" r:id="rId15"/>
    <p:sldId id="266" r:id="rId16"/>
    <p:sldId id="267" r:id="rId17"/>
    <p:sldId id="280" r:id="rId18"/>
    <p:sldId id="263" r:id="rId19"/>
    <p:sldId id="268" r:id="rId20"/>
    <p:sldId id="281" r:id="rId21"/>
    <p:sldId id="27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40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6D1D-DF64-49C5-8E0E-8AB6F69BB4E6}" type="datetimeFigureOut">
              <a:rPr lang="en-US" smtClean="0"/>
              <a:t>21-Mar-2020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5019D91-3C62-4185-BAA9-44E8AA48951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6D1D-DF64-49C5-8E0E-8AB6F69BB4E6}" type="datetimeFigureOut">
              <a:rPr lang="en-US" smtClean="0"/>
              <a:t>21-Mar-2020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9D91-3C62-4185-BAA9-44E8AA4895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6D1D-DF64-49C5-8E0E-8AB6F69BB4E6}" type="datetimeFigureOut">
              <a:rPr lang="en-US" smtClean="0"/>
              <a:t>21-Mar-2020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9D91-3C62-4185-BAA9-44E8AA4895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6D1D-DF64-49C5-8E0E-8AB6F69BB4E6}" type="datetimeFigureOut">
              <a:rPr lang="en-US" smtClean="0"/>
              <a:t>21-Mar-2020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9D91-3C62-4185-BAA9-44E8AA48951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6D1D-DF64-49C5-8E0E-8AB6F69BB4E6}" type="datetimeFigureOut">
              <a:rPr lang="en-US" smtClean="0"/>
              <a:t>21-Mar-2020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5019D91-3C62-4185-BAA9-44E8AA48951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6D1D-DF64-49C5-8E0E-8AB6F69BB4E6}" type="datetimeFigureOut">
              <a:rPr lang="en-US" smtClean="0"/>
              <a:t>21-Mar-2020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9D91-3C62-4185-BAA9-44E8AA48951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6D1D-DF64-49C5-8E0E-8AB6F69BB4E6}" type="datetimeFigureOut">
              <a:rPr lang="en-US" smtClean="0"/>
              <a:t>21-Mar-2020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9D91-3C62-4185-BAA9-44E8AA48951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6D1D-DF64-49C5-8E0E-8AB6F69BB4E6}" type="datetimeFigureOut">
              <a:rPr lang="en-US" smtClean="0"/>
              <a:t>21-Mar-2020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9D91-3C62-4185-BAA9-44E8AA4895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6D1D-DF64-49C5-8E0E-8AB6F69BB4E6}" type="datetimeFigureOut">
              <a:rPr lang="en-US" smtClean="0"/>
              <a:t>21-Mar-2020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9D91-3C62-4185-BAA9-44E8AA4895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6D1D-DF64-49C5-8E0E-8AB6F69BB4E6}" type="datetimeFigureOut">
              <a:rPr lang="en-US" smtClean="0"/>
              <a:t>21-Mar-2020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9D91-3C62-4185-BAA9-44E8AA48951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6D1D-DF64-49C5-8E0E-8AB6F69BB4E6}" type="datetimeFigureOut">
              <a:rPr lang="en-US" smtClean="0"/>
              <a:t>21-Mar-2020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5019D91-3C62-4185-BAA9-44E8AA48951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8016D1D-DF64-49C5-8E0E-8AB6F69BB4E6}" type="datetimeFigureOut">
              <a:rPr lang="en-US" smtClean="0"/>
              <a:t>21-Mar-2020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5019D91-3C62-4185-BAA9-44E8AA48951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b="1" dirty="0" err="1" smtClean="0"/>
              <a:t>Mohamed.A.Elsayed</a:t>
            </a:r>
            <a:endParaRPr lang="en-US" sz="3200" b="1" dirty="0" smtClean="0"/>
          </a:p>
          <a:p>
            <a:r>
              <a:rPr lang="en-US" sz="2600" b="1" dirty="0" smtClean="0"/>
              <a:t>Assistant lecturer of internal medicine </a:t>
            </a:r>
          </a:p>
          <a:p>
            <a:r>
              <a:rPr lang="en-US" b="1" dirty="0" smtClean="0"/>
              <a:t>SVU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Renal </a:t>
            </a:r>
            <a:r>
              <a:rPr lang="en-US" b="1" dirty="0"/>
              <a:t>Examination</a:t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48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400" b="1" dirty="0" smtClean="0"/>
              <a:t>The Neck and Face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838200"/>
            <a:ext cx="8458200" cy="6019800"/>
          </a:xfrm>
        </p:spPr>
        <p:txBody>
          <a:bodyPr>
            <a:normAutofit fontScale="77500" lnSpcReduction="20000"/>
          </a:bodyPr>
          <a:lstStyle/>
          <a:p>
            <a:r>
              <a:rPr lang="en-US" sz="3400" u="sng" dirty="0" smtClean="0"/>
              <a:t>Assess </a:t>
            </a:r>
            <a:r>
              <a:rPr lang="en-US" sz="3400" u="sng" dirty="0"/>
              <a:t>the jugular venous pressure (JVP</a:t>
            </a:r>
            <a:r>
              <a:rPr lang="en-US" sz="3400" u="sng" dirty="0" smtClean="0"/>
              <a:t>):</a:t>
            </a:r>
            <a:endParaRPr lang="en-US" sz="3400" u="sng" dirty="0"/>
          </a:p>
          <a:p>
            <a:pPr lvl="1"/>
            <a:r>
              <a:rPr lang="en-US" sz="2800" dirty="0"/>
              <a:t>Affected by fluid status and contractility of the heart</a:t>
            </a:r>
          </a:p>
          <a:p>
            <a:pPr lvl="1"/>
            <a:r>
              <a:rPr lang="en-US" sz="2800" dirty="0"/>
              <a:t>Allow patient to relax their head </a:t>
            </a:r>
            <a:r>
              <a:rPr lang="en-US" sz="2800" dirty="0" smtClean="0"/>
              <a:t>back </a:t>
            </a:r>
            <a:r>
              <a:rPr lang="en-US" sz="2800" dirty="0"/>
              <a:t>onto the pillow and turn head to left</a:t>
            </a:r>
          </a:p>
          <a:p>
            <a:pPr lvl="1"/>
            <a:r>
              <a:rPr lang="en-US" sz="2800" dirty="0"/>
              <a:t>Look between the two heads of the sternocleidomastoid for the double peak of the </a:t>
            </a:r>
            <a:r>
              <a:rPr lang="en-US" sz="2800" dirty="0" smtClean="0"/>
              <a:t>JVP:</a:t>
            </a:r>
            <a:endParaRPr lang="en-US" sz="2800" dirty="0"/>
          </a:p>
          <a:p>
            <a:pPr lvl="2"/>
            <a:r>
              <a:rPr lang="en-US" sz="2800" dirty="0"/>
              <a:t>If unsure between carotid pulse and JVP, press gently over the region; if the pulsations disappear, likely to be JVP</a:t>
            </a:r>
          </a:p>
          <a:p>
            <a:pPr lvl="1"/>
            <a:r>
              <a:rPr lang="en-US" sz="2800" dirty="0"/>
              <a:t>Measure vertically upwards from the sternal </a:t>
            </a:r>
            <a:r>
              <a:rPr lang="en-US" sz="2800" dirty="0" smtClean="0"/>
              <a:t>angle.</a:t>
            </a:r>
            <a:endParaRPr lang="en-US" sz="2800" dirty="0"/>
          </a:p>
          <a:p>
            <a:pPr marL="274320" lvl="1" indent="-274320">
              <a:spcBef>
                <a:spcPts val="580"/>
              </a:spcBef>
              <a:buClr>
                <a:schemeClr val="accent1"/>
              </a:buClr>
            </a:pPr>
            <a:r>
              <a:rPr lang="en-US" sz="3400" u="sng" dirty="0" smtClean="0"/>
              <a:t>A</a:t>
            </a:r>
            <a:r>
              <a:rPr lang="en-US" sz="3400" u="sng" dirty="0"/>
              <a:t> swollen or puffy eyelid</a:t>
            </a:r>
            <a:r>
              <a:rPr lang="en-US" sz="3200" dirty="0"/>
              <a:t> </a:t>
            </a:r>
            <a:r>
              <a:rPr lang="en-US" sz="3400" u="sng" dirty="0" smtClean="0"/>
              <a:t>( </a:t>
            </a:r>
            <a:r>
              <a:rPr lang="en-US" sz="3400" u="sng" dirty="0" err="1"/>
              <a:t>Nephrotic</a:t>
            </a:r>
            <a:r>
              <a:rPr lang="en-US" sz="3400" u="sng" dirty="0"/>
              <a:t> syndrome). </a:t>
            </a:r>
            <a:endParaRPr lang="en-US" sz="3400" u="sng" dirty="0" smtClean="0"/>
          </a:p>
          <a:p>
            <a:r>
              <a:rPr lang="en-US" sz="3400" u="sng" dirty="0" smtClean="0"/>
              <a:t>Assess </a:t>
            </a:r>
            <a:r>
              <a:rPr lang="en-US" sz="3400" u="sng" dirty="0"/>
              <a:t>the patients </a:t>
            </a:r>
            <a:r>
              <a:rPr lang="en-US" sz="3400" u="sng" dirty="0" smtClean="0"/>
              <a:t>eyes:</a:t>
            </a:r>
            <a:endParaRPr lang="en-US" sz="3400" u="sng" dirty="0"/>
          </a:p>
          <a:p>
            <a:pPr lvl="1"/>
            <a:r>
              <a:rPr lang="en-US" sz="3100" dirty="0"/>
              <a:t>Check for corneal </a:t>
            </a:r>
            <a:r>
              <a:rPr lang="en-US" sz="3100" dirty="0" err="1"/>
              <a:t>arcus</a:t>
            </a:r>
            <a:r>
              <a:rPr lang="en-US" sz="3100" dirty="0"/>
              <a:t> or </a:t>
            </a:r>
            <a:r>
              <a:rPr lang="en-US" sz="3100" dirty="0" err="1"/>
              <a:t>xanthalasma</a:t>
            </a:r>
            <a:r>
              <a:rPr lang="en-US" sz="3100" dirty="0"/>
              <a:t>, both signs of </a:t>
            </a:r>
            <a:r>
              <a:rPr lang="en-US" sz="3100" dirty="0" err="1"/>
              <a:t>hyperlipidaemia</a:t>
            </a:r>
            <a:r>
              <a:rPr lang="en-US" sz="3100" dirty="0"/>
              <a:t> (seen in </a:t>
            </a:r>
            <a:r>
              <a:rPr lang="en-US" sz="3100" dirty="0" err="1"/>
              <a:t>nephrotic</a:t>
            </a:r>
            <a:r>
              <a:rPr lang="en-US" sz="3100" dirty="0"/>
              <a:t> syndrome</a:t>
            </a:r>
            <a:r>
              <a:rPr lang="en-US" sz="3100" dirty="0" smtClean="0"/>
              <a:t>).</a:t>
            </a:r>
            <a:endParaRPr lang="en-US" sz="3100" dirty="0"/>
          </a:p>
          <a:p>
            <a:r>
              <a:rPr lang="en-US" sz="3100" u="sng" dirty="0"/>
              <a:t>Ask the patient to pull their eyelid </a:t>
            </a:r>
            <a:r>
              <a:rPr lang="en-US" sz="3100" u="sng" dirty="0" smtClean="0"/>
              <a:t>down:</a:t>
            </a:r>
            <a:endParaRPr lang="en-US" sz="3100" u="sng" dirty="0"/>
          </a:p>
          <a:p>
            <a:pPr lvl="1"/>
            <a:r>
              <a:rPr lang="en-US" sz="3100" dirty="0"/>
              <a:t>Assess for pale conjunctivae (suggests possible </a:t>
            </a:r>
            <a:r>
              <a:rPr lang="en-US" sz="3100" dirty="0" err="1"/>
              <a:t>anaemia</a:t>
            </a:r>
            <a:r>
              <a:rPr lang="en-US" sz="3100" dirty="0" smtClean="0"/>
              <a:t>).</a:t>
            </a:r>
            <a:endParaRPr lang="en-US" sz="3100" dirty="0"/>
          </a:p>
          <a:p>
            <a:r>
              <a:rPr lang="en-US" sz="3400" u="sng" dirty="0"/>
              <a:t>Ask the patient to put their tongue </a:t>
            </a:r>
            <a:r>
              <a:rPr lang="en-US" sz="3400" u="sng" dirty="0" smtClean="0"/>
              <a:t>out:</a:t>
            </a:r>
            <a:endParaRPr lang="en-US" sz="3400" u="sng" dirty="0"/>
          </a:p>
          <a:p>
            <a:pPr lvl="1"/>
            <a:r>
              <a:rPr lang="en-US" sz="3400" dirty="0"/>
              <a:t>Assess the moistness of the mucous </a:t>
            </a:r>
            <a:r>
              <a:rPr lang="en-US" sz="3400" dirty="0" smtClean="0"/>
              <a:t>membranes (Dehydration).</a:t>
            </a:r>
          </a:p>
          <a:p>
            <a:pPr lvl="1"/>
            <a:r>
              <a:rPr lang="en-US" sz="3400" u="sng" dirty="0" smtClean="0"/>
              <a:t>uremic fetor ( </a:t>
            </a:r>
            <a:r>
              <a:rPr lang="en-US" sz="3400" u="sng" dirty="0"/>
              <a:t>Ammonia) (urine-like odor</a:t>
            </a:r>
            <a:r>
              <a:rPr lang="en-US" sz="3400" u="sng" dirty="0" smtClean="0"/>
              <a:t>).</a:t>
            </a:r>
          </a:p>
          <a:p>
            <a:pPr marL="320040" lvl="1" indent="0">
              <a:buNone/>
            </a:pPr>
            <a:endParaRPr lang="en-US" sz="3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42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sz="2800" dirty="0" smtClean="0"/>
              <a:t>Raised JVP</a:t>
            </a:r>
            <a:endParaRPr lang="en-US" sz="2800" dirty="0"/>
          </a:p>
        </p:txBody>
      </p:sp>
      <p:pic>
        <p:nvPicPr>
          <p:cNvPr id="2050" name="Picture 2" descr="C:\Users\Win_7\Desktop\Elevated-Jugular-Venous-Pressure-Renal-Examination-415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0"/>
            <a:ext cx="39528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49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in_7\Desktop\download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87772"/>
            <a:ext cx="3314700" cy="387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Win_7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399"/>
            <a:ext cx="3489278" cy="388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5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The Legs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u="sng" dirty="0" smtClean="0"/>
              <a:t>Assess </a:t>
            </a:r>
            <a:r>
              <a:rPr lang="en-US" u="sng" dirty="0"/>
              <a:t>for peripheral </a:t>
            </a:r>
            <a:r>
              <a:rPr lang="en-US" u="sng" dirty="0" err="1"/>
              <a:t>oedema</a:t>
            </a:r>
            <a:r>
              <a:rPr lang="en-US" u="sng" dirty="0"/>
              <a:t> over the ankles</a:t>
            </a:r>
          </a:p>
          <a:p>
            <a:pPr lvl="1"/>
            <a:r>
              <a:rPr lang="en-US" dirty="0"/>
              <a:t>If this is to be properly assessed, one should place one finger in one place for at least 30 </a:t>
            </a:r>
            <a:r>
              <a:rPr lang="en-US" dirty="0" smtClean="0"/>
              <a:t>seconds.</a:t>
            </a:r>
            <a:endParaRPr lang="en-US" dirty="0"/>
          </a:p>
          <a:p>
            <a:pPr lvl="1"/>
            <a:r>
              <a:rPr lang="en-US" dirty="0"/>
              <a:t>Feel for any </a:t>
            </a:r>
            <a:r>
              <a:rPr lang="en-US" dirty="0" smtClean="0"/>
              <a:t>indentation.</a:t>
            </a:r>
            <a:endParaRPr lang="en-US" dirty="0"/>
          </a:p>
          <a:p>
            <a:pPr lvl="1"/>
            <a:r>
              <a:rPr lang="en-US" dirty="0"/>
              <a:t>If any peripheral </a:t>
            </a:r>
            <a:r>
              <a:rPr lang="en-US" dirty="0" err="1"/>
              <a:t>oedema</a:t>
            </a:r>
            <a:r>
              <a:rPr lang="en-US" dirty="0"/>
              <a:t> is found, move up the leg to assess </a:t>
            </a:r>
            <a:r>
              <a:rPr lang="en-US" dirty="0" smtClean="0"/>
              <a:t>level of </a:t>
            </a:r>
            <a:r>
              <a:rPr lang="en-US" dirty="0" err="1" smtClean="0"/>
              <a:t>oedema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00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Win_7\Desktop\download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05000"/>
            <a:ext cx="42957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83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1596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Abdomen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8458200" cy="6172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Lie the patient flat (if tolerated) and</a:t>
            </a:r>
            <a:r>
              <a:rPr lang="en-US" sz="3200" b="1" dirty="0" smtClean="0"/>
              <a:t> inspect </a:t>
            </a:r>
            <a:r>
              <a:rPr lang="en-US" sz="3200" dirty="0" smtClean="0"/>
              <a:t>the abdomen for </a:t>
            </a:r>
            <a:r>
              <a:rPr lang="en-US" sz="3600" dirty="0" smtClean="0"/>
              <a:t>:</a:t>
            </a:r>
          </a:p>
          <a:p>
            <a:pPr marL="320040" lvl="1" indent="0">
              <a:buNone/>
            </a:pPr>
            <a:r>
              <a:rPr lang="en-US" sz="2800" dirty="0" smtClean="0"/>
              <a:t>Scars:</a:t>
            </a:r>
          </a:p>
          <a:p>
            <a:pPr lvl="2"/>
            <a:r>
              <a:rPr lang="en-US" sz="2800" dirty="0" smtClean="0"/>
              <a:t>Nephrectomy scars in the flank or renal transplant scars (e.g. a Rutherford-Morrison scar) in the iliac fossa.</a:t>
            </a:r>
          </a:p>
          <a:p>
            <a:pPr lvl="2"/>
            <a:r>
              <a:rPr lang="en-US" sz="2800" dirty="0" smtClean="0"/>
              <a:t>Peritoneal dialysis scars.</a:t>
            </a:r>
          </a:p>
          <a:p>
            <a:pPr lvl="1"/>
            <a:r>
              <a:rPr lang="en-US" sz="2800" dirty="0" smtClean="0"/>
              <a:t>Evidence of distension or visible masses.</a:t>
            </a:r>
          </a:p>
          <a:p>
            <a:pPr lvl="1"/>
            <a:r>
              <a:rPr lang="en-US" sz="2800" dirty="0"/>
              <a:t>Retraction (sunken abdomen or scaphoid abdomen): as in dehydration </a:t>
            </a:r>
            <a:r>
              <a:rPr lang="en-US" sz="2800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43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 fontScale="77500" lnSpcReduction="20000"/>
          </a:bodyPr>
          <a:lstStyle/>
          <a:p>
            <a:endParaRPr lang="en-US" sz="4000" dirty="0" smtClean="0"/>
          </a:p>
          <a:p>
            <a:r>
              <a:rPr lang="en-US" sz="4000" dirty="0" smtClean="0"/>
              <a:t>Palpate the abdomen for</a:t>
            </a:r>
          </a:p>
          <a:p>
            <a:pPr lvl="1"/>
            <a:r>
              <a:rPr lang="en-US" sz="3400" dirty="0" smtClean="0"/>
              <a:t>Tenderness in the 9 areas, specifically noting additionally at the renal angle and </a:t>
            </a:r>
            <a:r>
              <a:rPr lang="en-US" sz="3400" dirty="0" err="1" smtClean="0"/>
              <a:t>suprapubically</a:t>
            </a:r>
            <a:r>
              <a:rPr lang="en-US" sz="3400" dirty="0"/>
              <a:t> </a:t>
            </a:r>
            <a:r>
              <a:rPr lang="en-US" sz="3400" dirty="0" smtClean="0"/>
              <a:t>for distended bladder</a:t>
            </a:r>
          </a:p>
          <a:p>
            <a:r>
              <a:rPr lang="en-US" sz="3400" dirty="0" smtClean="0"/>
              <a:t>Ballot the kidneys</a:t>
            </a:r>
          </a:p>
          <a:p>
            <a:pPr lvl="1"/>
            <a:r>
              <a:rPr lang="en-US" sz="3400" dirty="0" smtClean="0"/>
              <a:t>Place one hand under patient’s flank, pressing fingertips of other hand into the same flank from above</a:t>
            </a:r>
          </a:p>
          <a:p>
            <a:pPr lvl="1"/>
            <a:r>
              <a:rPr lang="en-US" sz="3400" dirty="0" smtClean="0"/>
              <a:t>Feel any enlarged kidney between your fingers</a:t>
            </a:r>
            <a:endParaRPr lang="en-US" dirty="0" smtClean="0"/>
          </a:p>
          <a:p>
            <a:r>
              <a:rPr lang="en-US" sz="4000" dirty="0" smtClean="0"/>
              <a:t>Percuss the abdomen:</a:t>
            </a:r>
          </a:p>
          <a:p>
            <a:pPr lvl="1"/>
            <a:r>
              <a:rPr lang="en-US" sz="3400" dirty="0" smtClean="0"/>
              <a:t>Check for evidence of ascites</a:t>
            </a:r>
          </a:p>
          <a:p>
            <a:pPr lvl="1"/>
            <a:r>
              <a:rPr lang="en-US" sz="3400" dirty="0" smtClean="0"/>
              <a:t>If suspected, confirm by examining for shifting </a:t>
            </a:r>
            <a:r>
              <a:rPr lang="en-US" sz="3400" dirty="0" smtClean="0"/>
              <a:t>dullness &amp; transmitted thrill.</a:t>
            </a:r>
            <a:endParaRPr lang="en-US" sz="3400" dirty="0" smtClean="0"/>
          </a:p>
          <a:p>
            <a:r>
              <a:rPr lang="en-US" sz="4000" dirty="0" smtClean="0"/>
              <a:t>Auscultate for renal bruits </a:t>
            </a:r>
            <a:r>
              <a:rPr lang="en-US" sz="3100" dirty="0" smtClean="0"/>
              <a:t>( </a:t>
            </a:r>
            <a:r>
              <a:rPr lang="en-US" sz="3100" dirty="0"/>
              <a:t>Harsh </a:t>
            </a:r>
            <a:r>
              <a:rPr lang="en-US" sz="3100" dirty="0" smtClean="0"/>
              <a:t>systolic murmur using the bell of the stethoscope)</a:t>
            </a:r>
            <a:r>
              <a:rPr lang="en-US" dirty="0" smtClean="0"/>
              <a:t> </a:t>
            </a:r>
            <a:r>
              <a:rPr lang="en-US" sz="3400" dirty="0" smtClean="0"/>
              <a:t>1inch superior and lateral to the umbilicus.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1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Win_7\Desktop\hepatospleenomegaly-62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696199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75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The Chest and heart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143000"/>
            <a:ext cx="7772400" cy="5410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Auscultate </a:t>
            </a:r>
            <a:r>
              <a:rPr lang="en-US" sz="2800" dirty="0"/>
              <a:t>the </a:t>
            </a:r>
            <a:r>
              <a:rPr lang="en-US" sz="2800" dirty="0" smtClean="0"/>
              <a:t>heart:</a:t>
            </a:r>
            <a:endParaRPr lang="en-US" sz="2800" dirty="0"/>
          </a:p>
          <a:p>
            <a:pPr lvl="1"/>
            <a:r>
              <a:rPr lang="en-US" sz="2800" dirty="0"/>
              <a:t>Auscultate over the 4 valve areas for stenosis or </a:t>
            </a:r>
            <a:r>
              <a:rPr lang="en-US" sz="2800" dirty="0" smtClean="0"/>
              <a:t>murmurs:</a:t>
            </a:r>
            <a:endParaRPr lang="en-US" sz="2800" dirty="0"/>
          </a:p>
          <a:p>
            <a:pPr lvl="2"/>
            <a:r>
              <a:rPr lang="en-US" sz="2400" dirty="0"/>
              <a:t>Mitral regurgitation is more common in patients with polycystic kidney </a:t>
            </a:r>
            <a:r>
              <a:rPr lang="en-US" sz="2400" dirty="0" smtClean="0"/>
              <a:t>disease.</a:t>
            </a:r>
            <a:endParaRPr lang="en-US" sz="2400" dirty="0"/>
          </a:p>
          <a:p>
            <a:pPr lvl="1"/>
            <a:r>
              <a:rPr lang="en-US" sz="2800" dirty="0"/>
              <a:t>Listen for a pericardial rub (for potential cases of </a:t>
            </a:r>
            <a:r>
              <a:rPr lang="en-US" sz="2800" dirty="0" err="1"/>
              <a:t>uraemic</a:t>
            </a:r>
            <a:r>
              <a:rPr lang="en-US" sz="2800" dirty="0"/>
              <a:t> pericarditis</a:t>
            </a:r>
            <a:r>
              <a:rPr lang="en-US" sz="2800" dirty="0" smtClean="0"/>
              <a:t>).</a:t>
            </a:r>
            <a:endParaRPr lang="en-US" sz="2800" dirty="0"/>
          </a:p>
          <a:p>
            <a:r>
              <a:rPr lang="en-US" sz="2800" dirty="0"/>
              <a:t>Auscultate the lungs for </a:t>
            </a:r>
            <a:r>
              <a:rPr lang="en-US" sz="3200" dirty="0"/>
              <a:t>evidence of any pulmonary </a:t>
            </a:r>
            <a:r>
              <a:rPr lang="en-US" sz="3200" dirty="0" err="1" smtClean="0"/>
              <a:t>oedema</a:t>
            </a:r>
            <a:r>
              <a:rPr lang="en-US" sz="3200" dirty="0" smtClean="0"/>
              <a:t> </a:t>
            </a:r>
            <a:r>
              <a:rPr lang="en-US" sz="2800" dirty="0" smtClean="0"/>
              <a:t>(Coarse </a:t>
            </a:r>
            <a:r>
              <a:rPr lang="en-US" sz="2800" dirty="0" err="1" smtClean="0"/>
              <a:t>crepitations</a:t>
            </a:r>
            <a:r>
              <a:rPr lang="en-US" sz="2800" dirty="0" smtClean="0"/>
              <a:t>) </a:t>
            </a:r>
            <a:r>
              <a:rPr lang="en-US" sz="3200" dirty="0" smtClean="0"/>
              <a:t>and uremic asthma </a:t>
            </a:r>
            <a:r>
              <a:rPr lang="en-US" sz="2800" dirty="0" smtClean="0"/>
              <a:t>( Sibilant rhonchi).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25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3255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Completing the Examination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Remember</a:t>
            </a:r>
            <a:r>
              <a:rPr lang="en-US" sz="3200" dirty="0"/>
              <a:t>, if you have forgotten something important, you can go back and complete this</a:t>
            </a:r>
            <a:r>
              <a:rPr lang="en-US" sz="3200" dirty="0" smtClean="0"/>
              <a:t>.</a:t>
            </a:r>
            <a:endParaRPr lang="en-US" sz="3200" dirty="0"/>
          </a:p>
          <a:p>
            <a:r>
              <a:rPr lang="en-US" sz="3200" dirty="0"/>
              <a:t>Digital Rectal Examination (to assess the prostate)</a:t>
            </a:r>
          </a:p>
          <a:p>
            <a:r>
              <a:rPr lang="en-US" sz="3200" dirty="0"/>
              <a:t>Urine </a:t>
            </a:r>
            <a:r>
              <a:rPr lang="en-US" sz="3200" dirty="0" smtClean="0"/>
              <a:t>dipstick.</a:t>
            </a:r>
            <a:endParaRPr lang="en-US" sz="3200" dirty="0"/>
          </a:p>
          <a:p>
            <a:r>
              <a:rPr lang="en-US" sz="3200" dirty="0" err="1"/>
              <a:t>Fundoscopy</a:t>
            </a:r>
            <a:r>
              <a:rPr lang="en-US" sz="3200" dirty="0"/>
              <a:t> (for any evidence diabetic or hypertensive retinopathy</a:t>
            </a:r>
            <a:r>
              <a:rPr lang="en-US" sz="3200" dirty="0" smtClean="0"/>
              <a:t>).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05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153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u="sng" dirty="0"/>
              <a:t>Introduction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 fontScale="85000" lnSpcReduction="10000"/>
          </a:bodyPr>
          <a:lstStyle/>
          <a:p>
            <a:r>
              <a:rPr lang="en-US" sz="3100" dirty="0"/>
              <a:t>Introduce yourself to the </a:t>
            </a:r>
            <a:r>
              <a:rPr lang="en-US" sz="3100" dirty="0" smtClean="0"/>
              <a:t>patient.</a:t>
            </a:r>
            <a:endParaRPr lang="en-US" sz="3100" dirty="0"/>
          </a:p>
          <a:p>
            <a:r>
              <a:rPr lang="en-US" sz="3100" dirty="0"/>
              <a:t>Briefly explain to the patient what the examination </a:t>
            </a:r>
            <a:r>
              <a:rPr lang="en-US" sz="3100" dirty="0" smtClean="0"/>
              <a:t>involves.</a:t>
            </a:r>
            <a:endParaRPr lang="en-US" sz="3100" dirty="0"/>
          </a:p>
          <a:p>
            <a:r>
              <a:rPr lang="en-US" sz="3100" dirty="0" smtClean="0"/>
              <a:t>Assess </a:t>
            </a:r>
            <a:r>
              <a:rPr lang="en-US" sz="3100" dirty="0"/>
              <a:t>the patient from the end of the </a:t>
            </a:r>
            <a:r>
              <a:rPr lang="en-US" sz="3100" dirty="0" smtClean="0"/>
              <a:t>bed:</a:t>
            </a:r>
            <a:endParaRPr lang="en-US" sz="3100" dirty="0"/>
          </a:p>
          <a:p>
            <a:pPr lvl="1"/>
            <a:r>
              <a:rPr lang="en-US" sz="3100" i="1" dirty="0"/>
              <a:t>Check around the bedside for catheter bags (including urine volume and </a:t>
            </a:r>
            <a:r>
              <a:rPr lang="en-US" sz="3100" i="1" dirty="0" err="1"/>
              <a:t>colour</a:t>
            </a:r>
            <a:r>
              <a:rPr lang="en-US" sz="3100" i="1" dirty="0"/>
              <a:t>) or peritoneal dialysis </a:t>
            </a:r>
            <a:r>
              <a:rPr lang="en-US" sz="3100" i="1" dirty="0" smtClean="0"/>
              <a:t>bags.</a:t>
            </a:r>
            <a:endParaRPr lang="en-US" sz="3100" i="1" dirty="0"/>
          </a:p>
          <a:p>
            <a:pPr lvl="1"/>
            <a:r>
              <a:rPr lang="en-US" sz="3100" i="1" dirty="0"/>
              <a:t>Inspect the patient’s skin for any evidence of </a:t>
            </a:r>
            <a:r>
              <a:rPr lang="en-US" sz="3100" i="1" dirty="0" smtClean="0"/>
              <a:t>bruising, </a:t>
            </a:r>
            <a:r>
              <a:rPr lang="en-US" sz="3100" i="1" dirty="0"/>
              <a:t>scratch marks, or </a:t>
            </a:r>
            <a:r>
              <a:rPr lang="en-US" sz="3100" i="1" dirty="0" err="1"/>
              <a:t>vasculitic</a:t>
            </a:r>
            <a:r>
              <a:rPr lang="en-US" sz="3100" i="1" dirty="0"/>
              <a:t> </a:t>
            </a:r>
            <a:r>
              <a:rPr lang="en-US" sz="3100" i="1" dirty="0" smtClean="0"/>
              <a:t>rashes.</a:t>
            </a:r>
            <a:endParaRPr lang="en-US" sz="3100" i="1" dirty="0"/>
          </a:p>
          <a:p>
            <a:r>
              <a:rPr lang="en-US" sz="3100" dirty="0"/>
              <a:t>Ensure to comment on any alternative vascular access routes </a:t>
            </a:r>
            <a:r>
              <a:rPr lang="en-US" sz="3100" dirty="0" smtClean="0"/>
              <a:t>present (</a:t>
            </a:r>
            <a:r>
              <a:rPr lang="en-US" sz="3100" dirty="0" err="1" smtClean="0"/>
              <a:t>e.g.permcaths</a:t>
            </a:r>
            <a:r>
              <a:rPr lang="en-US" sz="3100" dirty="0" smtClean="0"/>
              <a:t>).</a:t>
            </a:r>
            <a:endParaRPr lang="en-US" dirty="0"/>
          </a:p>
          <a:p>
            <a:r>
              <a:rPr lang="en-US" sz="2800" dirty="0"/>
              <a:t>In any renal examination, a major aspect is assessing fluid status and much of the examination is targeted at this; many examiners may want you to state (based on your examination findings) whether the patient is </a:t>
            </a:r>
            <a:r>
              <a:rPr lang="en-US" sz="3300" i="1" dirty="0"/>
              <a:t>fluid depleted, </a:t>
            </a:r>
            <a:r>
              <a:rPr lang="en-US" sz="3300" i="1" dirty="0" err="1"/>
              <a:t>euvolemic</a:t>
            </a:r>
            <a:r>
              <a:rPr lang="en-US" sz="3300" i="1" dirty="0"/>
              <a:t>, or fluid overloaded</a:t>
            </a:r>
            <a:r>
              <a:rPr lang="en-US" sz="2800" i="1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4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enal examination movie:</a:t>
            </a:r>
            <a:endParaRPr lang="en-US" dirty="0"/>
          </a:p>
        </p:txBody>
      </p:sp>
      <p:pic>
        <p:nvPicPr>
          <p:cNvPr id="4" name="Renal System Examination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676400"/>
            <a:ext cx="7772400" cy="4368800"/>
          </a:xfrm>
        </p:spPr>
      </p:pic>
      <p:sp>
        <p:nvSpPr>
          <p:cNvPr id="5" name="Down Arrow 4"/>
          <p:cNvSpPr/>
          <p:nvPr/>
        </p:nvSpPr>
        <p:spPr>
          <a:xfrm>
            <a:off x="7369790" y="609599"/>
            <a:ext cx="859809" cy="87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5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Win_7\Desktop\Kidney-Month-Thank-You-Image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0772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80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990600"/>
          </a:xfrm>
        </p:spPr>
        <p:txBody>
          <a:bodyPr>
            <a:normAutofit/>
          </a:bodyPr>
          <a:lstStyle/>
          <a:p>
            <a:r>
              <a:rPr lang="en-US" sz="3600" b="1" u="sng" dirty="0"/>
              <a:t>GENERAL 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Level </a:t>
            </a:r>
            <a:r>
              <a:rPr lang="en-US" dirty="0"/>
              <a:t>of consciousness </a:t>
            </a:r>
            <a:r>
              <a:rPr lang="en-US" dirty="0" smtClean="0"/>
              <a:t>(e.g.</a:t>
            </a:r>
            <a:r>
              <a:rPr lang="en-US" dirty="0" smtClean="0"/>
              <a:t> </a:t>
            </a:r>
            <a:r>
              <a:rPr lang="en-US" dirty="0" err="1" smtClean="0"/>
              <a:t>uraemic</a:t>
            </a:r>
            <a:r>
              <a:rPr lang="en-US" dirty="0" smtClean="0"/>
              <a:t> </a:t>
            </a:r>
            <a:r>
              <a:rPr lang="en-US" dirty="0" smtClean="0"/>
              <a:t>encephalopathy).</a:t>
            </a:r>
            <a:endParaRPr lang="en-US" dirty="0" smtClean="0"/>
          </a:p>
          <a:p>
            <a:r>
              <a:rPr lang="en-US" dirty="0" smtClean="0"/>
              <a:t>Decubitus: orthopnea ( pleural effusion) </a:t>
            </a:r>
            <a:r>
              <a:rPr lang="en-US" dirty="0"/>
              <a:t>,</a:t>
            </a:r>
            <a:r>
              <a:rPr lang="en-US" dirty="0" smtClean="0"/>
              <a:t> prayer position in (pericardial effusion). </a:t>
            </a:r>
          </a:p>
          <a:p>
            <a:r>
              <a:rPr lang="en-US" dirty="0" smtClean="0"/>
              <a:t> </a:t>
            </a:r>
            <a:r>
              <a:rPr lang="en-US" dirty="0" err="1"/>
              <a:t>Fascies</a:t>
            </a:r>
            <a:r>
              <a:rPr lang="en-US" dirty="0"/>
              <a:t>:</a:t>
            </a:r>
            <a:r>
              <a:rPr lang="en-US" dirty="0" smtClean="0"/>
              <a:t> Earthy look ( muddy brown in renal failure).</a:t>
            </a:r>
          </a:p>
          <a:p>
            <a:r>
              <a:rPr lang="en-US" dirty="0" smtClean="0"/>
              <a:t> </a:t>
            </a:r>
            <a:r>
              <a:rPr lang="en-US" dirty="0"/>
              <a:t>Complexion</a:t>
            </a:r>
            <a:r>
              <a:rPr lang="en-US" dirty="0" smtClean="0"/>
              <a:t>: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 </a:t>
            </a:r>
            <a:r>
              <a:rPr lang="en-US" dirty="0" smtClean="0"/>
              <a:t>     Pallor : </a:t>
            </a:r>
            <a:r>
              <a:rPr lang="en-US" dirty="0"/>
              <a:t>GIT bleeding &amp; </a:t>
            </a:r>
            <a:r>
              <a:rPr lang="en-US" dirty="0" smtClean="0"/>
              <a:t>ESRD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    Jaundice : hemolysis , Viral hepatitis.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    Cyanosis : e.g.  respiratory failure with effusion. </a:t>
            </a:r>
          </a:p>
        </p:txBody>
      </p:sp>
    </p:spTree>
    <p:extLst>
      <p:ext uri="{BB962C8B-B14F-4D97-AF65-F5344CB8AC3E}">
        <p14:creationId xmlns:p14="http://schemas.microsoft.com/office/powerpoint/2010/main" val="334401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457200"/>
            <a:ext cx="7772400" cy="55626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sz="3200" dirty="0"/>
              <a:t>Vital signs: </a:t>
            </a:r>
            <a:endParaRPr lang="en-US" sz="3200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    Pulse:   rate, volume , special character (</a:t>
            </a:r>
            <a:r>
              <a:rPr lang="en-US" dirty="0" err="1" smtClean="0"/>
              <a:t>hyperdynamic</a:t>
            </a:r>
            <a:r>
              <a:rPr lang="en-US" dirty="0" smtClean="0"/>
              <a:t> </a:t>
            </a:r>
            <a:r>
              <a:rPr lang="en-US" dirty="0"/>
              <a:t>circulation with </a:t>
            </a:r>
            <a:r>
              <a:rPr lang="en-US" dirty="0" smtClean="0"/>
              <a:t>big pulse volume e.g. </a:t>
            </a:r>
            <a:r>
              <a:rPr lang="en-US" dirty="0" err="1" smtClean="0"/>
              <a:t>anaemia</a:t>
            </a:r>
            <a:r>
              <a:rPr lang="en-US" dirty="0" smtClean="0"/>
              <a:t> &amp; A-V shunt).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    Blood </a:t>
            </a:r>
            <a:r>
              <a:rPr lang="en-US" dirty="0"/>
              <a:t>pressure: </a:t>
            </a:r>
            <a:r>
              <a:rPr lang="en-US" dirty="0" smtClean="0"/>
              <a:t> hypertension related to ESRD , hypotension in </a:t>
            </a:r>
            <a:r>
              <a:rPr lang="en-US" dirty="0" err="1" smtClean="0"/>
              <a:t>hypovolemia</a:t>
            </a:r>
            <a:r>
              <a:rPr lang="en-US" dirty="0" smtClean="0"/>
              <a:t>. 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     Temperature &amp; Respiratory rate.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41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>The Hands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762000"/>
            <a:ext cx="8458200" cy="6096000"/>
          </a:xfrm>
        </p:spPr>
        <p:txBody>
          <a:bodyPr>
            <a:normAutofit fontScale="92500" lnSpcReduction="20000"/>
          </a:bodyPr>
          <a:lstStyle/>
          <a:p>
            <a:r>
              <a:rPr lang="en-US" sz="2800" u="sng" dirty="0" smtClean="0"/>
              <a:t>Inspect </a:t>
            </a:r>
            <a:r>
              <a:rPr lang="en-US" sz="2800" u="sng" dirty="0"/>
              <a:t>the palmar creases for </a:t>
            </a:r>
            <a:r>
              <a:rPr lang="en-US" sz="2800" u="sng" dirty="0" smtClean="0"/>
              <a:t>pallor:</a:t>
            </a:r>
            <a:endParaRPr lang="en-US" sz="2800" u="sng" dirty="0"/>
          </a:p>
          <a:p>
            <a:pPr lvl="1"/>
            <a:r>
              <a:rPr lang="en-US" sz="2600" dirty="0"/>
              <a:t>Especially important in </a:t>
            </a:r>
            <a:r>
              <a:rPr lang="en-US" sz="2600" dirty="0" err="1"/>
              <a:t>anaemia</a:t>
            </a:r>
            <a:r>
              <a:rPr lang="en-US" sz="2600" dirty="0"/>
              <a:t> secondary to end stage renal </a:t>
            </a:r>
            <a:r>
              <a:rPr lang="en-US" sz="2600" dirty="0" smtClean="0"/>
              <a:t>disease.</a:t>
            </a:r>
            <a:endParaRPr lang="en-US" sz="2600" dirty="0"/>
          </a:p>
          <a:p>
            <a:r>
              <a:rPr lang="en-US" sz="2800" u="sng" dirty="0"/>
              <a:t>Assess patient’s skin </a:t>
            </a:r>
            <a:r>
              <a:rPr lang="en-US" sz="2800" u="sng" dirty="0" smtClean="0"/>
              <a:t>turgor</a:t>
            </a:r>
            <a:r>
              <a:rPr lang="en-US" sz="2800" dirty="0" smtClean="0"/>
              <a:t>:</a:t>
            </a:r>
            <a:endParaRPr lang="en-US" sz="2800" dirty="0"/>
          </a:p>
          <a:p>
            <a:pPr lvl="1"/>
            <a:r>
              <a:rPr lang="en-US" sz="2600" dirty="0"/>
              <a:t>Gently pull lightly upwards on the patients skin overlying the hand or </a:t>
            </a:r>
            <a:r>
              <a:rPr lang="en-US" sz="2600" dirty="0" smtClean="0"/>
              <a:t>arm.</a:t>
            </a:r>
            <a:endParaRPr lang="en-US" sz="2600" dirty="0"/>
          </a:p>
          <a:p>
            <a:pPr lvl="1"/>
            <a:r>
              <a:rPr lang="en-US" sz="2600" dirty="0"/>
              <a:t>The rate at which it returns to baseline when released is roughly associated with degree of </a:t>
            </a:r>
            <a:r>
              <a:rPr lang="en-US" sz="2600" dirty="0" smtClean="0"/>
              <a:t>hydration.</a:t>
            </a:r>
            <a:endParaRPr lang="en-US" sz="2600" dirty="0"/>
          </a:p>
          <a:p>
            <a:r>
              <a:rPr lang="en-US" sz="2800" u="sng" dirty="0"/>
              <a:t>Measure capillary refill </a:t>
            </a:r>
            <a:r>
              <a:rPr lang="en-US" sz="2800" u="sng" dirty="0" smtClean="0"/>
              <a:t>time:</a:t>
            </a:r>
            <a:endParaRPr lang="en-US" sz="2800" u="sng" dirty="0"/>
          </a:p>
          <a:p>
            <a:pPr lvl="1"/>
            <a:r>
              <a:rPr lang="en-US" sz="2800" dirty="0"/>
              <a:t>Should be less than 2 </a:t>
            </a:r>
            <a:r>
              <a:rPr lang="en-US" sz="2800" dirty="0" smtClean="0"/>
              <a:t>seconds.</a:t>
            </a:r>
            <a:endParaRPr lang="en-US" sz="2800" dirty="0"/>
          </a:p>
          <a:p>
            <a:r>
              <a:rPr lang="en-US" sz="2800" u="sng" dirty="0"/>
              <a:t>Feel the hands to assess </a:t>
            </a:r>
            <a:r>
              <a:rPr lang="en-US" sz="2800" u="sng" dirty="0" smtClean="0"/>
              <a:t>temperature.</a:t>
            </a:r>
            <a:endParaRPr lang="en-US" sz="2800" u="sng" dirty="0"/>
          </a:p>
          <a:p>
            <a:r>
              <a:rPr lang="en-US" sz="2800" u="sng" dirty="0"/>
              <a:t>Palpate the radial pulse </a:t>
            </a:r>
            <a:r>
              <a:rPr lang="en-US" dirty="0"/>
              <a:t>to assess </a:t>
            </a:r>
            <a:r>
              <a:rPr lang="en-US" dirty="0" smtClean="0"/>
              <a:t>rate , volume ( e.g. weak in dehydration and hypotension) and special character ( water hummer pulse in </a:t>
            </a:r>
            <a:r>
              <a:rPr lang="en-US" dirty="0" err="1" smtClean="0"/>
              <a:t>anaemia</a:t>
            </a:r>
            <a:r>
              <a:rPr lang="en-US" dirty="0" smtClean="0"/>
              <a:t>).</a:t>
            </a:r>
            <a:endParaRPr lang="en-US" dirty="0"/>
          </a:p>
          <a:p>
            <a:r>
              <a:rPr lang="en-US" sz="2800" u="sng" dirty="0"/>
              <a:t>Check for a flapping </a:t>
            </a:r>
            <a:r>
              <a:rPr lang="en-US" sz="2800" u="sng" dirty="0" smtClean="0"/>
              <a:t>tremor </a:t>
            </a:r>
            <a:r>
              <a:rPr lang="en-US" dirty="0" smtClean="0"/>
              <a:t>( end organ damage):</a:t>
            </a:r>
          </a:p>
          <a:p>
            <a:pPr marL="0" indent="0">
              <a:buNone/>
            </a:pPr>
            <a:r>
              <a:rPr lang="en-US" dirty="0" smtClean="0"/>
              <a:t>         Can be a sign of </a:t>
            </a:r>
            <a:r>
              <a:rPr lang="en-US" dirty="0" err="1" smtClean="0"/>
              <a:t>uraemia</a:t>
            </a:r>
            <a:r>
              <a:rPr lang="en-US" dirty="0" smtClean="0"/>
              <a:t>.</a:t>
            </a:r>
          </a:p>
          <a:p>
            <a:r>
              <a:rPr lang="en-US" sz="2800" u="sng" dirty="0"/>
              <a:t>Check </a:t>
            </a:r>
            <a:r>
              <a:rPr lang="en-US" sz="2800" u="sng" dirty="0"/>
              <a:t>for </a:t>
            </a:r>
            <a:r>
              <a:rPr lang="en-US" sz="2800" u="sng" dirty="0"/>
              <a:t>clubbing</a:t>
            </a:r>
            <a:r>
              <a:rPr lang="en-US" sz="2400" u="sng" dirty="0" smtClean="0"/>
              <a:t>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02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Win_7\Downloads\29136969_1642179899203756_975737198655569920_n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8077201" cy="632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88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400" b="1" dirty="0" smtClean="0"/>
              <a:t>The Arms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066800"/>
            <a:ext cx="8458200" cy="5638800"/>
          </a:xfrm>
        </p:spPr>
        <p:txBody>
          <a:bodyPr>
            <a:normAutofit/>
          </a:bodyPr>
          <a:lstStyle/>
          <a:p>
            <a:r>
              <a:rPr lang="en-US" sz="3200" u="sng" dirty="0"/>
              <a:t>Ask to check the blood pressure: </a:t>
            </a:r>
            <a:endParaRPr lang="en-US" sz="3200" u="sng" dirty="0" smtClean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   hypertension </a:t>
            </a:r>
            <a:r>
              <a:rPr lang="en-US" sz="2800" dirty="0"/>
              <a:t>associated with ESRD , hypotension with dehydration. </a:t>
            </a:r>
          </a:p>
          <a:p>
            <a:r>
              <a:rPr lang="en-US" sz="3200" u="sng" dirty="0"/>
              <a:t>Assess any </a:t>
            </a:r>
            <a:r>
              <a:rPr lang="en-US" sz="3200" u="sng" dirty="0" err="1"/>
              <a:t>arteriovenous</a:t>
            </a:r>
            <a:r>
              <a:rPr lang="en-US" sz="3200" u="sng" dirty="0"/>
              <a:t> fistulae </a:t>
            </a:r>
            <a:r>
              <a:rPr lang="en-US" sz="2800" dirty="0" smtClean="0"/>
              <a:t>that are present. These can be radio-cephalic, </a:t>
            </a:r>
            <a:r>
              <a:rPr lang="en-US" sz="2800" dirty="0" err="1" smtClean="0"/>
              <a:t>brachio</a:t>
            </a:r>
            <a:r>
              <a:rPr lang="en-US" sz="2800" dirty="0" smtClean="0"/>
              <a:t>-cephalic, or </a:t>
            </a:r>
            <a:r>
              <a:rPr lang="en-US" sz="2800" dirty="0" err="1" smtClean="0"/>
              <a:t>brachio-basilic</a:t>
            </a:r>
            <a:r>
              <a:rPr lang="en-US" sz="2800" dirty="0" smtClean="0"/>
              <a:t>.</a:t>
            </a:r>
          </a:p>
          <a:p>
            <a:pPr lvl="1"/>
            <a:r>
              <a:rPr lang="en-US" sz="2800" dirty="0" smtClean="0"/>
              <a:t>Look for signs of recent use (e.g. dressings or needle entry)</a:t>
            </a:r>
          </a:p>
          <a:p>
            <a:pPr lvl="1"/>
            <a:r>
              <a:rPr lang="en-US" sz="2800" dirty="0" smtClean="0"/>
              <a:t>Palpate for thrills (should be continuous) and a pulse (should be soft and easily compressible)</a:t>
            </a:r>
          </a:p>
          <a:p>
            <a:pPr lvl="1"/>
            <a:r>
              <a:rPr lang="en-US" sz="2800" dirty="0" smtClean="0"/>
              <a:t>Elevate the upper limb and assess for its collapse.</a:t>
            </a:r>
          </a:p>
          <a:p>
            <a:pPr lvl="1"/>
            <a:r>
              <a:rPr lang="en-US" sz="2800" dirty="0" smtClean="0"/>
              <a:t>You can auscultate AV fistula ( Continues  murmur).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1712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A-V fistula: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Arteriovenous</a:t>
            </a:r>
            <a:r>
              <a:rPr lang="en-US" dirty="0" smtClean="0"/>
              <a:t> </a:t>
            </a:r>
            <a:r>
              <a:rPr lang="en-US" dirty="0"/>
              <a:t>fistula.</a:t>
            </a:r>
          </a:p>
        </p:txBody>
      </p:sp>
      <p:pic>
        <p:nvPicPr>
          <p:cNvPr id="1026" name="Picture 2" descr="C:\Users\Win_7\Desktop\Arteriovenous-Fistula-Renal-Examination-500x3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01813"/>
            <a:ext cx="64008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90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066800"/>
            <a:ext cx="5715000" cy="4953000"/>
          </a:xfrm>
        </p:spPr>
      </p:pic>
    </p:spTree>
    <p:extLst>
      <p:ext uri="{BB962C8B-B14F-4D97-AF65-F5344CB8AC3E}">
        <p14:creationId xmlns:p14="http://schemas.microsoft.com/office/powerpoint/2010/main" val="140695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1260</TotalTime>
  <Words>808</Words>
  <Application>Microsoft Office PowerPoint</Application>
  <PresentationFormat>On-screen Show (4:3)</PresentationFormat>
  <Paragraphs>110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Equity</vt:lpstr>
      <vt:lpstr>Renal Examination </vt:lpstr>
      <vt:lpstr>Introduction </vt:lpstr>
      <vt:lpstr>GENERAL EXAMINATION</vt:lpstr>
      <vt:lpstr>PowerPoint Presentation</vt:lpstr>
      <vt:lpstr>  The Hands </vt:lpstr>
      <vt:lpstr>PowerPoint Presentation</vt:lpstr>
      <vt:lpstr>The Arms </vt:lpstr>
      <vt:lpstr>A-V fistula:</vt:lpstr>
      <vt:lpstr>PowerPoint Presentation</vt:lpstr>
      <vt:lpstr>The Neck and Face </vt:lpstr>
      <vt:lpstr>PowerPoint Presentation</vt:lpstr>
      <vt:lpstr>PowerPoint Presentation</vt:lpstr>
      <vt:lpstr>The Legs </vt:lpstr>
      <vt:lpstr>PowerPoint Presentation</vt:lpstr>
      <vt:lpstr>Abdomen</vt:lpstr>
      <vt:lpstr>PowerPoint Presentation</vt:lpstr>
      <vt:lpstr>PowerPoint Presentation</vt:lpstr>
      <vt:lpstr>The Chest and heart </vt:lpstr>
      <vt:lpstr>Completing the Examination </vt:lpstr>
      <vt:lpstr>Renal examination movie: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Renal Examination</dc:title>
  <dc:creator>Win_7</dc:creator>
  <cp:lastModifiedBy>Win_7</cp:lastModifiedBy>
  <cp:revision>29</cp:revision>
  <dcterms:created xsi:type="dcterms:W3CDTF">2020-03-19T12:25:55Z</dcterms:created>
  <dcterms:modified xsi:type="dcterms:W3CDTF">2020-03-21T10:36:55Z</dcterms:modified>
</cp:coreProperties>
</file>