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notesMasterIdLst>
    <p:notesMasterId r:id="rId42"/>
  </p:notesMasterIdLst>
  <p:sldIdLst>
    <p:sldId id="256" r:id="rId2"/>
    <p:sldId id="397" r:id="rId3"/>
    <p:sldId id="357" r:id="rId4"/>
    <p:sldId id="398" r:id="rId5"/>
    <p:sldId id="358" r:id="rId6"/>
    <p:sldId id="359" r:id="rId7"/>
    <p:sldId id="388" r:id="rId8"/>
    <p:sldId id="360" r:id="rId9"/>
    <p:sldId id="399" r:id="rId10"/>
    <p:sldId id="383" r:id="rId11"/>
    <p:sldId id="381" r:id="rId12"/>
    <p:sldId id="407" r:id="rId13"/>
    <p:sldId id="361" r:id="rId14"/>
    <p:sldId id="392" r:id="rId15"/>
    <p:sldId id="393" r:id="rId16"/>
    <p:sldId id="331" r:id="rId17"/>
    <p:sldId id="400" r:id="rId18"/>
    <p:sldId id="401" r:id="rId19"/>
    <p:sldId id="406" r:id="rId20"/>
    <p:sldId id="391" r:id="rId21"/>
    <p:sldId id="338" r:id="rId22"/>
    <p:sldId id="339" r:id="rId23"/>
    <p:sldId id="340" r:id="rId24"/>
    <p:sldId id="341" r:id="rId25"/>
    <p:sldId id="342" r:id="rId26"/>
    <p:sldId id="362" r:id="rId27"/>
    <p:sldId id="363" r:id="rId28"/>
    <p:sldId id="364" r:id="rId29"/>
    <p:sldId id="365" r:id="rId30"/>
    <p:sldId id="367" r:id="rId31"/>
    <p:sldId id="402" r:id="rId32"/>
    <p:sldId id="368" r:id="rId33"/>
    <p:sldId id="369" r:id="rId34"/>
    <p:sldId id="370" r:id="rId35"/>
    <p:sldId id="408" r:id="rId36"/>
    <p:sldId id="409" r:id="rId37"/>
    <p:sldId id="371" r:id="rId38"/>
    <p:sldId id="403" r:id="rId39"/>
    <p:sldId id="404" r:id="rId40"/>
    <p:sldId id="405" r:id="rId41"/>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5pPr>
    <a:lvl6pPr marL="2286000" algn="r" defTabSz="914400" rtl="1" eaLnBrk="1" latinLnBrk="0" hangingPunct="1">
      <a:defRPr kern="1200">
        <a:solidFill>
          <a:schemeClr val="tx1"/>
        </a:solidFill>
        <a:latin typeface="Times New Roman" pitchFamily="18" charset="0"/>
        <a:ea typeface="+mn-ea"/>
        <a:cs typeface="Arial" pitchFamily="34" charset="0"/>
      </a:defRPr>
    </a:lvl6pPr>
    <a:lvl7pPr marL="2743200" algn="r" defTabSz="914400" rtl="1" eaLnBrk="1" latinLnBrk="0" hangingPunct="1">
      <a:defRPr kern="1200">
        <a:solidFill>
          <a:schemeClr val="tx1"/>
        </a:solidFill>
        <a:latin typeface="Times New Roman" pitchFamily="18" charset="0"/>
        <a:ea typeface="+mn-ea"/>
        <a:cs typeface="Arial" pitchFamily="34" charset="0"/>
      </a:defRPr>
    </a:lvl7pPr>
    <a:lvl8pPr marL="3200400" algn="r" defTabSz="914400" rtl="1" eaLnBrk="1" latinLnBrk="0" hangingPunct="1">
      <a:defRPr kern="1200">
        <a:solidFill>
          <a:schemeClr val="tx1"/>
        </a:solidFill>
        <a:latin typeface="Times New Roman" pitchFamily="18" charset="0"/>
        <a:ea typeface="+mn-ea"/>
        <a:cs typeface="Arial" pitchFamily="34" charset="0"/>
      </a:defRPr>
    </a:lvl8pPr>
    <a:lvl9pPr marL="3657600" algn="r" defTabSz="914400" rtl="1"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9933"/>
    <a:srgbClr val="FF3399"/>
    <a:srgbClr val="FF0066"/>
    <a:srgbClr val="3366FF"/>
    <a:srgbClr val="FF66CC"/>
    <a:srgbClr val="1195A7"/>
    <a:srgbClr val="9DEB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aximized" horzBarState="maximized">
    <p:restoredLeft sz="34578" autoAdjust="0"/>
    <p:restoredTop sz="86372" autoAdjust="0"/>
  </p:normalViewPr>
  <p:slideViewPr>
    <p:cSldViewPr>
      <p:cViewPr varScale="1">
        <p:scale>
          <a:sx n="43" d="100"/>
          <a:sy n="43" d="100"/>
        </p:scale>
        <p:origin x="-1542" y="-108"/>
      </p:cViewPr>
      <p:guideLst>
        <p:guide orient="horz" pos="2160"/>
        <p:guide pos="2880"/>
      </p:guideLst>
    </p:cSldViewPr>
  </p:slideViewPr>
  <p:outlineViewPr>
    <p:cViewPr>
      <p:scale>
        <a:sx n="33" d="100"/>
        <a:sy n="33" d="100"/>
      </p:scale>
      <p:origin x="108" y="95262"/>
    </p:cViewPr>
  </p:outlineViewPr>
  <p:notesTextViewPr>
    <p:cViewPr>
      <p:scale>
        <a:sx n="100" d="100"/>
        <a:sy n="100" d="100"/>
      </p:scale>
      <p:origin x="0" y="0"/>
    </p:cViewPr>
  </p:notesTextViewPr>
  <p:sorterViewPr>
    <p:cViewPr>
      <p:scale>
        <a:sx n="66" d="100"/>
        <a:sy n="66" d="100"/>
      </p:scale>
      <p:origin x="-78" y="27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1"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1" eaLnBrk="1" hangingPunct="1">
              <a:defRPr sz="1200">
                <a:cs typeface="Arial" charset="0"/>
              </a:defRPr>
            </a:lvl1pPr>
          </a:lstStyle>
          <a:p>
            <a:pPr>
              <a:defRPr/>
            </a:pPr>
            <a:fld id="{FC172FE3-8B65-47ED-A9F4-923E16214616}" type="datetimeFigureOut">
              <a:rPr lang="en-US"/>
              <a:pPr>
                <a:defRPr/>
              </a:pPr>
              <a:t>3/15/2020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a:lvl1pPr>
          </a:lstStyle>
          <a:p>
            <a:fld id="{A93F5C28-6FA7-4FCF-AF8E-F36C00AF102A}" type="slidenum">
              <a:rPr lang="ar-SA" altLang="ar-EG"/>
              <a:pPr/>
              <a:t>‹#›</a:t>
            </a:fld>
            <a:endParaRPr lang="en-US" altLang="ar-E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eaLnBrk="1" hangingPunct="1">
                <a:defRPr/>
              </a:pPr>
              <a:endParaRPr lang="en-US">
                <a:cs typeface="Arial" charset="0"/>
              </a:endParaRPr>
            </a:p>
          </p:txBody>
        </p:sp>
        <p:sp>
          <p:nvSpPr>
            <p:cNvPr id="6" name="Freeform 4"/>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ar-EG"/>
            </a:p>
          </p:txBody>
        </p:sp>
        <p:sp>
          <p:nvSpPr>
            <p:cNvPr id="8" name="Freeform 6"/>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ar-EG"/>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ar-EG"/>
            </a:p>
          </p:txBody>
        </p:sp>
        <p:sp>
          <p:nvSpPr>
            <p:cNvPr id="10" name="Freeform 8"/>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11" name="Freeform 9"/>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12" name="Freeform 10"/>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13" name="Freeform 11"/>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ar-EG"/>
            </a:p>
          </p:txBody>
        </p:sp>
        <p:sp>
          <p:nvSpPr>
            <p:cNvPr id="14" name="Rectangle 12"/>
            <p:cNvSpPr>
              <a:spLocks noChangeArrowheads="1"/>
            </p:cNvSpPr>
            <p:nvPr/>
          </p:nvSpPr>
          <p:spPr bwMode="hidden">
            <a:xfrm>
              <a:off x="192" y="127"/>
              <a:ext cx="1" cy="1"/>
            </a:xfrm>
            <a:prstGeom prst="rect">
              <a:avLst/>
            </a:prstGeom>
            <a:solidFill>
              <a:srgbClr val="9A1E8D"/>
            </a:solidFill>
            <a:ln>
              <a:noFill/>
            </a:ln>
          </p:spPr>
          <p:txBody>
            <a:bodyPr/>
            <a:lstStyle>
              <a:lvl1pPr algn="r" rtl="1">
                <a:defRPr>
                  <a:solidFill>
                    <a:schemeClr val="tx1"/>
                  </a:solidFill>
                  <a:latin typeface="Times New Roman" panose="02020603050405020304" pitchFamily="18" charset="0"/>
                  <a:cs typeface="Arial" panose="020B0604020202020204" pitchFamily="34" charset="0"/>
                </a:defRPr>
              </a:lvl1pPr>
              <a:lvl2pPr marL="742950" indent="-285750" algn="r" rtl="1">
                <a:defRPr>
                  <a:solidFill>
                    <a:schemeClr val="tx1"/>
                  </a:solidFill>
                  <a:latin typeface="Times New Roman" panose="02020603050405020304" pitchFamily="18" charset="0"/>
                  <a:cs typeface="Arial" panose="020B0604020202020204" pitchFamily="34" charset="0"/>
                </a:defRPr>
              </a:lvl2pPr>
              <a:lvl3pPr marL="1143000" indent="-228600" algn="r" rtl="1">
                <a:defRPr>
                  <a:solidFill>
                    <a:schemeClr val="tx1"/>
                  </a:solidFill>
                  <a:latin typeface="Times New Roman" panose="02020603050405020304" pitchFamily="18" charset="0"/>
                  <a:cs typeface="Arial" panose="020B0604020202020204" pitchFamily="34" charset="0"/>
                </a:defRPr>
              </a:lvl3pPr>
              <a:lvl4pPr marL="1600200" indent="-228600" algn="r" rtl="1">
                <a:defRPr>
                  <a:solidFill>
                    <a:schemeClr val="tx1"/>
                  </a:solidFill>
                  <a:latin typeface="Times New Roman" panose="02020603050405020304" pitchFamily="18" charset="0"/>
                  <a:cs typeface="Arial" panose="020B0604020202020204" pitchFamily="34" charset="0"/>
                </a:defRPr>
              </a:lvl4pPr>
              <a:lvl5pPr marL="2057400" indent="-228600" algn="r" rtl="1">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ar-EG"/>
            </a:p>
          </p:txBody>
        </p:sp>
        <p:sp>
          <p:nvSpPr>
            <p:cNvPr id="15" name="Rectangle 13"/>
            <p:cNvSpPr>
              <a:spLocks noChangeArrowheads="1"/>
            </p:cNvSpPr>
            <p:nvPr/>
          </p:nvSpPr>
          <p:spPr bwMode="hidden">
            <a:xfrm>
              <a:off x="204" y="131"/>
              <a:ext cx="1" cy="1"/>
            </a:xfrm>
            <a:prstGeom prst="rect">
              <a:avLst/>
            </a:prstGeom>
            <a:solidFill>
              <a:srgbClr val="9A1E8D"/>
            </a:solidFill>
            <a:ln>
              <a:noFill/>
            </a:ln>
          </p:spPr>
          <p:txBody>
            <a:bodyPr/>
            <a:lstStyle>
              <a:lvl1pPr algn="r" rtl="1">
                <a:defRPr>
                  <a:solidFill>
                    <a:schemeClr val="tx1"/>
                  </a:solidFill>
                  <a:latin typeface="Times New Roman" panose="02020603050405020304" pitchFamily="18" charset="0"/>
                  <a:cs typeface="Arial" panose="020B0604020202020204" pitchFamily="34" charset="0"/>
                </a:defRPr>
              </a:lvl1pPr>
              <a:lvl2pPr marL="742950" indent="-285750" algn="r" rtl="1">
                <a:defRPr>
                  <a:solidFill>
                    <a:schemeClr val="tx1"/>
                  </a:solidFill>
                  <a:latin typeface="Times New Roman" panose="02020603050405020304" pitchFamily="18" charset="0"/>
                  <a:cs typeface="Arial" panose="020B0604020202020204" pitchFamily="34" charset="0"/>
                </a:defRPr>
              </a:lvl2pPr>
              <a:lvl3pPr marL="1143000" indent="-228600" algn="r" rtl="1">
                <a:defRPr>
                  <a:solidFill>
                    <a:schemeClr val="tx1"/>
                  </a:solidFill>
                  <a:latin typeface="Times New Roman" panose="02020603050405020304" pitchFamily="18" charset="0"/>
                  <a:cs typeface="Arial" panose="020B0604020202020204" pitchFamily="34" charset="0"/>
                </a:defRPr>
              </a:lvl3pPr>
              <a:lvl4pPr marL="1600200" indent="-228600" algn="r" rtl="1">
                <a:defRPr>
                  <a:solidFill>
                    <a:schemeClr val="tx1"/>
                  </a:solidFill>
                  <a:latin typeface="Times New Roman" panose="02020603050405020304" pitchFamily="18" charset="0"/>
                  <a:cs typeface="Arial" panose="020B0604020202020204" pitchFamily="34" charset="0"/>
                </a:defRPr>
              </a:lvl4pPr>
              <a:lvl5pPr marL="2057400" indent="-228600" algn="r" rtl="1">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ar-EG"/>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eaLnBrk="1" hangingPunct="1">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eaLnBrk="1" hangingPunct="1">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lgn="r" rtl="1" eaLnBrk="1" hangingPunct="1">
                <a:defRPr/>
              </a:pPr>
              <a:endParaRPr lang="en-US">
                <a:cs typeface="Arial"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ar-EG"/>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eaLnBrk="1" hangingPunct="1">
                <a:defRPr/>
              </a:pPr>
              <a:endParaRPr lang="en-US">
                <a:cs typeface="Arial" charset="0"/>
              </a:endParaRPr>
            </a:p>
          </p:txBody>
        </p:sp>
        <p:sp>
          <p:nvSpPr>
            <p:cNvPr id="22" name="Freeform 20"/>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grpSp>
      <p:sp>
        <p:nvSpPr>
          <p:cNvPr id="20994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099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fld id="{EFD6DC98-9EB0-4C59-9348-A0B94D8B019A}" type="slidenum">
              <a:rPr lang="ar-SA" altLang="ar-EG"/>
              <a:pPr/>
              <a:t>‹#›</a:t>
            </a:fld>
            <a:endParaRPr lang="en-US" altLang="ar-EG"/>
          </a:p>
        </p:txBody>
      </p:sp>
    </p:spTree>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F42C740F-CE64-4E0D-8856-7806F7121CFB}" type="slidenum">
              <a:rPr lang="ar-SA" altLang="ar-EG"/>
              <a:pPr/>
              <a:t>‹#›</a:t>
            </a:fld>
            <a:endParaRPr lang="en-US" altLang="ar-EG"/>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F3F8A2FB-F9FD-4E15-BEEA-BC86A828DD86}" type="slidenum">
              <a:rPr lang="ar-SA" altLang="ar-EG"/>
              <a:pPr/>
              <a:t>‹#›</a:t>
            </a:fld>
            <a:endParaRPr lang="en-US" altLang="ar-EG"/>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2FE6AE26-AC78-46F6-AFE5-F2BA079F6D6F}" type="slidenum">
              <a:rPr lang="ar-SA" altLang="ar-EG"/>
              <a:pPr/>
              <a:t>‹#›</a:t>
            </a:fld>
            <a:endParaRPr lang="en-US" altLang="ar-EG"/>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FE52B03E-A4BA-456D-ACE5-597F3BBD1832}" type="slidenum">
              <a:rPr lang="ar-SA" altLang="ar-EG"/>
              <a:pPr/>
              <a:t>‹#›</a:t>
            </a:fld>
            <a:endParaRPr lang="en-US" altLang="ar-EG"/>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D6958877-4E91-4C59-B775-0E5996C2B5C8}" type="slidenum">
              <a:rPr lang="ar-SA" altLang="ar-EG"/>
              <a:pPr/>
              <a:t>‹#›</a:t>
            </a:fld>
            <a:endParaRPr lang="en-US" altLang="ar-EG"/>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45236398-BEA0-46CB-9A64-FC6B58E7DA1D}" type="slidenum">
              <a:rPr lang="ar-SA" altLang="ar-EG"/>
              <a:pPr/>
              <a:t>‹#›</a:t>
            </a:fld>
            <a:endParaRPr lang="en-US" altLang="ar-EG"/>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fld id="{B8DB77DA-9451-4970-8D95-B2D4F2E8EC51}" type="slidenum">
              <a:rPr lang="ar-SA" altLang="ar-EG"/>
              <a:pPr/>
              <a:t>‹#›</a:t>
            </a:fld>
            <a:endParaRPr lang="en-US" altLang="ar-EG"/>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fld id="{BAF496F4-2A2F-4831-A84C-3AF65AE6E83F}" type="slidenum">
              <a:rPr lang="ar-SA" altLang="ar-EG"/>
              <a:pPr/>
              <a:t>‹#›</a:t>
            </a:fld>
            <a:endParaRPr lang="en-US" altLang="ar-EG"/>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fld id="{9A817D66-D63C-4869-BB76-10B1F6BD76A1}" type="slidenum">
              <a:rPr lang="ar-SA" altLang="ar-EG"/>
              <a:pPr/>
              <a:t>‹#›</a:t>
            </a:fld>
            <a:endParaRPr lang="en-US" altLang="ar-EG"/>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4C2FDC14-6227-4A91-963A-B341C8BB9C98}" type="slidenum">
              <a:rPr lang="ar-SA" altLang="ar-EG"/>
              <a:pPr/>
              <a:t>‹#›</a:t>
            </a:fld>
            <a:endParaRPr lang="en-US" altLang="ar-EG"/>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7A759D37-DD04-45F6-A857-E84FECC079A9}" type="slidenum">
              <a:rPr lang="ar-SA" altLang="ar-EG"/>
              <a:pPr/>
              <a:t>‹#›</a:t>
            </a:fld>
            <a:endParaRPr lang="en-US" altLang="ar-EG"/>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2088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eaLnBrk="1" hangingPunct="1">
                <a:defRPr/>
              </a:pPr>
              <a:endParaRPr lang="en-US">
                <a:cs typeface="Arial" charset="0"/>
              </a:endParaRPr>
            </a:p>
          </p:txBody>
        </p:sp>
        <p:sp>
          <p:nvSpPr>
            <p:cNvPr id="1033" name="Freeform 4"/>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ar-EG"/>
            </a:p>
          </p:txBody>
        </p:sp>
        <p:sp>
          <p:nvSpPr>
            <p:cNvPr id="1035" name="Freeform 6"/>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ar-EG"/>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ar-EG"/>
            </a:p>
          </p:txBody>
        </p:sp>
        <p:sp>
          <p:nvSpPr>
            <p:cNvPr id="1037" name="Freeform 8"/>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1038" name="Freeform 9"/>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1039" name="Freeform 10"/>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1040" name="Freeform 11"/>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ar-EG"/>
            </a:p>
          </p:txBody>
        </p:sp>
        <p:sp>
          <p:nvSpPr>
            <p:cNvPr id="1041" name="Rectangle 12"/>
            <p:cNvSpPr>
              <a:spLocks noChangeArrowheads="1"/>
            </p:cNvSpPr>
            <p:nvPr/>
          </p:nvSpPr>
          <p:spPr bwMode="hidden">
            <a:xfrm>
              <a:off x="192" y="127"/>
              <a:ext cx="1" cy="1"/>
            </a:xfrm>
            <a:prstGeom prst="rect">
              <a:avLst/>
            </a:prstGeom>
            <a:solidFill>
              <a:srgbClr val="9A1E8D"/>
            </a:solidFill>
            <a:ln>
              <a:noFill/>
            </a:ln>
          </p:spPr>
          <p:txBody>
            <a:bodyPr/>
            <a:lstStyle>
              <a:lvl1pPr algn="r" rtl="1">
                <a:defRPr>
                  <a:solidFill>
                    <a:schemeClr val="tx1"/>
                  </a:solidFill>
                  <a:latin typeface="Times New Roman" panose="02020603050405020304" pitchFamily="18" charset="0"/>
                  <a:cs typeface="Arial" panose="020B0604020202020204" pitchFamily="34" charset="0"/>
                </a:defRPr>
              </a:lvl1pPr>
              <a:lvl2pPr marL="742950" indent="-285750" algn="r" rtl="1">
                <a:defRPr>
                  <a:solidFill>
                    <a:schemeClr val="tx1"/>
                  </a:solidFill>
                  <a:latin typeface="Times New Roman" panose="02020603050405020304" pitchFamily="18" charset="0"/>
                  <a:cs typeface="Arial" panose="020B0604020202020204" pitchFamily="34" charset="0"/>
                </a:defRPr>
              </a:lvl2pPr>
              <a:lvl3pPr marL="1143000" indent="-228600" algn="r" rtl="1">
                <a:defRPr>
                  <a:solidFill>
                    <a:schemeClr val="tx1"/>
                  </a:solidFill>
                  <a:latin typeface="Times New Roman" panose="02020603050405020304" pitchFamily="18" charset="0"/>
                  <a:cs typeface="Arial" panose="020B0604020202020204" pitchFamily="34" charset="0"/>
                </a:defRPr>
              </a:lvl3pPr>
              <a:lvl4pPr marL="1600200" indent="-228600" algn="r" rtl="1">
                <a:defRPr>
                  <a:solidFill>
                    <a:schemeClr val="tx1"/>
                  </a:solidFill>
                  <a:latin typeface="Times New Roman" panose="02020603050405020304" pitchFamily="18" charset="0"/>
                  <a:cs typeface="Arial" panose="020B0604020202020204" pitchFamily="34" charset="0"/>
                </a:defRPr>
              </a:lvl4pPr>
              <a:lvl5pPr marL="2057400" indent="-228600" algn="r" rtl="1">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ar-EG"/>
            </a:p>
          </p:txBody>
        </p:sp>
        <p:sp>
          <p:nvSpPr>
            <p:cNvPr id="1042" name="Rectangle 13"/>
            <p:cNvSpPr>
              <a:spLocks noChangeArrowheads="1"/>
            </p:cNvSpPr>
            <p:nvPr/>
          </p:nvSpPr>
          <p:spPr bwMode="hidden">
            <a:xfrm>
              <a:off x="204" y="131"/>
              <a:ext cx="1" cy="1"/>
            </a:xfrm>
            <a:prstGeom prst="rect">
              <a:avLst/>
            </a:prstGeom>
            <a:solidFill>
              <a:srgbClr val="9A1E8D"/>
            </a:solidFill>
            <a:ln>
              <a:noFill/>
            </a:ln>
          </p:spPr>
          <p:txBody>
            <a:bodyPr/>
            <a:lstStyle>
              <a:lvl1pPr algn="r" rtl="1">
                <a:defRPr>
                  <a:solidFill>
                    <a:schemeClr val="tx1"/>
                  </a:solidFill>
                  <a:latin typeface="Times New Roman" panose="02020603050405020304" pitchFamily="18" charset="0"/>
                  <a:cs typeface="Arial" panose="020B0604020202020204" pitchFamily="34" charset="0"/>
                </a:defRPr>
              </a:lvl1pPr>
              <a:lvl2pPr marL="742950" indent="-285750" algn="r" rtl="1">
                <a:defRPr>
                  <a:solidFill>
                    <a:schemeClr val="tx1"/>
                  </a:solidFill>
                  <a:latin typeface="Times New Roman" panose="02020603050405020304" pitchFamily="18" charset="0"/>
                  <a:cs typeface="Arial" panose="020B0604020202020204" pitchFamily="34" charset="0"/>
                </a:defRPr>
              </a:lvl2pPr>
              <a:lvl3pPr marL="1143000" indent="-228600" algn="r" rtl="1">
                <a:defRPr>
                  <a:solidFill>
                    <a:schemeClr val="tx1"/>
                  </a:solidFill>
                  <a:latin typeface="Times New Roman" panose="02020603050405020304" pitchFamily="18" charset="0"/>
                  <a:cs typeface="Arial" panose="020B0604020202020204" pitchFamily="34" charset="0"/>
                </a:defRPr>
              </a:lvl3pPr>
              <a:lvl4pPr marL="1600200" indent="-228600" algn="r" rtl="1">
                <a:defRPr>
                  <a:solidFill>
                    <a:schemeClr val="tx1"/>
                  </a:solidFill>
                  <a:latin typeface="Times New Roman" panose="02020603050405020304" pitchFamily="18" charset="0"/>
                  <a:cs typeface="Arial" panose="020B0604020202020204" pitchFamily="34" charset="0"/>
                </a:defRPr>
              </a:lvl4pPr>
              <a:lvl5pPr marL="2057400" indent="-228600" algn="r" rtl="1">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ar-EG"/>
            </a:p>
          </p:txBody>
        </p:sp>
        <p:sp>
          <p:nvSpPr>
            <p:cNvPr id="2089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eaLnBrk="1" hangingPunct="1">
                <a:defRPr/>
              </a:pPr>
              <a:endParaRPr lang="en-US">
                <a:cs typeface="Arial" charset="0"/>
              </a:endParaRPr>
            </a:p>
          </p:txBody>
        </p:sp>
        <p:sp>
          <p:nvSpPr>
            <p:cNvPr id="2089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r" rtl="1" eaLnBrk="1" hangingPunct="1">
                <a:defRPr/>
              </a:pPr>
              <a:endParaRPr lang="en-US">
                <a:cs typeface="Arial" charset="0"/>
              </a:endParaRPr>
            </a:p>
          </p:txBody>
        </p:sp>
        <p:sp>
          <p:nvSpPr>
            <p:cNvPr id="2089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lgn="r" rtl="1" eaLnBrk="1" hangingPunct="1">
                <a:defRPr/>
              </a:pPr>
              <a:endParaRPr lang="en-US">
                <a:cs typeface="Arial" charset="0"/>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ar-EG"/>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sp>
          <p:nvSpPr>
            <p:cNvPr id="2089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r" rtl="1" eaLnBrk="1" hangingPunct="1">
                <a:defRPr/>
              </a:pPr>
              <a:endParaRPr lang="en-US">
                <a:cs typeface="Arial" charset="0"/>
              </a:endParaRPr>
            </a:p>
          </p:txBody>
        </p:sp>
        <p:sp>
          <p:nvSpPr>
            <p:cNvPr id="1049" name="Freeform 20"/>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ar-EG"/>
            </a:p>
          </p:txBody>
        </p:sp>
      </p:grpSp>
      <p:sp>
        <p:nvSpPr>
          <p:cNvPr id="2089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89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89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a:effectLst>
                  <a:outerShdw blurRad="38100" dist="38100" dir="2700000" algn="tl">
                    <a:srgbClr val="000000"/>
                  </a:outerShdw>
                </a:effectLst>
                <a:cs typeface="Arial" charset="0"/>
              </a:defRPr>
            </a:lvl1pPr>
          </a:lstStyle>
          <a:p>
            <a:pPr>
              <a:defRPr/>
            </a:pPr>
            <a:endParaRPr lang="en-US"/>
          </a:p>
        </p:txBody>
      </p:sp>
      <p:sp>
        <p:nvSpPr>
          <p:cNvPr id="2089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a:effectLst>
                  <a:outerShdw blurRad="38100" dist="38100" dir="2700000" algn="tl">
                    <a:srgbClr val="000000"/>
                  </a:outerShdw>
                </a:effectLst>
                <a:cs typeface="Arial" charset="0"/>
              </a:defRPr>
            </a:lvl1pPr>
          </a:lstStyle>
          <a:p>
            <a:pPr>
              <a:defRPr/>
            </a:pPr>
            <a:endParaRPr lang="en-US"/>
          </a:p>
        </p:txBody>
      </p:sp>
      <p:sp>
        <p:nvSpPr>
          <p:cNvPr id="2089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8EC16D82-D8D8-41E9-96A4-1BFA5A47A4C3}" type="slidenum">
              <a:rPr lang="ar-SA" altLang="ar-EG"/>
              <a:pPr/>
              <a:t>‹#›</a:t>
            </a:fld>
            <a:endParaRPr lang="en-US" altLang="ar-EG"/>
          </a:p>
        </p:txBody>
      </p:sp>
    </p:spTree>
  </p:cSld>
  <p:clrMap bg1="dk2" tx1="lt1" bg2="dk1" tx2="lt2" accent1="accent1" accent2="accent2" accent3="accent3" accent4="accent4" accent5="accent5" accent6="accent6" hlink="hlink" folHlink="folHlink"/>
  <p:sldLayoutIdLst>
    <p:sldLayoutId id="2147484292"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8917"/>
                                        </p:tgtEl>
                                        <p:attrNameLst>
                                          <p:attrName>style.visibility</p:attrName>
                                        </p:attrNameLst>
                                      </p:cBhvr>
                                      <p:to>
                                        <p:strVal val="visible"/>
                                      </p:to>
                                    </p:set>
                                    <p:animEffect transition="in" filter="fade">
                                      <p:cBhvr>
                                        <p:cTn id="7" dur="800" decel="100000"/>
                                        <p:tgtEl>
                                          <p:spTgt spid="208917"/>
                                        </p:tgtEl>
                                      </p:cBhvr>
                                    </p:animEffect>
                                    <p:anim calcmode="lin" valueType="num">
                                      <p:cBhvr>
                                        <p:cTn id="8" dur="800" decel="100000" fill="hold"/>
                                        <p:tgtEl>
                                          <p:spTgt spid="208917"/>
                                        </p:tgtEl>
                                        <p:attrNameLst>
                                          <p:attrName>style.rotation</p:attrName>
                                        </p:attrNameLst>
                                      </p:cBhvr>
                                      <p:tavLst>
                                        <p:tav tm="0">
                                          <p:val>
                                            <p:fltVal val="-90"/>
                                          </p:val>
                                        </p:tav>
                                        <p:tav tm="100000">
                                          <p:val>
                                            <p:fltVal val="0"/>
                                          </p:val>
                                        </p:tav>
                                      </p:tavLst>
                                    </p:anim>
                                    <p:anim calcmode="lin" valueType="num">
                                      <p:cBhvr>
                                        <p:cTn id="9" dur="800" decel="100000" fill="hold"/>
                                        <p:tgtEl>
                                          <p:spTgt spid="208917"/>
                                        </p:tgtEl>
                                        <p:attrNameLst>
                                          <p:attrName>ppt_x</p:attrName>
                                        </p:attrNameLst>
                                      </p:cBhvr>
                                      <p:tavLst>
                                        <p:tav tm="0">
                                          <p:val>
                                            <p:strVal val="#ppt_x+0.4"/>
                                          </p:val>
                                        </p:tav>
                                        <p:tav tm="100000">
                                          <p:val>
                                            <p:strVal val="#ppt_x-0.05"/>
                                          </p:val>
                                        </p:tav>
                                      </p:tavLst>
                                    </p:anim>
                                    <p:anim calcmode="lin" valueType="num">
                                      <p:cBhvr>
                                        <p:cTn id="10" dur="800" decel="100000" fill="hold"/>
                                        <p:tgtEl>
                                          <p:spTgt spid="2089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89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891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8918">
                                            <p:txEl>
                                              <p:pRg st="0" end="0"/>
                                            </p:txEl>
                                          </p:spTgt>
                                        </p:tgtEl>
                                        <p:attrNameLst>
                                          <p:attrName>style.visibility</p:attrName>
                                        </p:attrNameLst>
                                      </p:cBhvr>
                                      <p:to>
                                        <p:strVal val="visible"/>
                                      </p:to>
                                    </p:set>
                                    <p:animEffect transition="in" filter="fade">
                                      <p:cBhvr>
                                        <p:cTn id="17" dur="1000"/>
                                        <p:tgtEl>
                                          <p:spTgt spid="208918">
                                            <p:txEl>
                                              <p:pRg st="0" end="0"/>
                                            </p:txEl>
                                          </p:spTgt>
                                        </p:tgtEl>
                                      </p:cBhvr>
                                    </p:animEffect>
                                    <p:anim calcmode="lin" valueType="num">
                                      <p:cBhvr>
                                        <p:cTn id="18" dur="1000" fill="hold"/>
                                        <p:tgtEl>
                                          <p:spTgt spid="2089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8918">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8918">
                                            <p:txEl>
                                              <p:pRg st="1" end="1"/>
                                            </p:txEl>
                                          </p:spTgt>
                                        </p:tgtEl>
                                        <p:attrNameLst>
                                          <p:attrName>style.visibility</p:attrName>
                                        </p:attrNameLst>
                                      </p:cBhvr>
                                      <p:to>
                                        <p:strVal val="visible"/>
                                      </p:to>
                                    </p:set>
                                    <p:animEffect transition="in" filter="fade">
                                      <p:cBhvr>
                                        <p:cTn id="22" dur="1000"/>
                                        <p:tgtEl>
                                          <p:spTgt spid="208918">
                                            <p:txEl>
                                              <p:pRg st="1" end="1"/>
                                            </p:txEl>
                                          </p:spTgt>
                                        </p:tgtEl>
                                      </p:cBhvr>
                                    </p:animEffect>
                                    <p:anim calcmode="lin" valueType="num">
                                      <p:cBhvr>
                                        <p:cTn id="23" dur="1000" fill="hold"/>
                                        <p:tgtEl>
                                          <p:spTgt spid="20891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8918">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8918">
                                            <p:txEl>
                                              <p:pRg st="2" end="2"/>
                                            </p:txEl>
                                          </p:spTgt>
                                        </p:tgtEl>
                                        <p:attrNameLst>
                                          <p:attrName>style.visibility</p:attrName>
                                        </p:attrNameLst>
                                      </p:cBhvr>
                                      <p:to>
                                        <p:strVal val="visible"/>
                                      </p:to>
                                    </p:set>
                                    <p:animEffect transition="in" filter="fade">
                                      <p:cBhvr>
                                        <p:cTn id="27" dur="1000"/>
                                        <p:tgtEl>
                                          <p:spTgt spid="208918">
                                            <p:txEl>
                                              <p:pRg st="2" end="2"/>
                                            </p:txEl>
                                          </p:spTgt>
                                        </p:tgtEl>
                                      </p:cBhvr>
                                    </p:animEffect>
                                    <p:anim calcmode="lin" valueType="num">
                                      <p:cBhvr>
                                        <p:cTn id="28" dur="1000" fill="hold"/>
                                        <p:tgtEl>
                                          <p:spTgt spid="20891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8918">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8918">
                                            <p:txEl>
                                              <p:pRg st="3" end="3"/>
                                            </p:txEl>
                                          </p:spTgt>
                                        </p:tgtEl>
                                        <p:attrNameLst>
                                          <p:attrName>style.visibility</p:attrName>
                                        </p:attrNameLst>
                                      </p:cBhvr>
                                      <p:to>
                                        <p:strVal val="visible"/>
                                      </p:to>
                                    </p:set>
                                    <p:animEffect transition="in" filter="fade">
                                      <p:cBhvr>
                                        <p:cTn id="32" dur="1000"/>
                                        <p:tgtEl>
                                          <p:spTgt spid="208918">
                                            <p:txEl>
                                              <p:pRg st="3" end="3"/>
                                            </p:txEl>
                                          </p:spTgt>
                                        </p:tgtEl>
                                      </p:cBhvr>
                                    </p:animEffect>
                                    <p:anim calcmode="lin" valueType="num">
                                      <p:cBhvr>
                                        <p:cTn id="33" dur="1000" fill="hold"/>
                                        <p:tgtEl>
                                          <p:spTgt spid="20891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08918">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8918">
                                            <p:txEl>
                                              <p:pRg st="4" end="4"/>
                                            </p:txEl>
                                          </p:spTgt>
                                        </p:tgtEl>
                                        <p:attrNameLst>
                                          <p:attrName>style.visibility</p:attrName>
                                        </p:attrNameLst>
                                      </p:cBhvr>
                                      <p:to>
                                        <p:strVal val="visible"/>
                                      </p:to>
                                    </p:set>
                                    <p:animEffect transition="in" filter="fade">
                                      <p:cBhvr>
                                        <p:cTn id="37" dur="1000"/>
                                        <p:tgtEl>
                                          <p:spTgt spid="208918">
                                            <p:txEl>
                                              <p:pRg st="4" end="4"/>
                                            </p:txEl>
                                          </p:spTgt>
                                        </p:tgtEl>
                                      </p:cBhvr>
                                    </p:animEffect>
                                    <p:anim calcmode="lin" valueType="num">
                                      <p:cBhvr>
                                        <p:cTn id="38" dur="1000" fill="hold"/>
                                        <p:tgtEl>
                                          <p:spTgt spid="208918">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89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7" grpId="0"/>
      <p:bldP spid="208918" grpId="0" build="p">
        <p:tmplLst>
          <p:tmpl lvl="1">
            <p:tnLst>
              <p:par>
                <p:cTn presetID="47" presetClass="entr" presetSubtype="0" fill="hold" nodeType="clickEffect">
                  <p:stCondLst>
                    <p:cond delay="0"/>
                  </p:stCondLst>
                  <p:childTnLst>
                    <p:set>
                      <p:cBhvr>
                        <p:cTn dur="1" fill="hold">
                          <p:stCondLst>
                            <p:cond delay="0"/>
                          </p:stCondLst>
                        </p:cTn>
                        <p:tgtEl>
                          <p:spTgt spid="208918"/>
                        </p:tgtEl>
                        <p:attrNameLst>
                          <p:attrName>style.visibility</p:attrName>
                        </p:attrNameLst>
                      </p:cBhvr>
                      <p:to>
                        <p:strVal val="visible"/>
                      </p:to>
                    </p:set>
                    <p:animEffect transition="in" filter="fade">
                      <p:cBhvr>
                        <p:cTn dur="1000"/>
                        <p:tgtEl>
                          <p:spTgt spid="208918"/>
                        </p:tgtEl>
                      </p:cBhvr>
                    </p:animEffect>
                    <p:anim calcmode="lin" valueType="num">
                      <p:cBhvr>
                        <p:cTn dur="1000" fill="hold"/>
                        <p:tgtEl>
                          <p:spTgt spid="208918"/>
                        </p:tgtEl>
                        <p:attrNameLst>
                          <p:attrName>ppt_x</p:attrName>
                        </p:attrNameLst>
                      </p:cBhvr>
                      <p:tavLst>
                        <p:tav tm="0">
                          <p:val>
                            <p:strVal val="#ppt_x"/>
                          </p:val>
                        </p:tav>
                        <p:tav tm="100000">
                          <p:val>
                            <p:strVal val="#ppt_x"/>
                          </p:val>
                        </p:tav>
                      </p:tavLst>
                    </p:anim>
                    <p:anim calcmode="lin" valueType="num">
                      <p:cBhvr>
                        <p:cTn dur="1000" fill="hold"/>
                        <p:tgtEl>
                          <p:spTgt spid="208918"/>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208918"/>
                        </p:tgtEl>
                        <p:attrNameLst>
                          <p:attrName>style.visibility</p:attrName>
                        </p:attrNameLst>
                      </p:cBhvr>
                      <p:to>
                        <p:strVal val="visible"/>
                      </p:to>
                    </p:set>
                    <p:animEffect transition="in" filter="fade">
                      <p:cBhvr>
                        <p:cTn dur="1000"/>
                        <p:tgtEl>
                          <p:spTgt spid="208918"/>
                        </p:tgtEl>
                      </p:cBhvr>
                    </p:animEffect>
                    <p:anim calcmode="lin" valueType="num">
                      <p:cBhvr>
                        <p:cTn dur="1000" fill="hold"/>
                        <p:tgtEl>
                          <p:spTgt spid="208918"/>
                        </p:tgtEl>
                        <p:attrNameLst>
                          <p:attrName>ppt_x</p:attrName>
                        </p:attrNameLst>
                      </p:cBhvr>
                      <p:tavLst>
                        <p:tav tm="0">
                          <p:val>
                            <p:strVal val="#ppt_x"/>
                          </p:val>
                        </p:tav>
                        <p:tav tm="100000">
                          <p:val>
                            <p:strVal val="#ppt_x"/>
                          </p:val>
                        </p:tav>
                      </p:tavLst>
                    </p:anim>
                    <p:anim calcmode="lin" valueType="num">
                      <p:cBhvr>
                        <p:cTn dur="1000" fill="hold"/>
                        <p:tgtEl>
                          <p:spTgt spid="208918"/>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208918"/>
                        </p:tgtEl>
                        <p:attrNameLst>
                          <p:attrName>style.visibility</p:attrName>
                        </p:attrNameLst>
                      </p:cBhvr>
                      <p:to>
                        <p:strVal val="visible"/>
                      </p:to>
                    </p:set>
                    <p:animEffect transition="in" filter="fade">
                      <p:cBhvr>
                        <p:cTn dur="1000"/>
                        <p:tgtEl>
                          <p:spTgt spid="208918"/>
                        </p:tgtEl>
                      </p:cBhvr>
                    </p:animEffect>
                    <p:anim calcmode="lin" valueType="num">
                      <p:cBhvr>
                        <p:cTn dur="1000" fill="hold"/>
                        <p:tgtEl>
                          <p:spTgt spid="208918"/>
                        </p:tgtEl>
                        <p:attrNameLst>
                          <p:attrName>ppt_x</p:attrName>
                        </p:attrNameLst>
                      </p:cBhvr>
                      <p:tavLst>
                        <p:tav tm="0">
                          <p:val>
                            <p:strVal val="#ppt_x"/>
                          </p:val>
                        </p:tav>
                        <p:tav tm="100000">
                          <p:val>
                            <p:strVal val="#ppt_x"/>
                          </p:val>
                        </p:tav>
                      </p:tavLst>
                    </p:anim>
                    <p:anim calcmode="lin" valueType="num">
                      <p:cBhvr>
                        <p:cTn dur="1000" fill="hold"/>
                        <p:tgtEl>
                          <p:spTgt spid="208918"/>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208918"/>
                        </p:tgtEl>
                        <p:attrNameLst>
                          <p:attrName>style.visibility</p:attrName>
                        </p:attrNameLst>
                      </p:cBhvr>
                      <p:to>
                        <p:strVal val="visible"/>
                      </p:to>
                    </p:set>
                    <p:animEffect transition="in" filter="fade">
                      <p:cBhvr>
                        <p:cTn dur="1000"/>
                        <p:tgtEl>
                          <p:spTgt spid="208918"/>
                        </p:tgtEl>
                      </p:cBhvr>
                    </p:animEffect>
                    <p:anim calcmode="lin" valueType="num">
                      <p:cBhvr>
                        <p:cTn dur="1000" fill="hold"/>
                        <p:tgtEl>
                          <p:spTgt spid="208918"/>
                        </p:tgtEl>
                        <p:attrNameLst>
                          <p:attrName>ppt_x</p:attrName>
                        </p:attrNameLst>
                      </p:cBhvr>
                      <p:tavLst>
                        <p:tav tm="0">
                          <p:val>
                            <p:strVal val="#ppt_x"/>
                          </p:val>
                        </p:tav>
                        <p:tav tm="100000">
                          <p:val>
                            <p:strVal val="#ppt_x"/>
                          </p:val>
                        </p:tav>
                      </p:tavLst>
                    </p:anim>
                    <p:anim calcmode="lin" valueType="num">
                      <p:cBhvr>
                        <p:cTn dur="1000" fill="hold"/>
                        <p:tgtEl>
                          <p:spTgt spid="208918"/>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208918"/>
                        </p:tgtEl>
                        <p:attrNameLst>
                          <p:attrName>style.visibility</p:attrName>
                        </p:attrNameLst>
                      </p:cBhvr>
                      <p:to>
                        <p:strVal val="visible"/>
                      </p:to>
                    </p:set>
                    <p:animEffect transition="in" filter="fade">
                      <p:cBhvr>
                        <p:cTn dur="1000"/>
                        <p:tgtEl>
                          <p:spTgt spid="208918"/>
                        </p:tgtEl>
                      </p:cBhvr>
                    </p:animEffect>
                    <p:anim calcmode="lin" valueType="num">
                      <p:cBhvr>
                        <p:cTn dur="1000" fill="hold"/>
                        <p:tgtEl>
                          <p:spTgt spid="208918"/>
                        </p:tgtEl>
                        <p:attrNameLst>
                          <p:attrName>ppt_x</p:attrName>
                        </p:attrNameLst>
                      </p:cBhvr>
                      <p:tavLst>
                        <p:tav tm="0">
                          <p:val>
                            <p:strVal val="#ppt_x"/>
                          </p:val>
                        </p:tav>
                        <p:tav tm="100000">
                          <p:val>
                            <p:strVal val="#ppt_x"/>
                          </p:val>
                        </p:tav>
                      </p:tavLst>
                    </p:anim>
                    <p:anim calcmode="lin" valueType="num">
                      <p:cBhvr>
                        <p:cTn dur="1000" fill="hold"/>
                        <p:tgtEl>
                          <p:spTgt spid="208918"/>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r" rtl="1"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7/7c/MalariacycleBig.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3/3c/Plasmodium.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upload.wikimedia.org/wikipedia/commons/d/db/Symptoms_of_Malaria.p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7/7c/MalariacycleBig.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03350" y="1196975"/>
            <a:ext cx="6400800" cy="4248150"/>
          </a:xfrm>
          <a:solidFill>
            <a:schemeClr val="bg1"/>
          </a:solidFill>
        </p:spPr>
        <p:txBody>
          <a:bodyPr/>
          <a:lstStyle/>
          <a:p>
            <a:pPr eaLnBrk="1" hangingPunct="1">
              <a:defRPr/>
            </a:pPr>
            <a:r>
              <a:rPr lang="ar-EG" sz="2800" b="1">
                <a:solidFill>
                  <a:srgbClr val="FF0066"/>
                </a:solidFill>
              </a:rPr>
              <a:t>بسم الله الرحمن الرحيم</a:t>
            </a:r>
          </a:p>
          <a:p>
            <a:pPr eaLnBrk="1" hangingPunct="1">
              <a:defRPr/>
            </a:pPr>
            <a:r>
              <a:rPr lang="ar-EG" sz="5400" b="1">
                <a:effectLst>
                  <a:outerShdw blurRad="38100" dist="38100" dir="2700000" algn="tl">
                    <a:srgbClr val="FFFFFF"/>
                  </a:outerShdw>
                </a:effectLst>
              </a:rPr>
              <a:t>( قالوا سبحانك لا علم لنا إلا ما علمتنا انك أنت العليم الحكيم)</a:t>
            </a:r>
          </a:p>
          <a:p>
            <a:pPr eaLnBrk="1" hangingPunct="1">
              <a:defRPr/>
            </a:pPr>
            <a:r>
              <a:rPr lang="ar-EG" sz="2800" b="1">
                <a:solidFill>
                  <a:srgbClr val="FF0066"/>
                </a:solidFill>
              </a:rPr>
              <a:t>صدق الله العظيم</a:t>
            </a:r>
          </a:p>
          <a:p>
            <a:pPr algn="l" eaLnBrk="1" hangingPunct="1">
              <a:defRPr/>
            </a:pPr>
            <a:r>
              <a:rPr lang="ar-EG" sz="2800">
                <a:solidFill>
                  <a:schemeClr val="tx2"/>
                </a:solidFill>
              </a:rPr>
              <a:t>( سورة البقرة الآية 32 )</a:t>
            </a:r>
            <a:r>
              <a:rPr lang="ar-EG" sz="2800">
                <a:effectLst>
                  <a:outerShdw blurRad="38100" dist="38100" dir="2700000" algn="tl">
                    <a:srgbClr val="FFFFFF"/>
                  </a:outerShdw>
                </a:effectLst>
              </a:rPr>
              <a:t> </a:t>
            </a:r>
            <a:endParaRPr lang="en-US" sz="2800">
              <a:effectLst>
                <a:outerShdw blurRad="38100" dist="38100" dir="2700000" algn="tl">
                  <a:srgbClr val="FFFFFF"/>
                </a:outerShdw>
              </a:effectLst>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fade">
                                      <p:cBhvr>
                                        <p:cTn id="15" dur="1000"/>
                                        <p:tgtEl>
                                          <p:spTgt spid="2051">
                                            <p:txEl>
                                              <p:pRg st="1" end="1"/>
                                            </p:txEl>
                                          </p:spTgt>
                                        </p:tgtEl>
                                      </p:cBhvr>
                                    </p:animEffect>
                                    <p:anim calcmode="lin" valueType="num">
                                      <p:cBhvr>
                                        <p:cTn id="16"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5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Effect transition="in" filter="fade">
                                      <p:cBhvr>
                                        <p:cTn id="23" dur="1000"/>
                                        <p:tgtEl>
                                          <p:spTgt spid="2051">
                                            <p:txEl>
                                              <p:pRg st="2" end="2"/>
                                            </p:txEl>
                                          </p:spTgt>
                                        </p:tgtEl>
                                      </p:cBhvr>
                                    </p:animEffect>
                                    <p:anim calcmode="lin" valueType="num">
                                      <p:cBhvr>
                                        <p:cTn id="24"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5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51">
                                            <p:txEl>
                                              <p:pRg st="3" end="3"/>
                                            </p:txEl>
                                          </p:spTgt>
                                        </p:tgtEl>
                                        <p:attrNameLst>
                                          <p:attrName>style.visibility</p:attrName>
                                        </p:attrNameLst>
                                      </p:cBhvr>
                                      <p:to>
                                        <p:strVal val="visible"/>
                                      </p:to>
                                    </p:set>
                                    <p:animEffect transition="in" filter="fade">
                                      <p:cBhvr>
                                        <p:cTn id="31" dur="1000"/>
                                        <p:tgtEl>
                                          <p:spTgt spid="2051">
                                            <p:txEl>
                                              <p:pRg st="3" end="3"/>
                                            </p:txEl>
                                          </p:spTgt>
                                        </p:tgtEl>
                                      </p:cBhvr>
                                    </p:animEffect>
                                    <p:anim calcmode="lin" valueType="num">
                                      <p:cBhvr>
                                        <p:cTn id="32"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5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5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 1: CDC illustration of the life cycles of malaria parasites, Plasmodium spp."/>
          <p:cNvPicPr>
            <a:picLocks noChangeAspect="1" noChangeArrowheads="1"/>
          </p:cNvPicPr>
          <p:nvPr/>
        </p:nvPicPr>
        <p:blipFill>
          <a:blip r:embed="rId2"/>
          <a:srcRect/>
          <a:stretch>
            <a:fillRect/>
          </a:stretch>
        </p:blipFill>
        <p:spPr bwMode="auto">
          <a:xfrm>
            <a:off x="928688" y="357188"/>
            <a:ext cx="7072312" cy="6143625"/>
          </a:xfrm>
          <a:prstGeom prst="rect">
            <a:avLst/>
          </a:prstGeom>
          <a:noFill/>
          <a:ln w="9525">
            <a:noFill/>
            <a:miter lim="800000"/>
            <a:headEnd/>
            <a:tailEnd/>
          </a:ln>
        </p:spPr>
      </p:pic>
    </p:spTree>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MalariacycleBig.jpg">
            <a:hlinkClick r:id="rId2"/>
          </p:cNvPr>
          <p:cNvPicPr>
            <a:picLocks noChangeAspect="1" noChangeArrowheads="1"/>
          </p:cNvPicPr>
          <p:nvPr/>
        </p:nvPicPr>
        <p:blipFill>
          <a:blip r:embed="rId3"/>
          <a:srcRect/>
          <a:stretch>
            <a:fillRect/>
          </a:stretch>
        </p:blipFill>
        <p:spPr bwMode="auto">
          <a:xfrm>
            <a:off x="571500" y="357188"/>
            <a:ext cx="7429500" cy="6215062"/>
          </a:xfrm>
          <a:prstGeom prst="rect">
            <a:avLst/>
          </a:prstGeom>
          <a:noFill/>
          <a:ln w="9525">
            <a:noFill/>
            <a:miter lim="800000"/>
            <a:headEnd/>
            <a:tailEnd/>
          </a:ln>
        </p:spPr>
      </p:pic>
    </p:spTree>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srcRect/>
          <a:stretch>
            <a:fillRect/>
          </a:stretch>
        </p:blipFill>
        <p:spPr bwMode="auto">
          <a:xfrm>
            <a:off x="755650" y="404813"/>
            <a:ext cx="7632700" cy="6048375"/>
          </a:xfrm>
          <a:prstGeom prst="rect">
            <a:avLst/>
          </a:prstGeom>
          <a:noFill/>
          <a:ln w="9525">
            <a:noFill/>
            <a:miter lim="800000"/>
            <a:headEnd/>
            <a:tailEnd/>
          </a:ln>
        </p:spPr>
      </p:pic>
    </p:spTree>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ln>
            <a:solidFill>
              <a:schemeClr val="tx2">
                <a:lumMod val="20000"/>
                <a:lumOff val="80000"/>
              </a:schemeClr>
            </a:solidFill>
          </a:ln>
        </p:spPr>
        <p:txBody>
          <a:bodyPr/>
          <a:lstStyle/>
          <a:p>
            <a:pPr algn="l" rtl="0">
              <a:lnSpc>
                <a:spcPct val="150000"/>
              </a:lnSpc>
              <a:defRPr/>
            </a:pP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err="1">
                <a:solidFill>
                  <a:schemeClr val="tx1"/>
                </a:solidFill>
                <a:latin typeface="Arial" pitchFamily="34" charset="0"/>
              </a:rPr>
              <a:t>Shcizogony</a:t>
            </a:r>
            <a:r>
              <a:rPr lang="en-US" sz="2200" dirty="0">
                <a:solidFill>
                  <a:schemeClr val="tx1"/>
                </a:solidFill>
                <a:latin typeface="Arial" pitchFamily="34" charset="0"/>
              </a:rPr>
              <a:t> take a period of </a:t>
            </a:r>
            <a:r>
              <a:rPr lang="en-US" sz="2200" dirty="0">
                <a:solidFill>
                  <a:srgbClr val="92D050"/>
                </a:solidFill>
                <a:latin typeface="Arial" pitchFamily="34" charset="0"/>
              </a:rPr>
              <a:t>48 h in P. </a:t>
            </a:r>
            <a:r>
              <a:rPr lang="en-US" sz="2200" dirty="0" err="1">
                <a:solidFill>
                  <a:srgbClr val="92D050"/>
                </a:solidFill>
                <a:latin typeface="Arial" pitchFamily="34" charset="0"/>
              </a:rPr>
              <a:t>vivax</a:t>
            </a:r>
            <a:r>
              <a:rPr lang="en-US" sz="2200" dirty="0">
                <a:solidFill>
                  <a:srgbClr val="92D050"/>
                </a:solidFill>
                <a:latin typeface="Arial" pitchFamily="34" charset="0"/>
              </a:rPr>
              <a:t>, P. </a:t>
            </a:r>
            <a:r>
              <a:rPr lang="en-US" sz="2200" dirty="0" err="1">
                <a:solidFill>
                  <a:srgbClr val="92D050"/>
                </a:solidFill>
                <a:latin typeface="Arial" pitchFamily="34" charset="0"/>
              </a:rPr>
              <a:t>ovale</a:t>
            </a:r>
            <a:r>
              <a:rPr lang="en-US" sz="2200" dirty="0">
                <a:solidFill>
                  <a:srgbClr val="92D050"/>
                </a:solidFill>
                <a:latin typeface="Arial" pitchFamily="34" charset="0"/>
              </a:rPr>
              <a:t>, 36-48 h in P. </a:t>
            </a:r>
            <a:r>
              <a:rPr lang="en-US" sz="2200" dirty="0" err="1">
                <a:solidFill>
                  <a:srgbClr val="92D050"/>
                </a:solidFill>
                <a:latin typeface="Arial" pitchFamily="34" charset="0"/>
              </a:rPr>
              <a:t>falciparum</a:t>
            </a:r>
            <a:r>
              <a:rPr lang="en-US" sz="2200" dirty="0">
                <a:solidFill>
                  <a:srgbClr val="92D050"/>
                </a:solidFill>
                <a:latin typeface="Arial" pitchFamily="34" charset="0"/>
              </a:rPr>
              <a:t>, and 72 h in P. </a:t>
            </a:r>
            <a:r>
              <a:rPr lang="en-US" sz="2200" dirty="0" err="1">
                <a:solidFill>
                  <a:srgbClr val="92D050"/>
                </a:solidFill>
                <a:latin typeface="Arial" pitchFamily="34" charset="0"/>
              </a:rPr>
              <a:t>malariae</a:t>
            </a:r>
            <a:r>
              <a:rPr lang="en-US" sz="2200" dirty="0">
                <a:solidFill>
                  <a:schemeClr val="tx1"/>
                </a:solidFill>
                <a:latin typeface="Arial" pitchFamily="34" charset="0"/>
              </a:rPr>
              <a:t>. Then the red blood cell ruptures releasing </a:t>
            </a:r>
            <a:r>
              <a:rPr lang="en-US" sz="2200" dirty="0">
                <a:solidFill>
                  <a:srgbClr val="FFFF00"/>
                </a:solidFill>
                <a:latin typeface="Arial" pitchFamily="34" charset="0"/>
              </a:rPr>
              <a:t>merozoites and hemozoin pigment</a:t>
            </a:r>
            <a:r>
              <a:rPr lang="en-US" sz="2200" dirty="0">
                <a:solidFill>
                  <a:schemeClr val="tx1"/>
                </a:solidFill>
                <a:latin typeface="Arial" pitchFamily="34" charset="0"/>
              </a:rPr>
              <a:t>, which is the cause of </a:t>
            </a:r>
            <a:r>
              <a:rPr lang="en-US" sz="2200" dirty="0">
                <a:solidFill>
                  <a:srgbClr val="FFFF00"/>
                </a:solidFill>
                <a:latin typeface="Arial" pitchFamily="34" charset="0"/>
              </a:rPr>
              <a:t>malarial paroxysm</a:t>
            </a:r>
            <a:r>
              <a:rPr lang="en-US" sz="2200" dirty="0">
                <a:solidFill>
                  <a:schemeClr val="tx1"/>
                </a:solidFill>
                <a:latin typeface="Arial" pitchFamily="34" charset="0"/>
              </a:rPr>
              <a:t>. </a:t>
            </a:r>
            <a:br>
              <a:rPr lang="en-US" sz="2200" dirty="0">
                <a:solidFill>
                  <a:schemeClr val="tx1"/>
                </a:solidFill>
                <a:latin typeface="Arial" pitchFamily="34" charset="0"/>
              </a:rPr>
            </a:br>
            <a:r>
              <a:rPr lang="en-US" sz="2200" dirty="0">
                <a:solidFill>
                  <a:srgbClr val="92D050"/>
                </a:solidFill>
                <a:latin typeface="Arial" pitchFamily="34" charset="0"/>
              </a:rPr>
              <a:t>Merozoites</a:t>
            </a:r>
            <a:r>
              <a:rPr lang="en-US" sz="2200" dirty="0">
                <a:solidFill>
                  <a:schemeClr val="tx1"/>
                </a:solidFill>
                <a:latin typeface="Arial" pitchFamily="34" charset="0"/>
              </a:rPr>
              <a:t> while circulating in the blood stream attack a new red blood cells and the cycle is repeated.</a:t>
            </a:r>
            <a:br>
              <a:rPr lang="en-US" sz="2200" dirty="0">
                <a:solidFill>
                  <a:schemeClr val="tx1"/>
                </a:solidFill>
                <a:latin typeface="Arial" pitchFamily="34" charset="0"/>
              </a:rPr>
            </a:b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rgbClr val="FFFF00"/>
                </a:solidFill>
                <a:latin typeface="Arial" pitchFamily="34" charset="0"/>
              </a:rPr>
              <a:t>3-Gametocyte stage: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After repeated schizogony, some of the merozoites give rise to form gametocytes. Sexes are differentiated into male </a:t>
            </a:r>
            <a:r>
              <a:rPr lang="en-US" sz="2200" dirty="0">
                <a:solidFill>
                  <a:srgbClr val="92D050"/>
                </a:solidFill>
                <a:latin typeface="Arial" pitchFamily="34" charset="0"/>
              </a:rPr>
              <a:t>(microgametocytes)  </a:t>
            </a:r>
            <a:r>
              <a:rPr lang="en-US" sz="2200" dirty="0">
                <a:solidFill>
                  <a:schemeClr val="tx1"/>
                </a:solidFill>
                <a:latin typeface="Arial" pitchFamily="34" charset="0"/>
              </a:rPr>
              <a:t>and female (macrogametocytes). These stages do not cause any febrile reaction; they are responsible only for the continuation of the cycle in the mosquito.</a:t>
            </a:r>
            <a:br>
              <a:rPr lang="en-US" sz="2200" dirty="0">
                <a:solidFill>
                  <a:schemeClr val="tx1"/>
                </a:solidFill>
                <a:latin typeface="Arial" pitchFamily="34" charset="0"/>
              </a:rPr>
            </a:br>
            <a:r>
              <a:rPr lang="en-US" sz="2200" dirty="0">
                <a:solidFill>
                  <a:schemeClr val="tx1"/>
                </a:solidFill>
                <a:latin typeface="Arial" pitchFamily="34" charset="0"/>
              </a:rPr>
              <a:t/>
            </a:r>
            <a:br>
              <a:rPr lang="en-US" sz="2200" dirty="0">
                <a:solidFill>
                  <a:schemeClr val="tx1"/>
                </a:solidFill>
                <a:latin typeface="Arial" pitchFamily="34" charset="0"/>
              </a:rPr>
            </a:br>
            <a:endParaRPr lang="en-US" sz="2200" dirty="0">
              <a:solidFill>
                <a:schemeClr val="tx1"/>
              </a:solidFill>
              <a:latin typeface="Arial" pitchFamily="34" charset="0"/>
            </a:endParaRPr>
          </a:p>
        </p:txBody>
      </p:sp>
    </p:spTree>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Plasmodium.jpg">
            <a:hlinkClick r:id="rId2"/>
          </p:cNvPr>
          <p:cNvPicPr>
            <a:picLocks noChangeAspect="1" noChangeArrowheads="1"/>
          </p:cNvPicPr>
          <p:nvPr/>
        </p:nvPicPr>
        <p:blipFill>
          <a:blip r:embed="rId3"/>
          <a:srcRect/>
          <a:stretch>
            <a:fillRect/>
          </a:stretch>
        </p:blipFill>
        <p:spPr bwMode="auto">
          <a:xfrm>
            <a:off x="928688" y="357188"/>
            <a:ext cx="7072312" cy="6286500"/>
          </a:xfrm>
          <a:prstGeom prst="rect">
            <a:avLst/>
          </a:prstGeom>
          <a:noFill/>
          <a:ln w="9525">
            <a:noFill/>
            <a:miter lim="800000"/>
            <a:headEnd/>
            <a:tailEnd/>
          </a:ln>
        </p:spPr>
      </p:pic>
    </p:spTree>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 2: CDC slide of a Giemsa stained smear of red blood cells showing Plasmodium malariae and Plasmodium falciparum parasites."/>
          <p:cNvPicPr>
            <a:picLocks noChangeAspect="1" noChangeArrowheads="1"/>
          </p:cNvPicPr>
          <p:nvPr/>
        </p:nvPicPr>
        <p:blipFill>
          <a:blip r:embed="rId2"/>
          <a:srcRect/>
          <a:stretch>
            <a:fillRect/>
          </a:stretch>
        </p:blipFill>
        <p:spPr bwMode="auto">
          <a:xfrm>
            <a:off x="571500" y="571500"/>
            <a:ext cx="7572375" cy="6000750"/>
          </a:xfrm>
          <a:prstGeom prst="rect">
            <a:avLst/>
          </a:prstGeom>
          <a:noFill/>
          <a:ln w="9525">
            <a:noFill/>
            <a:miter lim="800000"/>
            <a:headEnd/>
            <a:tailEnd/>
          </a:ln>
        </p:spPr>
      </p:pic>
    </p:spTree>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marL="342900" indent="-342900" algn="l">
              <a:lnSpc>
                <a:spcPct val="150000"/>
              </a:lnSpc>
              <a:tabLst>
                <a:tab pos="215900" algn="l"/>
                <a:tab pos="4473575" algn="l"/>
              </a:tabLst>
              <a:defRPr/>
            </a:pPr>
            <a:r>
              <a:rPr lang="en-US" altLang="ar-EG" sz="2200" dirty="0">
                <a:solidFill>
                  <a:schemeClr val="tx1"/>
                </a:solidFill>
                <a:latin typeface="Arial" panose="020B0604020202020204" pitchFamily="34" charset="0"/>
              </a:rPr>
              <a:t/>
            </a:r>
            <a:br>
              <a:rPr lang="en-US" altLang="ar-EG" sz="2200" dirty="0">
                <a:solidFill>
                  <a:schemeClr val="tx1"/>
                </a:solidFill>
                <a:latin typeface="Arial" panose="020B0604020202020204" pitchFamily="34" charset="0"/>
              </a:rPr>
            </a:br>
            <a:r>
              <a:rPr lang="en-US" altLang="ar-EG" sz="2200" dirty="0">
                <a:solidFill>
                  <a:srgbClr val="00FF00"/>
                </a:solidFill>
                <a:latin typeface="Arial" panose="020B0604020202020204" pitchFamily="34" charset="0"/>
              </a:rPr>
              <a:t/>
            </a:r>
            <a:br>
              <a:rPr lang="en-US" altLang="ar-EG" sz="2200" dirty="0">
                <a:solidFill>
                  <a:srgbClr val="00FF00"/>
                </a:solidFill>
                <a:latin typeface="Arial" panose="020B0604020202020204" pitchFamily="34" charset="0"/>
              </a:rPr>
            </a:br>
            <a:r>
              <a:rPr lang="en-US" altLang="ar-EG" sz="2200" dirty="0">
                <a:solidFill>
                  <a:srgbClr val="00FF00"/>
                </a:solidFill>
                <a:latin typeface="Arial" panose="020B0604020202020204" pitchFamily="34" charset="0"/>
              </a:rPr>
              <a:t/>
            </a:r>
            <a:br>
              <a:rPr lang="en-US" altLang="ar-EG" sz="2200" dirty="0">
                <a:solidFill>
                  <a:srgbClr val="00FF00"/>
                </a:solidFill>
                <a:latin typeface="Arial" panose="020B0604020202020204" pitchFamily="34" charset="0"/>
              </a:rPr>
            </a:br>
            <a:r>
              <a:rPr lang="en-US" altLang="ar-EG" sz="2200" dirty="0">
                <a:solidFill>
                  <a:srgbClr val="FFFF00"/>
                </a:solidFill>
                <a:latin typeface="Arial" panose="020B0604020202020204" pitchFamily="34" charset="0"/>
              </a:rPr>
              <a:t>(2) Sexual cycle (</a:t>
            </a:r>
            <a:r>
              <a:rPr lang="en-US" altLang="ar-EG" sz="2200" dirty="0" err="1">
                <a:solidFill>
                  <a:srgbClr val="FFFF00"/>
                </a:solidFill>
                <a:latin typeface="Arial" panose="020B0604020202020204" pitchFamily="34" charset="0"/>
              </a:rPr>
              <a:t>Gametogony</a:t>
            </a:r>
            <a:r>
              <a:rPr lang="en-US" altLang="ar-EG" sz="2200" dirty="0">
                <a:solidFill>
                  <a:srgbClr val="FFFF00"/>
                </a:solidFill>
                <a:latin typeface="Arial" panose="020B0604020202020204" pitchFamily="34" charset="0"/>
              </a:rPr>
              <a:t> and Sporogony):</a:t>
            </a:r>
            <a:r>
              <a:rPr lang="en-US" altLang="ar-EG" sz="2200" dirty="0">
                <a:solidFill>
                  <a:schemeClr val="tx1"/>
                </a:solidFill>
                <a:latin typeface="Arial" panose="020B0604020202020204" pitchFamily="34" charset="0"/>
              </a:rPr>
              <a:t/>
            </a:r>
            <a:br>
              <a:rPr lang="en-US" altLang="ar-EG" sz="2200" dirty="0">
                <a:solidFill>
                  <a:schemeClr val="tx1"/>
                </a:solidFill>
                <a:latin typeface="Arial" panose="020B0604020202020204" pitchFamily="34" charset="0"/>
              </a:rPr>
            </a:br>
            <a:r>
              <a:rPr lang="en-US" altLang="ar-EG" sz="2200" dirty="0">
                <a:solidFill>
                  <a:schemeClr val="tx1"/>
                </a:solidFill>
                <a:latin typeface="Arial" panose="020B0604020202020204" pitchFamily="34" charset="0"/>
              </a:rPr>
              <a:t>1-Female Anopheles mosquito sucks up blood from a malarial patient. In the stomach of mosquito gametocytes transformed within few minutes into gametes</a:t>
            </a:r>
            <a:r>
              <a:rPr lang="en-US" altLang="ar-EG" sz="2200" dirty="0">
                <a:solidFill>
                  <a:srgbClr val="00FF00"/>
                </a:solidFill>
                <a:latin typeface="Arial" panose="020B0604020202020204" pitchFamily="34" charset="0"/>
              </a:rPr>
              <a:t> (</a:t>
            </a:r>
            <a:r>
              <a:rPr lang="en-US" altLang="ar-EG" sz="2200" dirty="0" err="1">
                <a:solidFill>
                  <a:srgbClr val="00FF00"/>
                </a:solidFill>
                <a:latin typeface="Arial" panose="020B0604020202020204" pitchFamily="34" charset="0"/>
              </a:rPr>
              <a:t>Gametogony</a:t>
            </a:r>
            <a:r>
              <a:rPr lang="en-US" altLang="ar-EG" sz="2200" dirty="0">
                <a:solidFill>
                  <a:srgbClr val="00FF00"/>
                </a:solidFill>
                <a:latin typeface="Arial" panose="020B0604020202020204" pitchFamily="34" charset="0"/>
              </a:rPr>
              <a:t>). </a:t>
            </a:r>
            <a:r>
              <a:rPr lang="en-US" altLang="ar-EG" sz="2200" dirty="0">
                <a:solidFill>
                  <a:schemeClr val="tx1"/>
                </a:solidFill>
                <a:latin typeface="Arial" panose="020B0604020202020204" pitchFamily="34" charset="0"/>
              </a:rPr>
              <a:t/>
            </a:r>
            <a:br>
              <a:rPr lang="en-US" altLang="ar-EG" sz="2200" dirty="0">
                <a:solidFill>
                  <a:schemeClr val="tx1"/>
                </a:solidFill>
                <a:latin typeface="Arial" panose="020B0604020202020204" pitchFamily="34" charset="0"/>
              </a:rPr>
            </a:br>
            <a:r>
              <a:rPr lang="en-US" altLang="ar-EG" sz="2200" dirty="0">
                <a:solidFill>
                  <a:schemeClr val="tx1"/>
                </a:solidFill>
                <a:latin typeface="Arial" panose="020B0604020202020204" pitchFamily="34" charset="0"/>
              </a:rPr>
              <a:t>2-Male gametocyte (microgametocyte) develops by</a:t>
            </a:r>
            <a:r>
              <a:rPr lang="en-US" altLang="ar-EG" sz="2200" dirty="0">
                <a:solidFill>
                  <a:srgbClr val="00FF00"/>
                </a:solidFill>
                <a:latin typeface="Arial" panose="020B0604020202020204" pitchFamily="34" charset="0"/>
              </a:rPr>
              <a:t> </a:t>
            </a:r>
            <a:r>
              <a:rPr lang="en-US" altLang="ar-EG" sz="2200" dirty="0" err="1">
                <a:solidFill>
                  <a:srgbClr val="00FF00"/>
                </a:solidFill>
                <a:latin typeface="Arial" panose="020B0604020202020204" pitchFamily="34" charset="0"/>
              </a:rPr>
              <a:t>exflagellation</a:t>
            </a:r>
            <a:r>
              <a:rPr lang="en-US" altLang="ar-EG" sz="2200" dirty="0">
                <a:solidFill>
                  <a:schemeClr val="tx1"/>
                </a:solidFill>
                <a:latin typeface="Arial" panose="020B0604020202020204" pitchFamily="34" charset="0"/>
              </a:rPr>
              <a:t> through division of its nucleus into 4-8 portions, each projects an actively moving filament and becomes </a:t>
            </a:r>
            <a:r>
              <a:rPr lang="en-US" altLang="ar-EG" sz="2200" dirty="0">
                <a:solidFill>
                  <a:srgbClr val="00FF00"/>
                </a:solidFill>
                <a:latin typeface="Arial" panose="020B0604020202020204" pitchFamily="34" charset="0"/>
              </a:rPr>
              <a:t>a microgamete,</a:t>
            </a:r>
            <a:r>
              <a:rPr lang="en-US" altLang="ar-EG" sz="2200" dirty="0">
                <a:solidFill>
                  <a:schemeClr val="tx1"/>
                </a:solidFill>
                <a:latin typeface="Arial" panose="020B0604020202020204" pitchFamily="34" charset="0"/>
              </a:rPr>
              <a:t> which breaks off and the microgametes swim freely in the stomach contents.</a:t>
            </a:r>
            <a:br>
              <a:rPr lang="en-US" altLang="ar-EG" sz="2200" dirty="0">
                <a:solidFill>
                  <a:schemeClr val="tx1"/>
                </a:solidFill>
                <a:latin typeface="Arial" panose="020B0604020202020204" pitchFamily="34" charset="0"/>
              </a:rPr>
            </a:br>
            <a:r>
              <a:rPr lang="en-US" altLang="ar-EG" sz="2200" dirty="0">
                <a:solidFill>
                  <a:srgbClr val="FFFFFF"/>
                </a:solidFill>
                <a:effectLst/>
                <a:latin typeface="Arial" panose="020B0604020202020204" pitchFamily="34" charset="0"/>
                <a:cs typeface="Times New Roman" panose="02020603050405020304" pitchFamily="18" charset="0"/>
              </a:rPr>
              <a:t>3-Female gametocyte (macrogametocyte) develops by nuclear reduction and becomes </a:t>
            </a:r>
            <a:r>
              <a:rPr lang="en-US" altLang="ar-EG" sz="2200" dirty="0">
                <a:solidFill>
                  <a:srgbClr val="00FF00"/>
                </a:solidFill>
                <a:effectLst/>
                <a:latin typeface="Arial" panose="020B0604020202020204" pitchFamily="34" charset="0"/>
                <a:cs typeface="Times New Roman" panose="02020603050405020304" pitchFamily="18" charset="0"/>
              </a:rPr>
              <a:t>a macrogamete. </a:t>
            </a:r>
            <a:r>
              <a:rPr lang="en-US" altLang="ar-EG" sz="2200" dirty="0">
                <a:solidFill>
                  <a:srgbClr val="FF3399"/>
                </a:solidFill>
                <a:effectLst/>
                <a:latin typeface="Arial" panose="020B0604020202020204" pitchFamily="34" charset="0"/>
              </a:rPr>
              <a:t/>
            </a:r>
            <a:br>
              <a:rPr lang="en-US" altLang="ar-EG" sz="2200" dirty="0">
                <a:solidFill>
                  <a:srgbClr val="FF3399"/>
                </a:solidFill>
                <a:effectLst/>
                <a:latin typeface="Arial" panose="020B0604020202020204" pitchFamily="34" charset="0"/>
              </a:rPr>
            </a:br>
            <a:r>
              <a:rPr lang="en-US" altLang="ar-EG" sz="2200" dirty="0">
                <a:solidFill>
                  <a:schemeClr val="tx1"/>
                </a:solidFill>
                <a:latin typeface="Arial" panose="020B0604020202020204" pitchFamily="34" charset="0"/>
              </a:rPr>
              <a:t/>
            </a:r>
            <a:br>
              <a:rPr lang="en-US" altLang="ar-EG" sz="2200" dirty="0">
                <a:solidFill>
                  <a:schemeClr val="tx1"/>
                </a:solidFill>
                <a:latin typeface="Arial" panose="020B0604020202020204" pitchFamily="34" charset="0"/>
              </a:rPr>
            </a:br>
            <a:r>
              <a:rPr lang="en-US" altLang="ar-EG" sz="2200" dirty="0">
                <a:solidFill>
                  <a:schemeClr val="tx1"/>
                </a:solidFill>
                <a:latin typeface="Arial" panose="020B0604020202020204" pitchFamily="34" charset="0"/>
              </a:rPr>
              <a:t> </a:t>
            </a:r>
            <a:br>
              <a:rPr lang="en-US" altLang="ar-EG" sz="2200" dirty="0">
                <a:solidFill>
                  <a:schemeClr val="tx1"/>
                </a:solidFill>
                <a:latin typeface="Arial" panose="020B0604020202020204" pitchFamily="34" charset="0"/>
              </a:rPr>
            </a:br>
            <a:endParaRPr lang="en-US" altLang="ar-EG" sz="2200" dirty="0">
              <a:solidFill>
                <a:schemeClr val="tx1"/>
              </a:solidFill>
              <a:effectLst/>
              <a:latin typeface="Arial" panose="020B0604020202020204" pitchFamily="34" charset="0"/>
            </a:endParaRPr>
          </a:p>
        </p:txBody>
      </p:sp>
    </p:spTree>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rtl="0">
              <a:lnSpc>
                <a:spcPct val="150000"/>
              </a:lnSpc>
              <a:tabLst>
                <a:tab pos="215900" algn="l"/>
                <a:tab pos="4473575" algn="l"/>
              </a:tabLst>
              <a:defRPr/>
            </a:pPr>
            <a:r>
              <a:rPr lang="en-US" sz="2200" kern="1200" dirty="0">
                <a:solidFill>
                  <a:srgbClr val="00FF00"/>
                </a:solidFill>
                <a:effectLst/>
                <a:latin typeface="Arial" pitchFamily="34" charset="0"/>
                <a:ea typeface="Times New Roman" pitchFamily="18" charset="0"/>
              </a:rPr>
              <a:t/>
            </a:r>
            <a:br>
              <a:rPr lang="en-US" sz="2200" kern="1200" dirty="0">
                <a:solidFill>
                  <a:srgbClr val="00FF00"/>
                </a:solidFill>
                <a:effectLst/>
                <a:latin typeface="Arial" pitchFamily="34" charset="0"/>
                <a:ea typeface="Times New Roman" pitchFamily="18" charset="0"/>
              </a:rPr>
            </a:br>
            <a:r>
              <a:rPr lang="en-US" altLang="ar-EG" sz="2200" dirty="0">
                <a:solidFill>
                  <a:srgbClr val="92D050"/>
                </a:solidFill>
                <a:effectLst/>
                <a:latin typeface="Arial" panose="020B0604020202020204" pitchFamily="34" charset="0"/>
                <a:cs typeface="Times New Roman" panose="02020603050405020304" pitchFamily="18" charset="0"/>
              </a:rPr>
              <a:t>Fertilization</a:t>
            </a:r>
            <a:r>
              <a:rPr lang="en-US" altLang="ar-EG" sz="2200" dirty="0">
                <a:solidFill>
                  <a:srgbClr val="FFFFFF"/>
                </a:solidFill>
                <a:effectLst/>
                <a:latin typeface="Arial" panose="020B0604020202020204" pitchFamily="34" charset="0"/>
                <a:cs typeface="Times New Roman" panose="02020603050405020304" pitchFamily="18" charset="0"/>
              </a:rPr>
              <a:t> takes place between the male and female gametes resulting </a:t>
            </a:r>
            <a:r>
              <a:rPr lang="en-US" altLang="ar-EG" sz="2200" dirty="0">
                <a:solidFill>
                  <a:srgbClr val="00FF00"/>
                </a:solidFill>
                <a:effectLst/>
                <a:latin typeface="Arial" panose="020B0604020202020204" pitchFamily="34" charset="0"/>
                <a:cs typeface="Times New Roman" panose="02020603050405020304" pitchFamily="18" charset="0"/>
              </a:rPr>
              <a:t>"zygote".</a:t>
            </a:r>
            <a:r>
              <a:rPr lang="en-US" altLang="ar-EG" sz="2200" dirty="0">
                <a:solidFill>
                  <a:srgbClr val="FF3399"/>
                </a:solidFill>
                <a:effectLst/>
                <a:latin typeface="Arial" panose="020B0604020202020204" pitchFamily="34" charset="0"/>
                <a:cs typeface="Times New Roman" panose="02020603050405020304" pitchFamily="18" charset="0"/>
              </a:rPr>
              <a:t>   </a:t>
            </a:r>
            <a:r>
              <a:rPr lang="en-US" altLang="ar-EG" sz="2200" dirty="0">
                <a:solidFill>
                  <a:srgbClr val="FFFFFF"/>
                </a:solidFill>
                <a:effectLst/>
                <a:latin typeface="Arial" panose="020B0604020202020204" pitchFamily="34" charset="0"/>
                <a:cs typeface="Times New Roman" panose="02020603050405020304" pitchFamily="18" charset="0"/>
              </a:rPr>
              <a:t>Zygote elongates and becomes motile and is called</a:t>
            </a:r>
            <a:r>
              <a:rPr lang="en-US" altLang="ar-EG" sz="2200" dirty="0">
                <a:solidFill>
                  <a:srgbClr val="00FF00"/>
                </a:solidFill>
                <a:effectLst/>
                <a:latin typeface="Arial" panose="020B0604020202020204" pitchFamily="34" charset="0"/>
                <a:cs typeface="Times New Roman" panose="02020603050405020304" pitchFamily="18" charset="0"/>
              </a:rPr>
              <a:t> "ookinete".</a:t>
            </a:r>
            <a:r>
              <a:rPr lang="en-US" sz="2200" kern="1200" dirty="0">
                <a:solidFill>
                  <a:srgbClr val="00FF00"/>
                </a:solidFill>
                <a:effectLst/>
                <a:latin typeface="Arial" pitchFamily="34" charset="0"/>
                <a:ea typeface="Times New Roman" pitchFamily="18" charset="0"/>
              </a:rPr>
              <a:t/>
            </a:r>
            <a:br>
              <a:rPr lang="en-US" sz="2200" kern="1200" dirty="0">
                <a:solidFill>
                  <a:srgbClr val="00FF00"/>
                </a:solidFill>
                <a:effectLst/>
                <a:latin typeface="Arial" pitchFamily="34" charset="0"/>
                <a:ea typeface="Times New Roman" pitchFamily="18" charset="0"/>
              </a:rPr>
            </a:br>
            <a:r>
              <a:rPr lang="en-US" sz="2200" kern="1200" dirty="0">
                <a:solidFill>
                  <a:srgbClr val="00FF00"/>
                </a:solidFill>
                <a:effectLst/>
                <a:latin typeface="Arial" pitchFamily="34" charset="0"/>
                <a:ea typeface="Times New Roman" pitchFamily="18" charset="0"/>
              </a:rPr>
              <a:t>4-Ookinete </a:t>
            </a:r>
            <a:r>
              <a:rPr lang="en-US" sz="2200" kern="1200" dirty="0">
                <a:solidFill>
                  <a:srgbClr val="FFFFFF"/>
                </a:solidFill>
                <a:effectLst/>
                <a:latin typeface="Arial" pitchFamily="34" charset="0"/>
                <a:ea typeface="Times New Roman" pitchFamily="18" charset="0"/>
              </a:rPr>
              <a:t>bores its way through the epithelial cells lining the mucosa of mosquito's stomach, penetrates into the tissues and finally comes to rest just under the outer layer of the stomach wall. </a:t>
            </a:r>
            <a:r>
              <a:rPr lang="en-US" sz="2200" kern="1200" dirty="0">
                <a:solidFill>
                  <a:srgbClr val="FFFFFF"/>
                </a:solidFill>
                <a:effectLst/>
                <a:latin typeface="Arial" pitchFamily="34" charset="0"/>
                <a:ea typeface="+mn-ea"/>
              </a:rPr>
              <a:t/>
            </a:r>
            <a:br>
              <a:rPr lang="en-US" sz="2200" kern="1200" dirty="0">
                <a:solidFill>
                  <a:srgbClr val="FFFFFF"/>
                </a:solidFill>
                <a:effectLst/>
                <a:latin typeface="Arial" pitchFamily="34" charset="0"/>
                <a:ea typeface="+mn-ea"/>
              </a:rPr>
            </a:br>
            <a:r>
              <a:rPr lang="en-US" sz="2200" kern="1200" dirty="0">
                <a:solidFill>
                  <a:srgbClr val="FFFFFF"/>
                </a:solidFill>
                <a:effectLst/>
                <a:latin typeface="Arial" pitchFamily="34" charset="0"/>
                <a:ea typeface="Times New Roman" pitchFamily="18" charset="0"/>
              </a:rPr>
              <a:t>5-It is a spherical in shape and surrounded by a cyst wall thus is called</a:t>
            </a:r>
            <a:r>
              <a:rPr lang="en-US" sz="2200" kern="1200" dirty="0">
                <a:solidFill>
                  <a:srgbClr val="00FF00"/>
                </a:solidFill>
                <a:effectLst/>
                <a:latin typeface="Arial" pitchFamily="34" charset="0"/>
                <a:ea typeface="Times New Roman" pitchFamily="18" charset="0"/>
              </a:rPr>
              <a:t> "oocyst". </a:t>
            </a:r>
            <a:r>
              <a:rPr lang="en-US" sz="2200" kern="1200" dirty="0">
                <a:solidFill>
                  <a:srgbClr val="00FF00"/>
                </a:solidFill>
                <a:effectLst/>
                <a:latin typeface="Arial" pitchFamily="34" charset="0"/>
                <a:ea typeface="+mn-ea"/>
              </a:rPr>
              <a:t/>
            </a:r>
            <a:br>
              <a:rPr lang="en-US" sz="2200" kern="1200" dirty="0">
                <a:solidFill>
                  <a:srgbClr val="00FF00"/>
                </a:solidFill>
                <a:effectLst/>
                <a:latin typeface="Arial" pitchFamily="34" charset="0"/>
                <a:ea typeface="+mn-ea"/>
              </a:rPr>
            </a:br>
            <a:r>
              <a:rPr lang="en-US" sz="2200" kern="1200" dirty="0">
                <a:solidFill>
                  <a:srgbClr val="00FF00"/>
                </a:solidFill>
                <a:effectLst/>
                <a:latin typeface="Arial" pitchFamily="34" charset="0"/>
                <a:ea typeface="Times New Roman" pitchFamily="18" charset="0"/>
              </a:rPr>
              <a:t>6-Oocyst </a:t>
            </a:r>
            <a:r>
              <a:rPr lang="en-US" sz="2200" kern="1200" dirty="0">
                <a:solidFill>
                  <a:srgbClr val="FFFFFF"/>
                </a:solidFill>
                <a:effectLst/>
                <a:latin typeface="Arial" pitchFamily="34" charset="0"/>
                <a:ea typeface="Times New Roman" pitchFamily="18" charset="0"/>
              </a:rPr>
              <a:t>increases in size, nucleus divides into a large number of nuclei each becomes surrounded by the cytoplasm, giving rise to slender bodies with pointed ends termed </a:t>
            </a:r>
            <a:r>
              <a:rPr lang="en-US" sz="2200" kern="1200" dirty="0">
                <a:solidFill>
                  <a:srgbClr val="00FF00"/>
                </a:solidFill>
                <a:effectLst/>
                <a:latin typeface="Arial" pitchFamily="34" charset="0"/>
                <a:ea typeface="Times New Roman" pitchFamily="18" charset="0"/>
              </a:rPr>
              <a:t>"sporozoites".</a:t>
            </a:r>
            <a:r>
              <a:rPr lang="en-US" sz="2200" kern="1200" dirty="0">
                <a:solidFill>
                  <a:srgbClr val="FF3399"/>
                </a:solidFill>
                <a:effectLst/>
                <a:latin typeface="Arial" pitchFamily="34" charset="0"/>
                <a:ea typeface="Times New Roman" pitchFamily="18" charset="0"/>
              </a:rPr>
              <a:t> </a:t>
            </a:r>
            <a:br>
              <a:rPr lang="en-US" sz="2200" kern="1200" dirty="0">
                <a:solidFill>
                  <a:srgbClr val="FF3399"/>
                </a:solidFill>
                <a:effectLst/>
                <a:latin typeface="Arial" pitchFamily="34" charset="0"/>
                <a:ea typeface="Times New Roman" pitchFamily="18" charset="0"/>
              </a:rPr>
            </a:br>
            <a:endParaRPr lang="ar-EG" dirty="0"/>
          </a:p>
        </p:txBody>
      </p:sp>
    </p:spTree>
  </p:cSld>
  <p:clrMapOvr>
    <a:masterClrMapping/>
  </p:clrMapOvr>
  <p:transition>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kern="1200" dirty="0">
                <a:solidFill>
                  <a:srgbClr val="00FF00"/>
                </a:solidFill>
                <a:effectLst/>
                <a:latin typeface="Arial" pitchFamily="34" charset="0"/>
                <a:ea typeface="Times New Roman" pitchFamily="18" charset="0"/>
              </a:rPr>
              <a:t>7-Occyst (sporocyst) </a:t>
            </a:r>
            <a:r>
              <a:rPr lang="en-US" sz="2200" kern="1200" dirty="0">
                <a:solidFill>
                  <a:srgbClr val="FFFFFF"/>
                </a:solidFill>
                <a:effectLst/>
                <a:latin typeface="Arial" pitchFamily="34" charset="0"/>
                <a:ea typeface="Times New Roman" pitchFamily="18" charset="0"/>
              </a:rPr>
              <a:t>ruptures and the </a:t>
            </a:r>
            <a:r>
              <a:rPr lang="en-US" sz="2200" kern="1200" dirty="0">
                <a:solidFill>
                  <a:srgbClr val="00FF00"/>
                </a:solidFill>
                <a:effectLst/>
                <a:latin typeface="Arial" pitchFamily="34" charset="0"/>
                <a:ea typeface="Times New Roman" pitchFamily="18" charset="0"/>
              </a:rPr>
              <a:t>sporozoites</a:t>
            </a:r>
            <a:r>
              <a:rPr lang="en-US" sz="2200" kern="1200" dirty="0">
                <a:solidFill>
                  <a:srgbClr val="FFFFFF"/>
                </a:solidFill>
                <a:effectLst/>
                <a:latin typeface="Arial" pitchFamily="34" charset="0"/>
                <a:ea typeface="Times New Roman" pitchFamily="18" charset="0"/>
              </a:rPr>
              <a:t> reach the salivary glands. </a:t>
            </a:r>
            <a:r>
              <a:rPr lang="en-US" sz="2200" kern="1200" dirty="0">
                <a:solidFill>
                  <a:schemeClr val="tx1"/>
                </a:solidFill>
                <a:effectLst/>
                <a:latin typeface="Arial" pitchFamily="34" charset="0"/>
                <a:ea typeface="Times New Roman" pitchFamily="18" charset="0"/>
              </a:rPr>
              <a:t>Infection to man is by the saliva injected by the mosquito during biting to prevent blood coagulation</a:t>
            </a:r>
            <a:r>
              <a:rPr lang="en-US" sz="2200" kern="1200" dirty="0">
                <a:solidFill>
                  <a:srgbClr val="92D050"/>
                </a:solidFill>
                <a:effectLst/>
                <a:latin typeface="Arial" pitchFamily="34" charset="0"/>
                <a:ea typeface="Times New Roman" pitchFamily="18" charset="0"/>
              </a:rPr>
              <a:t>. </a:t>
            </a:r>
            <a:r>
              <a:rPr lang="en-US" sz="2200" dirty="0">
                <a:solidFill>
                  <a:srgbClr val="FFFF00"/>
                </a:solidFill>
                <a:latin typeface="Arial" panose="020B0604020202020204" pitchFamily="34" charset="0"/>
              </a:rPr>
              <a:t/>
            </a:r>
            <a:br>
              <a:rPr lang="en-US" sz="2200" dirty="0">
                <a:solidFill>
                  <a:srgbClr val="FFFF00"/>
                </a:solidFill>
                <a:latin typeface="Arial" panose="020B0604020202020204" pitchFamily="34" charset="0"/>
              </a:rPr>
            </a:br>
            <a:r>
              <a:rPr lang="en-US" sz="2200" dirty="0">
                <a:solidFill>
                  <a:srgbClr val="FFFF00"/>
                </a:solidFill>
                <a:latin typeface="Arial" panose="020B0604020202020204" pitchFamily="34" charset="0"/>
              </a:rPr>
              <a:t>Pathogenesis </a:t>
            </a:r>
            <a:br>
              <a:rPr lang="en-US" sz="2200" dirty="0">
                <a:solidFill>
                  <a:srgbClr val="FFFF00"/>
                </a:solidFill>
                <a:latin typeface="Arial" panose="020B0604020202020204" pitchFamily="34" charset="0"/>
              </a:rPr>
            </a:br>
            <a:r>
              <a:rPr lang="en-US" sz="2200" dirty="0">
                <a:solidFill>
                  <a:srgbClr val="92D050"/>
                </a:solidFill>
                <a:latin typeface="Arial" panose="020B0604020202020204" pitchFamily="34" charset="0"/>
              </a:rPr>
              <a:t> All clinical </a:t>
            </a:r>
            <a:r>
              <a:rPr lang="en-US" sz="2200" dirty="0">
                <a:solidFill>
                  <a:schemeClr val="tx1"/>
                </a:solidFill>
                <a:latin typeface="Arial" panose="020B0604020202020204" pitchFamily="34" charset="0"/>
              </a:rPr>
              <a:t>manifestation in malaria are due to products of erythrocytic schizogony and the host’s reaction to them.  </a:t>
            </a:r>
            <a:br>
              <a:rPr lang="en-US" sz="2200" dirty="0">
                <a:solidFill>
                  <a:schemeClr val="tx1"/>
                </a:solidFill>
                <a:latin typeface="Arial" panose="020B0604020202020204" pitchFamily="34" charset="0"/>
              </a:rPr>
            </a:br>
            <a:r>
              <a:rPr lang="en-US" sz="2200" dirty="0">
                <a:solidFill>
                  <a:srgbClr val="92D050"/>
                </a:solidFill>
                <a:latin typeface="Arial" panose="020B0604020202020204" pitchFamily="34" charset="0"/>
              </a:rPr>
              <a:t> Liver is enlarged </a:t>
            </a:r>
            <a:r>
              <a:rPr lang="en-US" sz="2200" dirty="0">
                <a:solidFill>
                  <a:schemeClr val="tx1"/>
                </a:solidFill>
                <a:latin typeface="Arial" panose="020B0604020202020204" pitchFamily="34" charset="0"/>
              </a:rPr>
              <a:t>and congested. Kupffer cells are increased and filled with parasites. Hemozoin pigments are also found in the parenchymal cells. </a:t>
            </a:r>
            <a:br>
              <a:rPr lang="en-US" sz="2200" dirty="0">
                <a:solidFill>
                  <a:schemeClr val="tx1"/>
                </a:solidFill>
                <a:latin typeface="Arial" panose="020B0604020202020204" pitchFamily="34" charset="0"/>
              </a:rPr>
            </a:br>
            <a:r>
              <a:rPr lang="en-US" sz="2200" dirty="0">
                <a:solidFill>
                  <a:srgbClr val="92D050"/>
                </a:solidFill>
                <a:latin typeface="Arial" panose="020B0604020202020204" pitchFamily="34" charset="0"/>
              </a:rPr>
              <a:t> Spleen is soft, </a:t>
            </a:r>
            <a:r>
              <a:rPr lang="en-US" sz="2200" dirty="0">
                <a:solidFill>
                  <a:schemeClr val="tx1"/>
                </a:solidFill>
                <a:latin typeface="Arial" panose="020B0604020202020204" pitchFamily="34" charset="0"/>
              </a:rPr>
              <a:t>moderately enlarged, and congested in acute infection. In chronic cases, spleen is hard with a thick capsule and slate grey or dark brown or even black in color due to dilated sinusoids, pigment accumulation, and fibrosis. </a:t>
            </a:r>
            <a:endParaRPr lang="ar-EG" sz="2200" dirty="0">
              <a:solidFill>
                <a:schemeClr val="tx1"/>
              </a:solidFill>
              <a:latin typeface="Arial" panose="020B0604020202020204" pitchFamily="34" charset="0"/>
            </a:endParaRPr>
          </a:p>
        </p:txBody>
      </p:sp>
    </p:spTree>
  </p:cSld>
  <p:clrMapOvr>
    <a:masterClrMapping/>
  </p:clrMapOvr>
  <p:transition>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250825" y="188913"/>
            <a:ext cx="8497888" cy="6669087"/>
          </a:xfrm>
          <a:prstGeom prst="rect">
            <a:avLst/>
          </a:prstGeom>
          <a:noFill/>
          <a:ln w="9525">
            <a:noFill/>
            <a:miter lim="800000"/>
            <a:headEnd/>
            <a:tailEnd/>
          </a:ln>
        </p:spPr>
      </p:pic>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dirty="0">
                <a:solidFill>
                  <a:schemeClr val="tx1"/>
                </a:solidFill>
                <a:latin typeface="Arial" panose="020B0604020202020204" pitchFamily="34" charset="0"/>
              </a:rPr>
              <a:t>                                      </a:t>
            </a:r>
            <a:r>
              <a:rPr lang="en-US" sz="2200" dirty="0">
                <a:solidFill>
                  <a:srgbClr val="FFFF00"/>
                </a:solidFill>
                <a:latin typeface="Arial" panose="020B0604020202020204" pitchFamily="34" charset="0"/>
              </a:rPr>
              <a:t>Class </a:t>
            </a:r>
            <a:r>
              <a:rPr lang="en-US" sz="2200" dirty="0" err="1">
                <a:solidFill>
                  <a:srgbClr val="FFFF00"/>
                </a:solidFill>
                <a:latin typeface="Arial" panose="020B0604020202020204" pitchFamily="34" charset="0"/>
              </a:rPr>
              <a:t>Sporozoa</a:t>
            </a: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-Protozoan parasites characterized by the production of </a:t>
            </a:r>
            <a:r>
              <a:rPr lang="en-US" sz="2200" dirty="0">
                <a:solidFill>
                  <a:srgbClr val="92D050"/>
                </a:solidFill>
                <a:latin typeface="Arial" panose="020B0604020202020204" pitchFamily="34" charset="0"/>
              </a:rPr>
              <a:t>spore-like oocysts </a:t>
            </a:r>
            <a:r>
              <a:rPr lang="en-US" sz="2200" dirty="0">
                <a:solidFill>
                  <a:schemeClr val="tx1"/>
                </a:solidFill>
                <a:latin typeface="Arial" panose="020B0604020202020204" pitchFamily="34" charset="0"/>
              </a:rPr>
              <a:t>containing </a:t>
            </a:r>
            <a:r>
              <a:rPr lang="en-US" sz="2200" dirty="0">
                <a:solidFill>
                  <a:srgbClr val="92D050"/>
                </a:solidFill>
                <a:latin typeface="Arial" panose="020B0604020202020204" pitchFamily="34" charset="0"/>
              </a:rPr>
              <a:t>sporozoites</a:t>
            </a:r>
            <a:r>
              <a:rPr lang="en-US" sz="2200" dirty="0">
                <a:solidFill>
                  <a:schemeClr val="tx1"/>
                </a:solidFill>
                <a:latin typeface="Arial" panose="020B0604020202020204" pitchFamily="34" charset="0"/>
              </a:rPr>
              <a:t> were known as </a:t>
            </a:r>
            <a:r>
              <a:rPr lang="en-US" sz="2200" dirty="0" err="1">
                <a:solidFill>
                  <a:srgbClr val="92D050"/>
                </a:solidFill>
                <a:latin typeface="Arial" panose="020B0604020202020204" pitchFamily="34" charset="0"/>
              </a:rPr>
              <a:t>sporozoa</a:t>
            </a:r>
            <a:r>
              <a:rPr lang="en-US" sz="2200" dirty="0">
                <a:solidFill>
                  <a:schemeClr val="tx1"/>
                </a:solidFill>
                <a:latin typeface="Arial" panose="020B0604020202020204" pitchFamily="34" charset="0"/>
              </a:rPr>
              <a:t>.</a:t>
            </a:r>
            <a:br>
              <a:rPr lang="en-US" sz="2200" dirty="0">
                <a:solidFill>
                  <a:schemeClr val="tx1"/>
                </a:solidFill>
                <a:latin typeface="Arial" panose="020B0604020202020204" pitchFamily="34" charset="0"/>
              </a:rPr>
            </a:br>
            <a:r>
              <a:rPr lang="en-US" sz="2200" dirty="0">
                <a:solidFill>
                  <a:srgbClr val="00B050"/>
                </a:solidFill>
                <a:latin typeface="Arial" panose="020B0604020202020204" pitchFamily="34" charset="0"/>
              </a:rPr>
              <a:t>-In</a:t>
            </a:r>
            <a:r>
              <a:rPr lang="en-US" sz="2200" dirty="0">
                <a:solidFill>
                  <a:srgbClr val="339933"/>
                </a:solidFill>
                <a:latin typeface="Arial" panose="020B0604020202020204" pitchFamily="34" charset="0"/>
              </a:rPr>
              <a:t>tracellular</a:t>
            </a:r>
            <a:r>
              <a:rPr lang="en-US" sz="2200" dirty="0">
                <a:solidFill>
                  <a:schemeClr val="tx1"/>
                </a:solidFill>
                <a:latin typeface="Arial" panose="020B0604020202020204" pitchFamily="34" charset="0"/>
              </a:rPr>
              <a:t>, at least during part of their life cycle.</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-At some stage in their life cycle, they possess a structure called the </a:t>
            </a:r>
            <a:r>
              <a:rPr lang="en-US" sz="2200" dirty="0">
                <a:solidFill>
                  <a:srgbClr val="339933"/>
                </a:solidFill>
                <a:latin typeface="Arial" panose="020B0604020202020204" pitchFamily="34" charset="0"/>
              </a:rPr>
              <a:t>apical complex</a:t>
            </a:r>
            <a:r>
              <a:rPr lang="en-US" sz="2200" dirty="0">
                <a:solidFill>
                  <a:schemeClr val="tx1"/>
                </a:solidFill>
                <a:latin typeface="Arial" panose="020B0604020202020204" pitchFamily="34" charset="0"/>
              </a:rPr>
              <a:t>, by means of which they attach to and penetrate host cells.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-These protozoa are therefore grouped under the Phylum </a:t>
            </a:r>
            <a:r>
              <a:rPr lang="en-US" sz="2200" dirty="0">
                <a:solidFill>
                  <a:srgbClr val="339933"/>
                </a:solidFill>
                <a:latin typeface="Arial" panose="020B0604020202020204" pitchFamily="34" charset="0"/>
              </a:rPr>
              <a:t>Apicomplexa</a:t>
            </a:r>
            <a:r>
              <a:rPr lang="en-US" sz="2200" dirty="0">
                <a:solidFill>
                  <a:schemeClr val="tx1"/>
                </a:solidFill>
                <a:latin typeface="Arial" panose="020B0604020202020204" pitchFamily="34" charset="0"/>
              </a:rPr>
              <a:t>.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-The medically important parasites in this group are: -</a:t>
            </a:r>
            <a:r>
              <a:rPr lang="en-US" sz="2200" dirty="0" err="1">
                <a:solidFill>
                  <a:srgbClr val="00FF00"/>
                </a:solidFill>
                <a:latin typeface="Arial" panose="020B0604020202020204" pitchFamily="34" charset="0"/>
              </a:rPr>
              <a:t>Haemosporidia</a:t>
            </a:r>
            <a:r>
              <a:rPr lang="en-US" sz="2200" dirty="0">
                <a:solidFill>
                  <a:srgbClr val="00FF00"/>
                </a:solidFill>
                <a:latin typeface="Arial" panose="020B0604020202020204" pitchFamily="34" charset="0"/>
              </a:rPr>
              <a:t> : </a:t>
            </a:r>
            <a:r>
              <a:rPr lang="en-US" sz="2200" dirty="0">
                <a:solidFill>
                  <a:schemeClr val="tx1"/>
                </a:solidFill>
                <a:latin typeface="Arial" panose="020B0604020202020204" pitchFamily="34" charset="0"/>
              </a:rPr>
              <a:t>Plasmodium </a:t>
            </a:r>
            <a:br>
              <a:rPr lang="en-US" sz="2200" dirty="0">
                <a:solidFill>
                  <a:schemeClr val="tx1"/>
                </a:solidFill>
                <a:latin typeface="Arial" panose="020B0604020202020204" pitchFamily="34" charset="0"/>
              </a:rPr>
            </a:br>
            <a:r>
              <a:rPr lang="en-US" sz="2200" dirty="0" err="1">
                <a:solidFill>
                  <a:srgbClr val="00FF00"/>
                </a:solidFill>
                <a:latin typeface="Arial" panose="020B0604020202020204" pitchFamily="34" charset="0"/>
              </a:rPr>
              <a:t>Piroplasmidia</a:t>
            </a:r>
            <a:r>
              <a:rPr lang="en-US" sz="2200" dirty="0">
                <a:solidFill>
                  <a:srgbClr val="00FF00"/>
                </a:solidFill>
                <a:latin typeface="Arial" panose="020B0604020202020204" pitchFamily="34" charset="0"/>
              </a:rPr>
              <a:t>:  </a:t>
            </a:r>
            <a:r>
              <a:rPr lang="en-US" sz="2200" dirty="0">
                <a:solidFill>
                  <a:schemeClr val="tx1"/>
                </a:solidFill>
                <a:latin typeface="Arial" panose="020B0604020202020204" pitchFamily="34" charset="0"/>
              </a:rPr>
              <a:t>  Babesia</a:t>
            </a:r>
            <a:br>
              <a:rPr lang="en-US" sz="2200" dirty="0">
                <a:solidFill>
                  <a:schemeClr val="tx1"/>
                </a:solidFill>
                <a:latin typeface="Arial" panose="020B0604020202020204" pitchFamily="34" charset="0"/>
              </a:rPr>
            </a:br>
            <a:r>
              <a:rPr lang="en-US" sz="2200" dirty="0">
                <a:solidFill>
                  <a:srgbClr val="00FF00"/>
                </a:solidFill>
                <a:latin typeface="Arial" panose="020B0604020202020204" pitchFamily="34" charset="0"/>
              </a:rPr>
              <a:t>Coccidia: </a:t>
            </a:r>
            <a:r>
              <a:rPr lang="en-US" sz="2200" dirty="0">
                <a:solidFill>
                  <a:schemeClr val="tx1"/>
                </a:solidFill>
                <a:latin typeface="Arial" panose="020B0604020202020204" pitchFamily="34" charset="0"/>
              </a:rPr>
              <a:t>           1-Toxoplasma     2-Sarcocystis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3-Cryptosporidium   4-Isospora</a:t>
            </a:r>
            <a:endParaRPr lang="ar-EG" sz="2200" dirty="0">
              <a:solidFill>
                <a:schemeClr val="tx1"/>
              </a:solidFill>
              <a:latin typeface="Arial" panose="020B0604020202020204" pitchFamily="34" charset="0"/>
            </a:endParaRPr>
          </a:p>
        </p:txBody>
      </p:sp>
    </p:spTree>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Symptoms of Malaria.png">
            <a:hlinkClick r:id="rId2"/>
          </p:cNvPr>
          <p:cNvPicPr>
            <a:picLocks noChangeAspect="1" noChangeArrowheads="1"/>
          </p:cNvPicPr>
          <p:nvPr/>
        </p:nvPicPr>
        <p:blipFill>
          <a:blip r:embed="rId3">
            <a:lum bright="8000" contrast="4000"/>
          </a:blip>
          <a:srcRect/>
          <a:stretch>
            <a:fillRect/>
          </a:stretch>
        </p:blipFill>
        <p:spPr bwMode="auto">
          <a:xfrm>
            <a:off x="107950" y="0"/>
            <a:ext cx="8928100" cy="6858000"/>
          </a:xfrm>
          <a:prstGeom prst="rect">
            <a:avLst/>
          </a:prstGeom>
          <a:noFill/>
          <a:ln w="9525">
            <a:solidFill>
              <a:schemeClr val="tx2">
                <a:lumMod val="75000"/>
              </a:schemeClr>
            </a:solidFill>
            <a:miter lim="800000"/>
            <a:headEnd/>
            <a:tailEnd/>
          </a:ln>
        </p:spPr>
      </p:pic>
    </p:spTree>
  </p:cSld>
  <p:clrMapOvr>
    <a:masterClrMapping/>
  </p:clrMapOvr>
  <p:transition>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6858000"/>
          </a:xfrm>
        </p:spPr>
        <p:txBody>
          <a:bodyPr/>
          <a:lstStyle/>
          <a:p>
            <a:pPr algn="l">
              <a:lnSpc>
                <a:spcPct val="150000"/>
              </a:lnSpc>
              <a:defRPr/>
            </a:pPr>
            <a:r>
              <a:rPr lang="en-US" sz="2200" dirty="0">
                <a:solidFill>
                  <a:srgbClr val="FFFF00"/>
                </a:solidFill>
                <a:latin typeface="Arial" pitchFamily="34" charset="0"/>
              </a:rPr>
              <a:t> Anemia is caused by: </a:t>
            </a:r>
            <a:br>
              <a:rPr lang="en-US" sz="2200" dirty="0">
                <a:solidFill>
                  <a:srgbClr val="FFFF00"/>
                </a:solidFill>
                <a:latin typeface="Arial" pitchFamily="34" charset="0"/>
              </a:rPr>
            </a:br>
            <a:r>
              <a:rPr lang="en-US" sz="2200" dirty="0">
                <a:solidFill>
                  <a:schemeClr val="tx1"/>
                </a:solidFill>
                <a:latin typeface="Arial" pitchFamily="34" charset="0"/>
              </a:rPr>
              <a:t>a. Direct lysis of infected R.B.Cs by the parasite. </a:t>
            </a:r>
            <a:br>
              <a:rPr lang="en-US" sz="2200" dirty="0">
                <a:solidFill>
                  <a:schemeClr val="tx1"/>
                </a:solidFill>
                <a:latin typeface="Arial" pitchFamily="34" charset="0"/>
              </a:rPr>
            </a:br>
            <a:r>
              <a:rPr lang="en-US" sz="2200" dirty="0">
                <a:solidFill>
                  <a:schemeClr val="tx1"/>
                </a:solidFill>
                <a:latin typeface="Arial" pitchFamily="34" charset="0"/>
              </a:rPr>
              <a:t>b. Autoimmune lysis of infected and non-infected R.B.Cs. </a:t>
            </a:r>
            <a:br>
              <a:rPr lang="en-US" sz="2200" dirty="0">
                <a:solidFill>
                  <a:schemeClr val="tx1"/>
                </a:solidFill>
                <a:latin typeface="Arial" pitchFamily="34" charset="0"/>
              </a:rPr>
            </a:br>
            <a:r>
              <a:rPr lang="en-US" sz="2200" dirty="0">
                <a:solidFill>
                  <a:schemeClr val="tx1"/>
                </a:solidFill>
                <a:latin typeface="Arial" pitchFamily="34" charset="0"/>
              </a:rPr>
              <a:t>c. Increased R.B.Cs fragility. </a:t>
            </a:r>
            <a:br>
              <a:rPr lang="en-US" sz="2200" dirty="0">
                <a:solidFill>
                  <a:schemeClr val="tx1"/>
                </a:solidFill>
                <a:latin typeface="Arial" pitchFamily="34" charset="0"/>
              </a:rPr>
            </a:br>
            <a:r>
              <a:rPr lang="en-US" sz="2200" dirty="0">
                <a:solidFill>
                  <a:schemeClr val="tx1"/>
                </a:solidFill>
                <a:latin typeface="Arial" pitchFamily="34" charset="0"/>
              </a:rPr>
              <a:t>d. Splenic removal of both infected and non-infected R.B.Cs . </a:t>
            </a:r>
            <a:br>
              <a:rPr lang="en-US" sz="2200" dirty="0">
                <a:solidFill>
                  <a:schemeClr val="tx1"/>
                </a:solidFill>
                <a:latin typeface="Arial" pitchFamily="34" charset="0"/>
              </a:rPr>
            </a:br>
            <a:r>
              <a:rPr lang="en-US" sz="2200" dirty="0">
                <a:solidFill>
                  <a:schemeClr val="tx1"/>
                </a:solidFill>
                <a:latin typeface="Arial" pitchFamily="34" charset="0"/>
              </a:rPr>
              <a:t>e. Decrease R.B.Cs production due to bone marrow suppression . </a:t>
            </a:r>
            <a:br>
              <a:rPr lang="en-US" sz="2200" dirty="0">
                <a:solidFill>
                  <a:schemeClr val="tx1"/>
                </a:solidFill>
                <a:latin typeface="Arial" pitchFamily="34" charset="0"/>
              </a:rPr>
            </a:br>
            <a:r>
              <a:rPr lang="en-US" sz="2200" dirty="0">
                <a:solidFill>
                  <a:srgbClr val="00FF00"/>
                </a:solidFill>
                <a:latin typeface="Arial" pitchFamily="34" charset="0"/>
              </a:rPr>
              <a:t>Clinical Features: </a:t>
            </a:r>
            <a:br>
              <a:rPr lang="en-US" sz="2200" dirty="0">
                <a:solidFill>
                  <a:srgbClr val="00FF00"/>
                </a:solidFill>
                <a:latin typeface="Arial" pitchFamily="34" charset="0"/>
              </a:rPr>
            </a:br>
            <a:r>
              <a:rPr lang="en-US" sz="2200" dirty="0">
                <a:solidFill>
                  <a:srgbClr val="FFFF00"/>
                </a:solidFill>
                <a:latin typeface="Arial" pitchFamily="34" charset="0"/>
              </a:rPr>
              <a:t>a. Benign Malaria: </a:t>
            </a:r>
            <a:br>
              <a:rPr lang="en-US" sz="2200" dirty="0">
                <a:solidFill>
                  <a:srgbClr val="FFFF00"/>
                </a:solidFill>
                <a:latin typeface="Arial" pitchFamily="34" charset="0"/>
              </a:rPr>
            </a:br>
            <a:r>
              <a:rPr lang="en-US" sz="2200" dirty="0">
                <a:solidFill>
                  <a:srgbClr val="92D050"/>
                </a:solidFill>
                <a:latin typeface="Arial" pitchFamily="34" charset="0"/>
              </a:rPr>
              <a:t> The typical picture </a:t>
            </a:r>
            <a:r>
              <a:rPr lang="en-US" sz="2200" dirty="0">
                <a:solidFill>
                  <a:schemeClr val="tx1"/>
                </a:solidFill>
                <a:latin typeface="Arial" pitchFamily="34" charset="0"/>
              </a:rPr>
              <a:t>of malaria consists of periodic bouts of fever with rigor, followed by anemia and splenomegaly. Severe headache, nausea, and vomiting are common.  </a:t>
            </a:r>
            <a:br>
              <a:rPr lang="en-US" sz="2200" dirty="0">
                <a:solidFill>
                  <a:schemeClr val="tx1"/>
                </a:solidFill>
                <a:latin typeface="Arial" pitchFamily="34" charset="0"/>
              </a:rPr>
            </a:br>
            <a:r>
              <a:rPr lang="en-US" sz="2200" dirty="0">
                <a:solidFill>
                  <a:srgbClr val="92D050"/>
                </a:solidFill>
                <a:latin typeface="Arial" pitchFamily="34" charset="0"/>
              </a:rPr>
              <a:t> The febrile paroxysm </a:t>
            </a:r>
            <a:r>
              <a:rPr lang="en-US" sz="2200" dirty="0">
                <a:solidFill>
                  <a:schemeClr val="tx1"/>
                </a:solidFill>
                <a:latin typeface="Arial" pitchFamily="34" charset="0"/>
              </a:rPr>
              <a:t>comprises of 3 successive stages cold stage, hot stage, and sweating stage. </a:t>
            </a:r>
          </a:p>
        </p:txBody>
      </p:sp>
    </p:spTree>
  </p:cSld>
  <p:clrMapOvr>
    <a:masterClrMapping/>
  </p:clrMapOvr>
  <p:transition>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0" y="0"/>
            <a:ext cx="9144000" cy="6858000"/>
          </a:xfrm>
        </p:spPr>
        <p:txBody>
          <a:bodyPr/>
          <a:lstStyle/>
          <a:p>
            <a:pPr algn="l">
              <a:lnSpc>
                <a:spcPct val="150000"/>
              </a:lnSpc>
            </a:pPr>
            <a:r>
              <a:rPr lang="en-US" altLang="ar-EG" sz="2200" smtClean="0">
                <a:solidFill>
                  <a:srgbClr val="FFFF00"/>
                </a:solidFill>
                <a:effectLst/>
                <a:latin typeface="Arial" pitchFamily="34" charset="0"/>
              </a:rPr>
              <a:t>1. Cold stage, </a:t>
            </a:r>
            <a:r>
              <a:rPr lang="en-US" altLang="ar-EG" sz="2200" smtClean="0">
                <a:solidFill>
                  <a:schemeClr val="tx1"/>
                </a:solidFill>
                <a:effectLst/>
                <a:latin typeface="Arial" pitchFamily="34" charset="0"/>
              </a:rPr>
              <a:t>that lasts for 15–60 minutes, there is intense cold and uncontrollable shivering.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2. Hot stage, </a:t>
            </a:r>
            <a:r>
              <a:rPr lang="en-US" altLang="ar-EG" sz="2200" smtClean="0">
                <a:solidFill>
                  <a:schemeClr val="tx1"/>
                </a:solidFill>
                <a:effectLst/>
                <a:latin typeface="Arial" pitchFamily="34" charset="0"/>
              </a:rPr>
              <a:t>lasting for 2–6 hours, when the patient feels intensely hot. Temperature mounts to 41°C or higher.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3. Sweating stage, </a:t>
            </a:r>
            <a:r>
              <a:rPr lang="en-US" altLang="ar-EG" sz="2200" smtClean="0">
                <a:solidFill>
                  <a:schemeClr val="tx1"/>
                </a:solidFill>
                <a:effectLst/>
                <a:latin typeface="Arial" pitchFamily="34" charset="0"/>
              </a:rPr>
              <a:t>there is profuse sweating. Temperature drops rapidly and the patient usually falls into deep sleep, to wake up refreshed.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 Febrile paroxysm </a:t>
            </a:r>
            <a:r>
              <a:rPr lang="en-US" altLang="ar-EG" sz="2200" smtClean="0">
                <a:solidFill>
                  <a:schemeClr val="tx1"/>
                </a:solidFill>
                <a:effectLst/>
                <a:latin typeface="Arial" pitchFamily="34" charset="0"/>
              </a:rPr>
              <a:t>synchronizes with the </a:t>
            </a:r>
            <a:r>
              <a:rPr lang="en-US" altLang="ar-EG" sz="2200" smtClean="0">
                <a:solidFill>
                  <a:srgbClr val="92D050"/>
                </a:solidFill>
                <a:effectLst/>
                <a:latin typeface="Arial" pitchFamily="34" charset="0"/>
              </a:rPr>
              <a:t>erythrocytic schizogony</a:t>
            </a:r>
            <a:r>
              <a:rPr lang="en-US" altLang="ar-EG" sz="2200" smtClean="0">
                <a:solidFill>
                  <a:schemeClr val="tx1"/>
                </a:solidFill>
                <a:effectLst/>
                <a:latin typeface="Arial" pitchFamily="34" charset="0"/>
              </a:rPr>
              <a:t>.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The periodicity is approximately 48 hours in tertian malaria (in P. vivax, P. falciparum, and P. ovale) and 72 hours in quartan malaria (in P. malariae).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 Hypoglycemia </a:t>
            </a:r>
            <a:r>
              <a:rPr lang="en-US" altLang="ar-EG" sz="2200" smtClean="0">
                <a:solidFill>
                  <a:schemeClr val="tx1"/>
                </a:solidFill>
                <a:effectLst/>
                <a:latin typeface="Arial" pitchFamily="34" charset="0"/>
              </a:rPr>
              <a:t>or hyperglycemia may occur in malarial attacks. </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rtl="0">
              <a:lnSpc>
                <a:spcPct val="150000"/>
              </a:lnSpc>
              <a:defRPr/>
            </a:pPr>
            <a:r>
              <a:rPr lang="en-US" sz="2200" dirty="0">
                <a:solidFill>
                  <a:srgbClr val="FFFF00"/>
                </a:solidFill>
                <a:latin typeface="Arial" pitchFamily="34" charset="0"/>
              </a:rPr>
              <a:t> Sometimes, </a:t>
            </a:r>
            <a:r>
              <a:rPr lang="en-US" sz="2200" dirty="0">
                <a:solidFill>
                  <a:schemeClr val="tx1"/>
                </a:solidFill>
                <a:latin typeface="Arial" pitchFamily="34" charset="0"/>
              </a:rPr>
              <a:t>there may be hyperkalemia due to red cell lysis and fall in blood </a:t>
            </a:r>
            <a:r>
              <a:rPr lang="en-US" sz="2200" dirty="0" err="1">
                <a:solidFill>
                  <a:schemeClr val="tx1"/>
                </a:solidFill>
                <a:latin typeface="Arial" pitchFamily="34" charset="0"/>
              </a:rPr>
              <a:t>pH.</a:t>
            </a:r>
            <a:r>
              <a:rPr lang="en-US" sz="2200" dirty="0">
                <a:solidFill>
                  <a:schemeClr val="tx1"/>
                </a:solidFill>
                <a:latin typeface="Arial" pitchFamily="34" charset="0"/>
              </a:rPr>
              <a:t>  </a:t>
            </a:r>
            <a:br>
              <a:rPr lang="en-US" sz="2200" dirty="0">
                <a:solidFill>
                  <a:schemeClr val="tx1"/>
                </a:solidFill>
                <a:latin typeface="Arial" pitchFamily="34" charset="0"/>
              </a:rPr>
            </a:br>
            <a:r>
              <a:rPr lang="en-US" sz="2200" dirty="0">
                <a:solidFill>
                  <a:srgbClr val="FFFF00"/>
                </a:solidFill>
                <a:latin typeface="Arial" pitchFamily="34" charset="0"/>
              </a:rPr>
              <a:t> Anemia, </a:t>
            </a:r>
            <a:r>
              <a:rPr lang="en-US" sz="2200" dirty="0">
                <a:solidFill>
                  <a:schemeClr val="tx1"/>
                </a:solidFill>
                <a:latin typeface="Arial" pitchFamily="34" charset="0"/>
              </a:rPr>
              <a:t>splenomegaly,  and hepatomegaly.</a:t>
            </a:r>
            <a:br>
              <a:rPr lang="en-US" sz="2200" dirty="0">
                <a:solidFill>
                  <a:schemeClr val="tx1"/>
                </a:solidFill>
                <a:latin typeface="Arial" pitchFamily="34" charset="0"/>
              </a:rPr>
            </a:br>
            <a:r>
              <a:rPr lang="en-US" sz="2200" dirty="0">
                <a:solidFill>
                  <a:srgbClr val="FFFF00"/>
                </a:solidFill>
                <a:latin typeface="Arial" pitchFamily="34" charset="0"/>
              </a:rPr>
              <a:t> Although P. </a:t>
            </a:r>
            <a:r>
              <a:rPr lang="en-US" sz="2200" dirty="0" err="1">
                <a:solidFill>
                  <a:srgbClr val="FFFF00"/>
                </a:solidFill>
                <a:latin typeface="Arial" pitchFamily="34" charset="0"/>
              </a:rPr>
              <a:t>malariae</a:t>
            </a:r>
            <a:r>
              <a:rPr lang="en-US" sz="2200" dirty="0">
                <a:solidFill>
                  <a:srgbClr val="FFFF00"/>
                </a:solidFill>
                <a:latin typeface="Arial" pitchFamily="34" charset="0"/>
              </a:rPr>
              <a:t> </a:t>
            </a:r>
            <a:r>
              <a:rPr lang="en-US" sz="2200" dirty="0">
                <a:solidFill>
                  <a:schemeClr val="tx1"/>
                </a:solidFill>
                <a:latin typeface="Arial" pitchFamily="34" charset="0"/>
              </a:rPr>
              <a:t>malaria is less severe, but it may lead to renal complications. </a:t>
            </a:r>
            <a:br>
              <a:rPr lang="en-US" sz="2200" dirty="0">
                <a:solidFill>
                  <a:schemeClr val="tx1"/>
                </a:solidFill>
                <a:latin typeface="Arial" pitchFamily="34" charset="0"/>
              </a:rPr>
            </a:br>
            <a:r>
              <a:rPr lang="en-US" sz="2200" dirty="0">
                <a:solidFill>
                  <a:srgbClr val="00FF00"/>
                </a:solidFill>
                <a:latin typeface="Arial" pitchFamily="34" charset="0"/>
              </a:rPr>
              <a:t>b. Malignant tertian Malaria: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 The most serious and fatal type of malaria is malignant tertian malaria caused by </a:t>
            </a:r>
            <a:r>
              <a:rPr lang="en-US" sz="2200" dirty="0">
                <a:solidFill>
                  <a:srgbClr val="92D050"/>
                </a:solidFill>
                <a:latin typeface="Arial" pitchFamily="34" charset="0"/>
              </a:rPr>
              <a:t>P. falciparum. </a:t>
            </a:r>
            <a:r>
              <a:rPr lang="en-US" sz="2200" dirty="0">
                <a:solidFill>
                  <a:schemeClr val="tx1"/>
                </a:solidFill>
                <a:latin typeface="Arial" pitchFamily="34" charset="0"/>
              </a:rPr>
              <a:t>If not treated promptly and adequately, dangerous complications develop.  </a:t>
            </a:r>
            <a:br>
              <a:rPr lang="en-US" sz="2200" dirty="0">
                <a:solidFill>
                  <a:schemeClr val="tx1"/>
                </a:solidFill>
                <a:latin typeface="Arial" pitchFamily="34" charset="0"/>
              </a:rPr>
            </a:br>
            <a:r>
              <a:rPr lang="en-US" sz="2200" dirty="0">
                <a:solidFill>
                  <a:schemeClr val="tx1"/>
                </a:solidFill>
                <a:latin typeface="Arial" pitchFamily="34" charset="0"/>
              </a:rPr>
              <a:t> The term pernicious malaria has been applied to a complex of life-threatening complications. These may present in various forms, the most important of which are the cerebral, algid and septicemic varieties</a:t>
            </a:r>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0" y="0"/>
            <a:ext cx="9144000" cy="6858000"/>
          </a:xfrm>
        </p:spPr>
        <p:txBody>
          <a:bodyPr/>
          <a:lstStyle/>
          <a:p>
            <a:pPr algn="l" rtl="0">
              <a:lnSpc>
                <a:spcPct val="150000"/>
              </a:lnSpc>
            </a:pPr>
            <a:r>
              <a:rPr lang="en-US" altLang="ar-EG" sz="2200" smtClean="0">
                <a:solidFill>
                  <a:srgbClr val="FFFF00"/>
                </a:solidFill>
                <a:effectLst/>
                <a:latin typeface="Arial" pitchFamily="34" charset="0"/>
              </a:rPr>
              <a:t/>
            </a:r>
            <a:br>
              <a:rPr lang="en-US" altLang="ar-EG" sz="2200" smtClean="0">
                <a:solidFill>
                  <a:srgbClr val="FFFF00"/>
                </a:solidFill>
                <a:effectLst/>
                <a:latin typeface="Arial" pitchFamily="34" charset="0"/>
              </a:rPr>
            </a:br>
            <a:r>
              <a:rPr lang="en-US" altLang="ar-EG" sz="2200" smtClean="0">
                <a:solidFill>
                  <a:srgbClr val="FFFF00"/>
                </a:solidFill>
                <a:effectLst/>
                <a:latin typeface="Arial" pitchFamily="34" charset="0"/>
              </a:rPr>
              <a:t> In falciparum </a:t>
            </a:r>
            <a:r>
              <a:rPr lang="en-US" altLang="ar-EG" sz="2200" smtClean="0">
                <a:solidFill>
                  <a:schemeClr val="tx1"/>
                </a:solidFill>
                <a:effectLst/>
                <a:latin typeface="Arial" pitchFamily="34" charset="0"/>
              </a:rPr>
              <a:t>malaria the </a:t>
            </a:r>
            <a:r>
              <a:rPr lang="en-US" altLang="ar-EG" sz="2200" smtClean="0">
                <a:solidFill>
                  <a:srgbClr val="92D050"/>
                </a:solidFill>
                <a:effectLst/>
                <a:latin typeface="Arial" pitchFamily="34" charset="0"/>
              </a:rPr>
              <a:t>phenomenon of cytoadherence </a:t>
            </a:r>
            <a:r>
              <a:rPr lang="en-US" altLang="ar-EG" sz="2200" smtClean="0">
                <a:solidFill>
                  <a:schemeClr val="tx1"/>
                </a:solidFill>
                <a:effectLst/>
                <a:latin typeface="Arial" pitchFamily="34" charset="0"/>
              </a:rPr>
              <a:t>which leads to diminished tissue perfusion causing severe complications. Cytoadherence is a unique phenomenon occurred in P. falciparum infection, due to the ability of the mature parasitized RBC (pRBC) to undergo a range of adhesive interactions (cytoadhesion), such as the binding of pRBC with endothelial cells </a:t>
            </a:r>
            <a:r>
              <a:rPr lang="en-US" altLang="ar-EG" sz="2200" smtClean="0">
                <a:solidFill>
                  <a:srgbClr val="FFFF00"/>
                </a:solidFill>
                <a:effectLst/>
                <a:latin typeface="Arial" pitchFamily="34" charset="0"/>
              </a:rPr>
              <a:t>(sequestration) </a:t>
            </a:r>
            <a:r>
              <a:rPr lang="en-US" altLang="ar-EG" sz="2200" smtClean="0">
                <a:solidFill>
                  <a:schemeClr val="tx1"/>
                </a:solidFill>
                <a:effectLst/>
                <a:latin typeface="Arial" pitchFamily="34" charset="0"/>
              </a:rPr>
              <a:t>and the interaction of pRBC with non-infected RBC </a:t>
            </a:r>
            <a:r>
              <a:rPr lang="en-US" altLang="ar-EG" sz="2200" smtClean="0">
                <a:solidFill>
                  <a:srgbClr val="FFFF00"/>
                </a:solidFill>
                <a:effectLst/>
                <a:latin typeface="Arial" pitchFamily="34" charset="0"/>
              </a:rPr>
              <a:t>(rosetting) </a:t>
            </a:r>
            <a:r>
              <a:rPr lang="en-US" altLang="ar-EG" sz="2200" smtClean="0">
                <a:solidFill>
                  <a:schemeClr val="tx1"/>
                </a:solidFill>
                <a:effectLst/>
                <a:latin typeface="Arial" pitchFamily="34" charset="0"/>
              </a:rPr>
              <a:t>and with other pRBC </a:t>
            </a:r>
            <a:r>
              <a:rPr lang="en-US" altLang="ar-EG" sz="2200" smtClean="0">
                <a:solidFill>
                  <a:srgbClr val="FFFF00"/>
                </a:solidFill>
                <a:effectLst/>
                <a:latin typeface="Arial" pitchFamily="34" charset="0"/>
              </a:rPr>
              <a:t>(autoagglutination).</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Small vessels may thus become plugged by masses of parasitized red blood cells. Ischemia consequent to plugging of the vessels produces symptoms that vary with the organ involved and the degree of tissue anoxia.  </a:t>
            </a:r>
            <a:br>
              <a:rPr lang="en-US" altLang="ar-EG" sz="2200" smtClean="0">
                <a:solidFill>
                  <a:schemeClr val="tx1"/>
                </a:solidFill>
                <a:effectLst/>
                <a:latin typeface="Arial" pitchFamily="34" charset="0"/>
              </a:rPr>
            </a:br>
            <a:endParaRPr lang="en-US" altLang="ar-EG" sz="2200" smtClean="0">
              <a:solidFill>
                <a:schemeClr val="tx1"/>
              </a:solidFill>
              <a:effectLst/>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0" y="0"/>
            <a:ext cx="9144000" cy="6858000"/>
          </a:xfrm>
        </p:spPr>
        <p:txBody>
          <a:bodyPr/>
          <a:lstStyle/>
          <a:p>
            <a:pPr algn="l">
              <a:lnSpc>
                <a:spcPct val="150000"/>
              </a:lnSpc>
            </a:pPr>
            <a:r>
              <a:rPr lang="en-US" altLang="ar-EG" sz="2200" smtClean="0">
                <a:solidFill>
                  <a:srgbClr val="FFFF00"/>
                </a:solidFill>
                <a:effectLst/>
                <a:latin typeface="Arial" pitchFamily="34" charset="0"/>
              </a:rPr>
              <a:t>1. Cerebral Malaria: </a:t>
            </a:r>
            <a:r>
              <a:rPr lang="en-US" altLang="ar-EG" sz="2200" smtClean="0">
                <a:solidFill>
                  <a:schemeClr val="tx1"/>
                </a:solidFill>
                <a:effectLst/>
                <a:latin typeface="Arial" pitchFamily="34" charset="0"/>
              </a:rPr>
              <a:t>It is the most common cause of death in malignant malaria.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 Even with treatment, </a:t>
            </a:r>
            <a:r>
              <a:rPr lang="en-US" altLang="ar-EG" sz="2200" smtClean="0">
                <a:solidFill>
                  <a:schemeClr val="tx1"/>
                </a:solidFill>
                <a:effectLst/>
                <a:latin typeface="Arial" pitchFamily="34" charset="0"/>
              </a:rPr>
              <a:t>death occurs in 15% of  children and 20% of adults who develop cerebral malaria.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Severe headache, hyperpyrexia, coma or confusion, and paralysis.</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  Late stage schizonts </a:t>
            </a:r>
            <a:r>
              <a:rPr lang="en-US" altLang="ar-EG" sz="2200" smtClean="0">
                <a:solidFill>
                  <a:schemeClr val="tx1"/>
                </a:solidFill>
                <a:effectLst/>
                <a:latin typeface="Arial" pitchFamily="34" charset="0"/>
              </a:rPr>
              <a:t>of P. falciparum secrete a protein on the surface of RBCs to form knob-like deformities. This knob produces specific adhesive proteins, which promote aggregation of infected RBCs to other non-infected RBCs and capillary endothelial cells. These sequestrated RBCs cause capillary plugging of cerebral microvasculature, which results in anoxia, ischemia, and hemorrhage in brain.</a:t>
            </a: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0" y="0"/>
            <a:ext cx="9144000" cy="6858000"/>
          </a:xfrm>
        </p:spPr>
        <p:txBody>
          <a:bodyPr/>
          <a:lstStyle/>
          <a:p>
            <a:pPr algn="l">
              <a:lnSpc>
                <a:spcPct val="150000"/>
              </a:lnSpc>
            </a:pPr>
            <a:r>
              <a:rPr lang="en-US" altLang="ar-EG" sz="2200" smtClean="0">
                <a:solidFill>
                  <a:srgbClr val="FFFF00"/>
                </a:solidFill>
                <a:effectLst/>
                <a:latin typeface="Arial" pitchFamily="34" charset="0"/>
              </a:rPr>
              <a:t>2. Blackwater fever: </a:t>
            </a:r>
            <a:br>
              <a:rPr lang="en-US" altLang="ar-EG" sz="2200" smtClean="0">
                <a:solidFill>
                  <a:srgbClr val="FFFF00"/>
                </a:solidFill>
                <a:effectLst/>
                <a:latin typeface="Arial" pitchFamily="34" charset="0"/>
              </a:rPr>
            </a:br>
            <a:r>
              <a:rPr lang="en-US" altLang="ar-EG" sz="2200" smtClean="0">
                <a:solidFill>
                  <a:schemeClr val="tx1"/>
                </a:solidFill>
                <a:effectLst/>
                <a:latin typeface="Arial" pitchFamily="34" charset="0"/>
              </a:rPr>
              <a:t>A syndrome called blackwater fever </a:t>
            </a:r>
            <a:r>
              <a:rPr lang="en-US" altLang="ar-EG" sz="2200" smtClean="0">
                <a:solidFill>
                  <a:srgbClr val="92D050"/>
                </a:solidFill>
                <a:effectLst/>
                <a:latin typeface="Arial" pitchFamily="34" charset="0"/>
              </a:rPr>
              <a:t>(malarial hemogloblinuria) </a:t>
            </a:r>
            <a:r>
              <a:rPr lang="en-US" altLang="ar-EG" sz="2200" smtClean="0">
                <a:solidFill>
                  <a:schemeClr val="tx1"/>
                </a:solidFill>
                <a:effectLst/>
                <a:latin typeface="Arial" pitchFamily="34" charset="0"/>
              </a:rPr>
              <a:t>is sometimes seen in falciparum malaria, particularly in patients, who have experienced repeated infections and inadequate treatment with quinine.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 Clinical manifestation </a:t>
            </a:r>
            <a:r>
              <a:rPr lang="en-US" altLang="ar-EG" sz="2200" smtClean="0">
                <a:solidFill>
                  <a:schemeClr val="tx1"/>
                </a:solidFill>
                <a:effectLst/>
                <a:latin typeface="Arial" pitchFamily="34" charset="0"/>
              </a:rPr>
              <a:t>include bilious vomiting and prostration, with passage of dark red or blackish urine </a:t>
            </a:r>
            <a:r>
              <a:rPr lang="en-US" altLang="ar-EG" sz="2200" smtClean="0">
                <a:solidFill>
                  <a:srgbClr val="92D050"/>
                </a:solidFill>
                <a:effectLst/>
                <a:latin typeface="Arial" pitchFamily="34" charset="0"/>
              </a:rPr>
              <a:t>(black water). </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 It is due to </a:t>
            </a:r>
            <a:r>
              <a:rPr lang="en-US" altLang="ar-EG" sz="2200" smtClean="0">
                <a:solidFill>
                  <a:schemeClr val="tx1"/>
                </a:solidFill>
                <a:effectLst/>
                <a:latin typeface="Arial" pitchFamily="34" charset="0"/>
              </a:rPr>
              <a:t>massive intravascular hemolysis caused by anti-erythrocyte antibodies, leading to massive absorption of hemoglobin by the renal tubules </a:t>
            </a:r>
            <a:r>
              <a:rPr lang="en-US" altLang="ar-EG" sz="2200" smtClean="0">
                <a:solidFill>
                  <a:srgbClr val="FFFF00"/>
                </a:solidFill>
                <a:effectLst/>
                <a:latin typeface="Arial" pitchFamily="34" charset="0"/>
              </a:rPr>
              <a:t>(hemoglobinuric nephrosis) </a:t>
            </a:r>
            <a:r>
              <a:rPr lang="en-US" altLang="ar-EG" sz="2200" smtClean="0">
                <a:solidFill>
                  <a:schemeClr val="tx1"/>
                </a:solidFill>
                <a:effectLst/>
                <a:latin typeface="Arial" pitchFamily="34" charset="0"/>
              </a:rPr>
              <a:t>producing black water fever.  </a:t>
            </a:r>
            <a:br>
              <a:rPr lang="en-US" altLang="ar-EG" sz="2200" smtClean="0">
                <a:solidFill>
                  <a:schemeClr val="tx1"/>
                </a:solidFill>
                <a:effectLst/>
                <a:latin typeface="Arial" pitchFamily="34" charset="0"/>
              </a:rPr>
            </a:br>
            <a:endParaRPr lang="en-US" altLang="ar-EG" sz="2200" smtClean="0">
              <a:solidFill>
                <a:schemeClr val="tx1"/>
              </a:solidFill>
              <a:effectLst/>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0" y="0"/>
            <a:ext cx="9144000" cy="6858000"/>
          </a:xfrm>
        </p:spPr>
        <p:txBody>
          <a:bodyPr/>
          <a:lstStyle/>
          <a:p>
            <a:pPr algn="l" rtl="0">
              <a:lnSpc>
                <a:spcPct val="150000"/>
              </a:lnSpc>
            </a:pPr>
            <a:r>
              <a:rPr lang="en-US" altLang="ar-EG" sz="2400" smtClean="0">
                <a:solidFill>
                  <a:srgbClr val="92D050"/>
                </a:solidFill>
                <a:effectLst/>
                <a:latin typeface="Arial" pitchFamily="34" charset="0"/>
              </a:rPr>
              <a:t/>
            </a:r>
            <a:br>
              <a:rPr lang="en-US" altLang="ar-EG" sz="2400" smtClean="0">
                <a:solidFill>
                  <a:srgbClr val="92D050"/>
                </a:solidFill>
                <a:effectLst/>
                <a:latin typeface="Arial" pitchFamily="34" charset="0"/>
              </a:rPr>
            </a:br>
            <a:r>
              <a:rPr lang="en-US" altLang="ar-EG" sz="2400" smtClean="0">
                <a:solidFill>
                  <a:srgbClr val="92D050"/>
                </a:solidFill>
                <a:effectLst/>
                <a:latin typeface="Arial" pitchFamily="34" charset="0"/>
              </a:rPr>
              <a:t/>
            </a:r>
            <a:br>
              <a:rPr lang="en-US" altLang="ar-EG" sz="2400" smtClean="0">
                <a:solidFill>
                  <a:srgbClr val="92D050"/>
                </a:solidFill>
                <a:effectLst/>
                <a:latin typeface="Arial" pitchFamily="34" charset="0"/>
              </a:rPr>
            </a:br>
            <a:r>
              <a:rPr lang="en-US" altLang="ar-EG" sz="2400" smtClean="0">
                <a:solidFill>
                  <a:srgbClr val="92D050"/>
                </a:solidFill>
                <a:effectLst/>
                <a:latin typeface="Arial" pitchFamily="34" charset="0"/>
              </a:rPr>
              <a:t/>
            </a:r>
            <a:br>
              <a:rPr lang="en-US" altLang="ar-EG" sz="2400" smtClean="0">
                <a:solidFill>
                  <a:srgbClr val="92D050"/>
                </a:solidFill>
                <a:effectLst/>
                <a:latin typeface="Arial" pitchFamily="34" charset="0"/>
              </a:rPr>
            </a:br>
            <a:r>
              <a:rPr lang="en-US" altLang="ar-EG" sz="2400" smtClean="0">
                <a:solidFill>
                  <a:srgbClr val="92D050"/>
                </a:solidFill>
                <a:effectLst/>
                <a:latin typeface="Arial" pitchFamily="34" charset="0"/>
              </a:rPr>
              <a:t> Complications </a:t>
            </a:r>
            <a:r>
              <a:rPr lang="en-US" altLang="ar-EG" sz="2400" smtClean="0">
                <a:solidFill>
                  <a:schemeClr val="tx1"/>
                </a:solidFill>
                <a:effectLst/>
                <a:latin typeface="Arial" pitchFamily="34" charset="0"/>
              </a:rPr>
              <a:t>of black water fever include renal failure, acute liver failure, and circulatory collapse.</a:t>
            </a:r>
            <a:r>
              <a:rPr lang="en-US" altLang="ar-EG" sz="2400" smtClean="0">
                <a:solidFill>
                  <a:srgbClr val="FFFF00"/>
                </a:solidFill>
                <a:effectLst/>
                <a:latin typeface="Arial" pitchFamily="34" charset="0"/>
              </a:rPr>
              <a:t/>
            </a:r>
            <a:br>
              <a:rPr lang="en-US" altLang="ar-EG" sz="2400" smtClean="0">
                <a:solidFill>
                  <a:srgbClr val="FFFF00"/>
                </a:solidFill>
                <a:effectLst/>
                <a:latin typeface="Arial" pitchFamily="34" charset="0"/>
              </a:rPr>
            </a:br>
            <a:r>
              <a:rPr lang="en-US" altLang="ar-EG" sz="2400" smtClean="0">
                <a:solidFill>
                  <a:srgbClr val="FFFF00"/>
                </a:solidFill>
                <a:effectLst/>
                <a:latin typeface="Arial" pitchFamily="34" charset="0"/>
              </a:rPr>
              <a:t/>
            </a:r>
            <a:br>
              <a:rPr lang="en-US" altLang="ar-EG" sz="2400" smtClean="0">
                <a:solidFill>
                  <a:srgbClr val="FFFF00"/>
                </a:solidFill>
                <a:effectLst/>
                <a:latin typeface="Arial" pitchFamily="34" charset="0"/>
              </a:rPr>
            </a:br>
            <a:r>
              <a:rPr lang="en-US" altLang="ar-EG" sz="2400" smtClean="0">
                <a:solidFill>
                  <a:srgbClr val="FFFF00"/>
                </a:solidFill>
                <a:effectLst/>
                <a:latin typeface="Arial" pitchFamily="34" charset="0"/>
              </a:rPr>
              <a:t>3. Algid Malaria: </a:t>
            </a:r>
            <a:r>
              <a:rPr lang="en-US" altLang="ar-EG" sz="2400" smtClean="0">
                <a:solidFill>
                  <a:schemeClr val="tx1"/>
                </a:solidFill>
                <a:effectLst/>
                <a:latin typeface="Arial" pitchFamily="34" charset="0"/>
              </a:rPr>
              <a:t>This syndrome is characterized by peripheral circulatory failure, rapid thready pulse with low blood pressure, and cold clammy skin. There may be severe abdominal pain, vomiting, diarrhea, and profound shock.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rgbClr val="FFFF00"/>
                </a:solidFill>
                <a:effectLst/>
                <a:latin typeface="Arial" pitchFamily="34" charset="0"/>
              </a:rPr>
              <a:t>4. Septicemic malaria: </a:t>
            </a:r>
            <a:r>
              <a:rPr lang="en-US" altLang="ar-EG" sz="2400" smtClean="0">
                <a:solidFill>
                  <a:schemeClr val="tx1"/>
                </a:solidFill>
                <a:effectLst/>
                <a:latin typeface="Arial" pitchFamily="34" charset="0"/>
              </a:rPr>
              <a:t>It is characterized by high continuous fever with dissemination of the parasite to various organs, leading to multiorgan failure. Death occurs in 80% of the cases.</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endParaRPr lang="en-US" altLang="ar-EG" sz="2400" smtClean="0">
              <a:solidFill>
                <a:schemeClr val="tx1"/>
              </a:solidFill>
              <a:effectLst/>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0" y="0"/>
            <a:ext cx="9144000" cy="6858000"/>
          </a:xfrm>
        </p:spPr>
        <p:txBody>
          <a:bodyPr/>
          <a:lstStyle/>
          <a:p>
            <a:pPr algn="l">
              <a:lnSpc>
                <a:spcPct val="150000"/>
              </a:lnSpc>
            </a:pPr>
            <a:r>
              <a:rPr lang="en-US" altLang="ar-EG" sz="2200" smtClean="0">
                <a:solidFill>
                  <a:srgbClr val="00FF00"/>
                </a:solidFill>
                <a:effectLst/>
                <a:latin typeface="Arial" pitchFamily="34" charset="0"/>
              </a:rPr>
              <a:t>Immunity: </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Immunity </a:t>
            </a:r>
            <a:r>
              <a:rPr lang="en-US" altLang="ar-EG" sz="2200" smtClean="0">
                <a:solidFill>
                  <a:schemeClr val="tx1"/>
                </a:solidFill>
                <a:effectLst/>
                <a:latin typeface="Arial" pitchFamily="34" charset="0"/>
              </a:rPr>
              <a:t>in malaria may be classified as innate immunity and acquired immunity.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Innate Immunity: </a:t>
            </a:r>
            <a:r>
              <a:rPr lang="en-US" altLang="ar-EG" sz="2200" smtClean="0">
                <a:solidFill>
                  <a:schemeClr val="tx1"/>
                </a:solidFill>
                <a:effectLst/>
                <a:latin typeface="Arial" pitchFamily="34" charset="0"/>
              </a:rPr>
              <a:t>Many factors affect plasmodium infection:</a:t>
            </a:r>
            <a:r>
              <a:rPr lang="en-US" altLang="ar-EG" sz="2200" smtClean="0">
                <a:solidFill>
                  <a:srgbClr val="92D050"/>
                </a:solidFill>
                <a:effectLst/>
                <a:latin typeface="Arial" pitchFamily="34" charset="0"/>
              </a:rPr>
              <a:t/>
            </a:r>
            <a:br>
              <a:rPr lang="en-US" altLang="ar-EG" sz="2200" smtClean="0">
                <a:solidFill>
                  <a:srgbClr val="92D050"/>
                </a:solidFill>
                <a:effectLst/>
                <a:latin typeface="Arial" pitchFamily="34" charset="0"/>
              </a:rPr>
            </a:br>
            <a:r>
              <a:rPr lang="en-US" altLang="ar-EG" sz="2200" smtClean="0">
                <a:solidFill>
                  <a:srgbClr val="92D050"/>
                </a:solidFill>
                <a:effectLst/>
                <a:latin typeface="Arial" pitchFamily="34" charset="0"/>
              </a:rPr>
              <a:t> Duffy negative RBCs: </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It has been found that persons, who lack the Duffy blood group (Fya and Fyb alleles) antigen, are refractory to infection by P. vivax. These genetically determined blood group antigen appears to be the specific receptor for P. vivax.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 Nature of hemoglobin: </a:t>
            </a:r>
            <a:br>
              <a:rPr lang="en-US" altLang="ar-EG" sz="2200" smtClean="0">
                <a:solidFill>
                  <a:srgbClr val="92D050"/>
                </a:solidFill>
                <a:effectLst/>
                <a:latin typeface="Arial" pitchFamily="34" charset="0"/>
              </a:rPr>
            </a:br>
            <a:r>
              <a:rPr lang="en-US" altLang="ar-EG" sz="2200" smtClean="0">
                <a:solidFill>
                  <a:schemeClr val="tx1"/>
                </a:solidFill>
                <a:effectLst/>
                <a:latin typeface="Arial" pitchFamily="34" charset="0"/>
              </a:rPr>
              <a:t>Hemoglobin E provides natural protection against P. vivax. </a:t>
            </a:r>
            <a:br>
              <a:rPr lang="en-US" altLang="ar-EG" sz="2200" smtClean="0">
                <a:solidFill>
                  <a:schemeClr val="tx1"/>
                </a:solidFill>
                <a:effectLst/>
                <a:latin typeface="Arial" pitchFamily="34" charset="0"/>
              </a:rPr>
            </a:br>
            <a:endParaRPr lang="en-US" altLang="ar-EG" sz="2200" smtClean="0">
              <a:solidFill>
                <a:schemeClr val="tx1"/>
              </a:solidFill>
              <a:effectLst/>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6858000"/>
          </a:xfrm>
        </p:spPr>
        <p:txBody>
          <a:bodyPr/>
          <a:lstStyle/>
          <a:p>
            <a:pPr algn="l">
              <a:lnSpc>
                <a:spcPct val="150000"/>
              </a:lnSpc>
              <a:defRPr/>
            </a:pPr>
            <a:r>
              <a:rPr lang="en-US" sz="2200" dirty="0">
                <a:solidFill>
                  <a:schemeClr val="tx1"/>
                </a:solidFill>
                <a:effectLst/>
                <a:latin typeface="Arial" pitchFamily="34" charset="0"/>
              </a:rPr>
              <a:t>P. falciparum does not multiply properly in sickled red cells containing </a:t>
            </a:r>
            <a:r>
              <a:rPr lang="en-US" sz="2200" dirty="0" err="1">
                <a:solidFill>
                  <a:schemeClr val="tx1"/>
                </a:solidFill>
                <a:effectLst/>
                <a:latin typeface="Arial" pitchFamily="34" charset="0"/>
              </a:rPr>
              <a:t>HbS</a:t>
            </a:r>
            <a:r>
              <a:rPr lang="en-US" sz="2200" dirty="0">
                <a:solidFill>
                  <a:schemeClr val="tx1"/>
                </a:solidFill>
                <a:effectLst/>
                <a:latin typeface="Arial" pitchFamily="34" charset="0"/>
              </a:rPr>
              <a:t>. Sickle cell anemia trait is common in Africa. </a:t>
            </a:r>
            <a:br>
              <a:rPr lang="en-US" sz="2200" dirty="0">
                <a:solidFill>
                  <a:schemeClr val="tx1"/>
                </a:solidFill>
                <a:effectLst/>
                <a:latin typeface="Arial" pitchFamily="34" charset="0"/>
              </a:rPr>
            </a:br>
            <a:r>
              <a:rPr lang="en-US" sz="2200" dirty="0" err="1">
                <a:solidFill>
                  <a:schemeClr val="tx1"/>
                </a:solidFill>
                <a:effectLst/>
                <a:latin typeface="Arial" pitchFamily="34" charset="0"/>
              </a:rPr>
              <a:t>HbF</a:t>
            </a:r>
            <a:r>
              <a:rPr lang="en-US" sz="2200" dirty="0">
                <a:solidFill>
                  <a:schemeClr val="tx1"/>
                </a:solidFill>
                <a:effectLst/>
                <a:latin typeface="Arial" pitchFamily="34" charset="0"/>
              </a:rPr>
              <a:t> present in neonates protects them against all Plasmodium species.</a:t>
            </a:r>
            <a:r>
              <a:rPr lang="en-US" sz="2200" dirty="0">
                <a:solidFill>
                  <a:srgbClr val="92D050"/>
                </a:solidFill>
                <a:latin typeface="Arial" pitchFamily="34" charset="0"/>
              </a:rPr>
              <a:t/>
            </a:r>
            <a:br>
              <a:rPr lang="en-US" sz="2200" dirty="0">
                <a:solidFill>
                  <a:srgbClr val="92D050"/>
                </a:solidFill>
                <a:latin typeface="Arial" pitchFamily="34" charset="0"/>
              </a:rPr>
            </a:br>
            <a:r>
              <a:rPr lang="en-US" sz="2200" dirty="0">
                <a:solidFill>
                  <a:srgbClr val="92D050"/>
                </a:solidFill>
                <a:latin typeface="Arial" pitchFamily="34" charset="0"/>
              </a:rPr>
              <a:t> G6PD deficiency: </a:t>
            </a:r>
            <a:r>
              <a:rPr lang="en-US" sz="2200" dirty="0">
                <a:solidFill>
                  <a:schemeClr val="tx1"/>
                </a:solidFill>
                <a:latin typeface="Arial" pitchFamily="34" charset="0"/>
              </a:rPr>
              <a:t>Innate immunity to malaria has also been related to G6PD deficiency.</a:t>
            </a:r>
            <a:br>
              <a:rPr lang="en-US" sz="2200" dirty="0">
                <a:solidFill>
                  <a:schemeClr val="tx1"/>
                </a:solidFill>
                <a:latin typeface="Arial" pitchFamily="34" charset="0"/>
              </a:rPr>
            </a:br>
            <a:r>
              <a:rPr lang="en-US" sz="2200" dirty="0">
                <a:solidFill>
                  <a:srgbClr val="92D050"/>
                </a:solidFill>
                <a:latin typeface="Arial" pitchFamily="34" charset="0"/>
              </a:rPr>
              <a:t> HLA-B53: </a:t>
            </a:r>
            <a:r>
              <a:rPr lang="en-US" sz="2200" dirty="0">
                <a:solidFill>
                  <a:schemeClr val="tx1"/>
                </a:solidFill>
                <a:latin typeface="Arial" pitchFamily="34" charset="0"/>
              </a:rPr>
              <a:t>HLA-B53 is associated with protection from malaria. </a:t>
            </a:r>
            <a:br>
              <a:rPr lang="en-US" sz="2200" dirty="0">
                <a:solidFill>
                  <a:schemeClr val="tx1"/>
                </a:solidFill>
                <a:latin typeface="Arial" pitchFamily="34" charset="0"/>
              </a:rPr>
            </a:br>
            <a:r>
              <a:rPr lang="en-US" sz="2200" dirty="0">
                <a:solidFill>
                  <a:srgbClr val="92D050"/>
                </a:solidFill>
                <a:latin typeface="Arial" pitchFamily="34" charset="0"/>
              </a:rPr>
              <a:t> Pregnancy: </a:t>
            </a:r>
            <a:r>
              <a:rPr lang="en-US" sz="2200" dirty="0">
                <a:solidFill>
                  <a:schemeClr val="tx1"/>
                </a:solidFill>
                <a:latin typeface="Arial" pitchFamily="34" charset="0"/>
              </a:rPr>
              <a:t>Falciparum malaria is more severe in pregnancy, particularly in primigravida and may be enhanced by iron supplementation. </a:t>
            </a:r>
            <a:br>
              <a:rPr lang="en-US" sz="2200" dirty="0">
                <a:solidFill>
                  <a:schemeClr val="tx1"/>
                </a:solidFill>
                <a:latin typeface="Arial" pitchFamily="34" charset="0"/>
              </a:rPr>
            </a:br>
            <a:r>
              <a:rPr lang="en-US" sz="2200" dirty="0">
                <a:solidFill>
                  <a:srgbClr val="92D050"/>
                </a:solidFill>
                <a:latin typeface="Arial" pitchFamily="34" charset="0"/>
              </a:rPr>
              <a:t> Splenectomy: </a:t>
            </a:r>
            <a:r>
              <a:rPr lang="en-US" sz="2200" dirty="0">
                <a:solidFill>
                  <a:schemeClr val="tx1"/>
                </a:solidFill>
                <a:latin typeface="Arial" pitchFamily="34" charset="0"/>
              </a:rPr>
              <a:t>The spleen appears to play an important role in immunity against malaria. Splenectomy enhances susceptibility to malaria. </a:t>
            </a: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dirty="0">
                <a:solidFill>
                  <a:schemeClr val="tx1"/>
                </a:solidFill>
                <a:latin typeface="Arial" pitchFamily="34" charset="0"/>
              </a:rPr>
              <a:t>                          </a:t>
            </a:r>
            <a:br>
              <a:rPr lang="en-US" sz="2200" dirty="0">
                <a:solidFill>
                  <a:schemeClr val="tx1"/>
                </a:solidFill>
                <a:latin typeface="Arial" pitchFamily="34" charset="0"/>
              </a:rPr>
            </a:br>
            <a:r>
              <a:rPr lang="en-US" sz="2200" dirty="0">
                <a:solidFill>
                  <a:schemeClr val="tx1"/>
                </a:solidFill>
                <a:latin typeface="Arial" pitchFamily="34" charset="0"/>
              </a:rPr>
              <a:t>                                </a:t>
            </a:r>
            <a:r>
              <a:rPr lang="en-US" sz="2200" dirty="0">
                <a:solidFill>
                  <a:srgbClr val="00FF00"/>
                </a:solidFill>
                <a:latin typeface="Arial" pitchFamily="34" charset="0"/>
              </a:rPr>
              <a:t>Class: </a:t>
            </a:r>
            <a:r>
              <a:rPr lang="en-US" sz="2200" dirty="0" err="1">
                <a:solidFill>
                  <a:srgbClr val="00FF00"/>
                </a:solidFill>
                <a:latin typeface="Arial" pitchFamily="34" charset="0"/>
              </a:rPr>
              <a:t>Haemosporidia</a:t>
            </a:r>
            <a:r>
              <a:rPr lang="en-US" sz="2200" dirty="0">
                <a:solidFill>
                  <a:srgbClr val="00FF00"/>
                </a:solidFill>
                <a:latin typeface="Arial" pitchFamily="34" charset="0"/>
              </a:rPr>
              <a:t>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rgbClr val="FFFF00"/>
                </a:solidFill>
                <a:latin typeface="Arial" pitchFamily="34" charset="0"/>
              </a:rPr>
              <a:t>                               Genus: Plasmodium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Members of this genus are the cause of malaria. </a:t>
            </a:r>
            <a:br>
              <a:rPr lang="en-US" sz="2200" dirty="0">
                <a:solidFill>
                  <a:schemeClr val="tx1"/>
                </a:solidFill>
                <a:latin typeface="Arial" pitchFamily="34" charset="0"/>
              </a:rPr>
            </a:br>
            <a:r>
              <a:rPr lang="en-US" sz="2200" u="sng" dirty="0">
                <a:solidFill>
                  <a:srgbClr val="00FF00"/>
                </a:solidFill>
                <a:latin typeface="Arial" pitchFamily="34" charset="0"/>
              </a:rPr>
              <a:t>Species of plasmodia: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rgbClr val="FFFF00"/>
                </a:solidFill>
                <a:latin typeface="Arial" pitchFamily="34" charset="0"/>
              </a:rPr>
              <a:t>1-Plasmodium vivax </a:t>
            </a:r>
            <a:r>
              <a:rPr lang="en-US" sz="2200" dirty="0">
                <a:solidFill>
                  <a:schemeClr val="tx1"/>
                </a:solidFill>
                <a:latin typeface="Arial" pitchFamily="34" charset="0"/>
              </a:rPr>
              <a:t>producing benign tertian malaria. It is the most widely distributed, being most common in Asia, North Africa, and Central and South America. It was found in Egypt. </a:t>
            </a:r>
            <a:r>
              <a:rPr lang="en-US" sz="2200" dirty="0">
                <a:solidFill>
                  <a:srgbClr val="FFFF00"/>
                </a:solidFill>
                <a:latin typeface="Arial" pitchFamily="34" charset="0"/>
              </a:rPr>
              <a:t/>
            </a:r>
            <a:br>
              <a:rPr lang="en-US" sz="2200" dirty="0">
                <a:solidFill>
                  <a:srgbClr val="FFFF00"/>
                </a:solidFill>
                <a:latin typeface="Arial" pitchFamily="34" charset="0"/>
              </a:rPr>
            </a:br>
            <a:r>
              <a:rPr lang="en-US" sz="2200" dirty="0">
                <a:solidFill>
                  <a:srgbClr val="FFFF00"/>
                </a:solidFill>
                <a:latin typeface="Arial" pitchFamily="34" charset="0"/>
              </a:rPr>
              <a:t>2- Plasmodium </a:t>
            </a:r>
            <a:r>
              <a:rPr lang="en-US" sz="2200" dirty="0" err="1">
                <a:solidFill>
                  <a:srgbClr val="FFFF00"/>
                </a:solidFill>
                <a:latin typeface="Arial" pitchFamily="34" charset="0"/>
              </a:rPr>
              <a:t>malariae</a:t>
            </a:r>
            <a:r>
              <a:rPr lang="en-US" sz="2200" dirty="0">
                <a:solidFill>
                  <a:schemeClr val="tx1"/>
                </a:solidFill>
                <a:latin typeface="Arial" pitchFamily="34" charset="0"/>
              </a:rPr>
              <a:t> producing quartan malaria. It is present in the tropics and subtropics.</a:t>
            </a:r>
            <a:br>
              <a:rPr lang="en-US" sz="2200" dirty="0">
                <a:solidFill>
                  <a:schemeClr val="tx1"/>
                </a:solidFill>
                <a:latin typeface="Arial" pitchFamily="34" charset="0"/>
              </a:rPr>
            </a:br>
            <a:r>
              <a:rPr lang="en-US" sz="2200" dirty="0">
                <a:solidFill>
                  <a:schemeClr val="tx1"/>
                </a:solidFill>
                <a:latin typeface="Arial" pitchFamily="34" charset="0"/>
              </a:rPr>
              <a:t> </a:t>
            </a:r>
            <a:r>
              <a:rPr lang="en-US" sz="2200" dirty="0">
                <a:solidFill>
                  <a:srgbClr val="FFFF00"/>
                </a:solidFill>
                <a:latin typeface="Arial" pitchFamily="34" charset="0"/>
              </a:rPr>
              <a:t>3-Plasmodium falciparum </a:t>
            </a:r>
            <a:r>
              <a:rPr lang="en-US" sz="2200" dirty="0">
                <a:solidFill>
                  <a:schemeClr val="tx1"/>
                </a:solidFill>
                <a:latin typeface="Arial" pitchFamily="34" charset="0"/>
              </a:rPr>
              <a:t>causing malignant </a:t>
            </a:r>
            <a:r>
              <a:rPr lang="en-US" sz="2200" dirty="0" err="1">
                <a:solidFill>
                  <a:schemeClr val="tx1"/>
                </a:solidFill>
                <a:latin typeface="Arial" pitchFamily="34" charset="0"/>
              </a:rPr>
              <a:t>subtertian</a:t>
            </a:r>
            <a:r>
              <a:rPr lang="en-US" sz="2200" dirty="0">
                <a:solidFill>
                  <a:schemeClr val="tx1"/>
                </a:solidFill>
                <a:latin typeface="Arial" pitchFamily="34" charset="0"/>
              </a:rPr>
              <a:t> malaria. It is the predominant species in Africa, Papua New Guinea, and Haiti, is rapidly spreading in South-east Asia and India. </a:t>
            </a:r>
            <a:br>
              <a:rPr lang="en-US" sz="2200" dirty="0">
                <a:solidFill>
                  <a:schemeClr val="tx1"/>
                </a:solidFill>
                <a:latin typeface="Arial" pitchFamily="34" charset="0"/>
              </a:rPr>
            </a:br>
            <a:r>
              <a:rPr lang="en-US" sz="2200" dirty="0">
                <a:solidFill>
                  <a:schemeClr val="tx1"/>
                </a:solidFill>
                <a:latin typeface="Arial" pitchFamily="34" charset="0"/>
              </a:rPr>
              <a:t>It is called malignant because it is misleading in diagnosis.</a:t>
            </a:r>
            <a:br>
              <a:rPr lang="en-US" sz="2200" dirty="0">
                <a:solidFill>
                  <a:schemeClr val="tx1"/>
                </a:solidFill>
                <a:latin typeface="Arial" pitchFamily="34" charset="0"/>
              </a:rPr>
            </a:br>
            <a:r>
              <a:rPr lang="en-US" sz="2200" dirty="0">
                <a:solidFill>
                  <a:schemeClr val="tx1"/>
                </a:solidFill>
                <a:latin typeface="Arial" pitchFamily="34" charset="0"/>
              </a:rPr>
              <a:t/>
            </a:r>
            <a:br>
              <a:rPr lang="en-US" sz="2200" dirty="0">
                <a:solidFill>
                  <a:schemeClr val="tx1"/>
                </a:solidFill>
                <a:latin typeface="Arial" pitchFamily="34" charset="0"/>
              </a:rPr>
            </a:br>
            <a:endParaRPr lang="en-US" sz="2200" dirty="0">
              <a:solidFill>
                <a:schemeClr val="tx1"/>
              </a:solidFill>
              <a:effectLst/>
              <a:latin typeface="Arial" pitchFamily="34" charset="0"/>
            </a:endParaRPr>
          </a:p>
        </p:txBody>
      </p:sp>
    </p:spTree>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0" y="0"/>
            <a:ext cx="9144000" cy="6858000"/>
          </a:xfrm>
        </p:spPr>
        <p:txBody>
          <a:bodyPr/>
          <a:lstStyle/>
          <a:p>
            <a:pPr algn="l">
              <a:lnSpc>
                <a:spcPct val="150000"/>
              </a:lnSpc>
            </a:pPr>
            <a:r>
              <a:rPr lang="en-US" altLang="ar-EG" sz="2400" smtClean="0">
                <a:solidFill>
                  <a:srgbClr val="FFFF00"/>
                </a:solidFill>
                <a:effectLst/>
                <a:latin typeface="Arial" pitchFamily="34" charset="0"/>
              </a:rPr>
              <a:t>Acquired Immunity: </a:t>
            </a: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 Infection </a:t>
            </a:r>
            <a:r>
              <a:rPr lang="en-US" altLang="ar-EG" sz="2400" smtClean="0">
                <a:solidFill>
                  <a:schemeClr val="tx1"/>
                </a:solidFill>
                <a:effectLst/>
                <a:latin typeface="Arial" pitchFamily="34" charset="0"/>
              </a:rPr>
              <a:t>with malaria parasite induces specific immunity involving both </a:t>
            </a:r>
            <a:r>
              <a:rPr lang="en-US" altLang="ar-EG" sz="2400" smtClean="0">
                <a:solidFill>
                  <a:srgbClr val="92D050"/>
                </a:solidFill>
                <a:effectLst/>
                <a:latin typeface="Arial" pitchFamily="34" charset="0"/>
              </a:rPr>
              <a:t>humoral and cellular immunity, </a:t>
            </a:r>
            <a:r>
              <a:rPr lang="en-US" altLang="ar-EG" sz="2400" smtClean="0">
                <a:solidFill>
                  <a:schemeClr val="tx1"/>
                </a:solidFill>
                <a:effectLst/>
                <a:latin typeface="Arial" pitchFamily="34" charset="0"/>
              </a:rPr>
              <a:t>which can bring about clinical cure, but cannot eliminate parasites from the body. </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 It can prevent superinfection, </a:t>
            </a:r>
            <a:r>
              <a:rPr lang="en-US" altLang="ar-EG" sz="2400" smtClean="0">
                <a:solidFill>
                  <a:schemeClr val="tx1"/>
                </a:solidFill>
                <a:effectLst/>
                <a:latin typeface="Arial" pitchFamily="34" charset="0"/>
              </a:rPr>
              <a:t>but is not powerful enough to defend against reinfection. This type of resistance in an infected host, which is associated with continued asymptomatic parasite infection is called premunition. This type of immunity disappears once the infection is eliminated. </a:t>
            </a:r>
            <a:br>
              <a:rPr lang="en-US" altLang="ar-EG" sz="2400" smtClean="0">
                <a:solidFill>
                  <a:schemeClr val="tx1"/>
                </a:solidFill>
                <a:effectLst/>
                <a:latin typeface="Arial" pitchFamily="34" charset="0"/>
              </a:rPr>
            </a:br>
            <a:endParaRPr lang="en-US" altLang="ar-EG" sz="2400" smtClean="0">
              <a:solidFill>
                <a:schemeClr val="tx1"/>
              </a:solidFill>
              <a:effectLst/>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58013"/>
          </a:xfrm>
        </p:spPr>
        <p:txBody>
          <a:bodyPr/>
          <a:lstStyle/>
          <a:p>
            <a:pPr algn="l">
              <a:lnSpc>
                <a:spcPct val="150000"/>
              </a:lnSpc>
              <a:defRPr/>
            </a:pPr>
            <a:r>
              <a:rPr lang="en-US" sz="2400" dirty="0">
                <a:solidFill>
                  <a:srgbClr val="92D050"/>
                </a:solidFill>
                <a:effectLst/>
                <a:latin typeface="Arial" pitchFamily="34" charset="0"/>
              </a:rPr>
              <a:t> Young children </a:t>
            </a:r>
            <a:r>
              <a:rPr lang="en-US" sz="2400" dirty="0">
                <a:solidFill>
                  <a:schemeClr val="tx1"/>
                </a:solidFill>
                <a:effectLst/>
                <a:latin typeface="Arial" pitchFamily="34" charset="0"/>
              </a:rPr>
              <a:t>are highly susceptible to malaria. As they grow up, they acquire immunity by subclinical or clinical infections, so that incidence of malaria is low in older children and adults.</a:t>
            </a:r>
            <a:r>
              <a:rPr lang="en-US" sz="2400" dirty="0">
                <a:solidFill>
                  <a:srgbClr val="00FF00"/>
                </a:solidFill>
                <a:latin typeface="Arial" pitchFamily="34" charset="0"/>
              </a:rPr>
              <a:t/>
            </a:r>
            <a:br>
              <a:rPr lang="en-US" sz="2400" dirty="0">
                <a:solidFill>
                  <a:srgbClr val="00FF00"/>
                </a:solidFill>
                <a:latin typeface="Arial" pitchFamily="34" charset="0"/>
              </a:rPr>
            </a:br>
            <a:r>
              <a:rPr lang="en-US" sz="2400" dirty="0">
                <a:solidFill>
                  <a:srgbClr val="00FF00"/>
                </a:solidFill>
                <a:latin typeface="Arial" pitchFamily="34" charset="0"/>
              </a:rPr>
              <a:t/>
            </a:r>
            <a:br>
              <a:rPr lang="en-US" sz="2400" dirty="0">
                <a:solidFill>
                  <a:srgbClr val="00FF00"/>
                </a:solidFill>
                <a:latin typeface="Arial" pitchFamily="34" charset="0"/>
              </a:rPr>
            </a:br>
            <a:r>
              <a:rPr lang="en-US" sz="2400" dirty="0">
                <a:solidFill>
                  <a:srgbClr val="00FF00"/>
                </a:solidFill>
                <a:latin typeface="Arial" pitchFamily="34" charset="0"/>
              </a:rPr>
              <a:t>Premunition: </a:t>
            </a:r>
            <a:r>
              <a:rPr lang="en-US" sz="2400" dirty="0">
                <a:solidFill>
                  <a:srgbClr val="FFFFFF"/>
                </a:solidFill>
                <a:latin typeface="Arial" pitchFamily="34" charset="0"/>
              </a:rPr>
              <a:t/>
            </a:r>
            <a:br>
              <a:rPr lang="en-US" sz="2400" dirty="0">
                <a:solidFill>
                  <a:srgbClr val="FFFFFF"/>
                </a:solidFill>
                <a:latin typeface="Arial" pitchFamily="34" charset="0"/>
              </a:rPr>
            </a:br>
            <a:r>
              <a:rPr lang="en-US" sz="2400" dirty="0">
                <a:solidFill>
                  <a:srgbClr val="FFFFFF"/>
                </a:solidFill>
                <a:latin typeface="Arial" pitchFamily="34" charset="0"/>
              </a:rPr>
              <a:t>It is a protective immunity to super infection. It is effective only as long as a low grade parasitemia is present, which stimulate immune bodies against the parasite. If the parasite is completely eradicated, the immunity disappears and the patient is liable to re-infection.</a:t>
            </a:r>
            <a:endParaRPr lang="ar-EG" sz="2400" dirty="0"/>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0" y="0"/>
            <a:ext cx="9144000" cy="6858000"/>
          </a:xfrm>
        </p:spPr>
        <p:txBody>
          <a:bodyPr/>
          <a:lstStyle/>
          <a:p>
            <a:pPr algn="l">
              <a:lnSpc>
                <a:spcPct val="150000"/>
              </a:lnSpc>
            </a:pPr>
            <a:r>
              <a:rPr lang="en-US" altLang="ar-EG" sz="2200" smtClean="0">
                <a:solidFill>
                  <a:srgbClr val="FFFF00"/>
                </a:solidFill>
                <a:effectLst/>
                <a:latin typeface="Arial" pitchFamily="34" charset="0"/>
              </a:rPr>
              <a:t>Recrudescence and Relapse: </a:t>
            </a:r>
            <a:br>
              <a:rPr lang="en-US" altLang="ar-EG" sz="2200" smtClean="0">
                <a:solidFill>
                  <a:srgbClr val="FFFF00"/>
                </a:solidFill>
                <a:effectLst/>
                <a:latin typeface="Arial" pitchFamily="34" charset="0"/>
              </a:rPr>
            </a:br>
            <a:r>
              <a:rPr lang="en-US" altLang="ar-EG" sz="2200" smtClean="0">
                <a:solidFill>
                  <a:srgbClr val="00FF00"/>
                </a:solidFill>
                <a:effectLst/>
                <a:latin typeface="Arial" pitchFamily="34" charset="0"/>
              </a:rPr>
              <a:t>a. Recrudescence: </a:t>
            </a:r>
            <a:r>
              <a:rPr lang="en-US" altLang="ar-EG" sz="2200" smtClean="0">
                <a:solidFill>
                  <a:schemeClr val="tx1"/>
                </a:solidFill>
                <a:effectLst/>
                <a:latin typeface="Arial" pitchFamily="34" charset="0"/>
              </a:rPr>
              <a:t>It occur in P. falciparum and P. malariae infections after the primary attack., sometimes there is a period of latency, during which there is no clinical illness. Some parasites persist in some erythrocytes, erythrocytic schizogony continues at low levels, leading to a new malarial attack developed, which is called recrudescence.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Recrudescence may be due to waning immunity of the host or possibly due to antigenic variation.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In P. falciparum infections, recrudescence are seen for 1–2 years, while in P.malariae infection, they may last for long periods, even up to 50 years . </a:t>
            </a:r>
          </a:p>
        </p:txBody>
      </p:sp>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0" y="0"/>
            <a:ext cx="9144000" cy="6858000"/>
          </a:xfrm>
        </p:spPr>
        <p:txBody>
          <a:bodyPr/>
          <a:lstStyle/>
          <a:p>
            <a:pPr algn="l">
              <a:lnSpc>
                <a:spcPct val="150000"/>
              </a:lnSpc>
            </a:pPr>
            <a:r>
              <a:rPr lang="en-US" altLang="ar-EG" sz="2200" smtClean="0">
                <a:solidFill>
                  <a:srgbClr val="00FF00"/>
                </a:solidFill>
                <a:effectLst/>
                <a:latin typeface="Arial" pitchFamily="34" charset="0"/>
              </a:rPr>
              <a:t>b. Relapse: </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It is seen in P. vivax and P. ovale infections. In both these species, 2 kinds of sporozoites are seen, some of which multiply inside hepatocytes promptly to form schizonts and others which remain dormant. These latter forms are called hypnozoites (from hypnos: sleep). Hypnozoites remain inside the hepatocytes for long periods.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Reactivation of hypnozoites leads to initiation of a new erythrocytic cycles and new attacks of malarial fever. Such new attacks of malaria, caused by dormant exoerythrocytic forms, reactivated usually from 24 weeks to 5 years after the primary attack are called relapses.</a:t>
            </a:r>
          </a:p>
        </p:txBody>
      </p:sp>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dirty="0">
                <a:solidFill>
                  <a:srgbClr val="00FF00"/>
                </a:solidFill>
                <a:latin typeface="Arial" pitchFamily="34" charset="0"/>
              </a:rPr>
              <a:t/>
            </a:r>
            <a:br>
              <a:rPr lang="en-US" sz="2200" dirty="0">
                <a:solidFill>
                  <a:srgbClr val="00FF00"/>
                </a:solidFill>
                <a:latin typeface="Arial" pitchFamily="34" charset="0"/>
              </a:rPr>
            </a:b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FFFF00"/>
                </a:solidFill>
                <a:latin typeface="Arial" pitchFamily="34" charset="0"/>
              </a:rPr>
              <a:t>Diagnosis:</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00FF00"/>
                </a:solidFill>
                <a:latin typeface="Arial" pitchFamily="34" charset="0"/>
              </a:rPr>
              <a:t> Demonstration of Parasite by Microscopy: </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FFFFFF"/>
                </a:solidFill>
                <a:latin typeface="Arial" pitchFamily="34" charset="0"/>
              </a:rPr>
              <a:t>- Diagnosis of malaria can be made by demonstration of malarial parasite in the blood. </a:t>
            </a:r>
            <a:br>
              <a:rPr lang="en-US" sz="2200" dirty="0">
                <a:solidFill>
                  <a:srgbClr val="FFFFFF"/>
                </a:solidFill>
                <a:latin typeface="Arial" pitchFamily="34" charset="0"/>
              </a:rPr>
            </a:br>
            <a:r>
              <a:rPr lang="en-US" sz="2200" dirty="0">
                <a:solidFill>
                  <a:srgbClr val="FFFFFF"/>
                </a:solidFill>
                <a:latin typeface="Arial" pitchFamily="34" charset="0"/>
              </a:rPr>
              <a:t>- Two types of smears are prepared from the peripheral blood. One is called thin smear and the other is called thick smear. </a:t>
            </a:r>
            <a:br>
              <a:rPr lang="en-US" sz="2200" dirty="0">
                <a:solidFill>
                  <a:srgbClr val="FFFFFF"/>
                </a:solidFill>
                <a:latin typeface="Arial" pitchFamily="34" charset="0"/>
              </a:rPr>
            </a:br>
            <a:r>
              <a:rPr lang="en-US" sz="2200" dirty="0">
                <a:solidFill>
                  <a:srgbClr val="00FF00"/>
                </a:solidFill>
                <a:latin typeface="Arial" pitchFamily="34" charset="0"/>
              </a:rPr>
              <a:t> Immunological techniques: </a:t>
            </a:r>
            <a:br>
              <a:rPr lang="en-US" sz="2200" dirty="0">
                <a:solidFill>
                  <a:srgbClr val="00FF00"/>
                </a:solidFill>
                <a:latin typeface="Arial" pitchFamily="34" charset="0"/>
              </a:rPr>
            </a:br>
            <a:r>
              <a:rPr lang="en-US" sz="2200" dirty="0">
                <a:solidFill>
                  <a:srgbClr val="FFFFFF"/>
                </a:solidFill>
                <a:latin typeface="Arial" pitchFamily="34" charset="0"/>
              </a:rPr>
              <a:t>- Antibody-based techniques: using (IFAT) and (ELISA) - Antigen-based techniques: using Rapid Diagnostic Test (RDT). </a:t>
            </a:r>
            <a:br>
              <a:rPr lang="en-US" sz="2200" dirty="0">
                <a:solidFill>
                  <a:srgbClr val="FFFFFF"/>
                </a:solidFill>
                <a:latin typeface="Arial" pitchFamily="34" charset="0"/>
              </a:rPr>
            </a:br>
            <a:r>
              <a:rPr lang="en-US" sz="2200" dirty="0">
                <a:solidFill>
                  <a:srgbClr val="00FF00"/>
                </a:solidFill>
                <a:latin typeface="Arial" pitchFamily="34" charset="0"/>
              </a:rPr>
              <a:t> Molecular techniques: </a:t>
            </a:r>
            <a:br>
              <a:rPr lang="en-US" sz="2200" dirty="0">
                <a:solidFill>
                  <a:srgbClr val="00FF00"/>
                </a:solidFill>
                <a:latin typeface="Arial" pitchFamily="34" charset="0"/>
              </a:rPr>
            </a:br>
            <a:r>
              <a:rPr lang="en-US" sz="2200" dirty="0">
                <a:solidFill>
                  <a:srgbClr val="FFFFFF"/>
                </a:solidFill>
                <a:latin typeface="Arial" pitchFamily="34" charset="0"/>
              </a:rPr>
              <a:t>Polymerase Chain Reaction (PCR):Using PCR amplification. </a:t>
            </a:r>
            <a:br>
              <a:rPr lang="en-US" sz="2200" dirty="0">
                <a:solidFill>
                  <a:srgbClr val="FFFFFF"/>
                </a:solidFill>
                <a:latin typeface="Arial" pitchFamily="34" charset="0"/>
              </a:rPr>
            </a:br>
            <a:endParaRPr lang="en-US" sz="2200" dirty="0">
              <a:solidFill>
                <a:schemeClr val="tx1"/>
              </a:solidFill>
              <a:effectLst/>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755650" y="414338"/>
            <a:ext cx="8001000" cy="6029325"/>
          </a:xfrm>
          <a:prstGeom prst="rect">
            <a:avLst/>
          </a:prstGeom>
          <a:noFill/>
          <a:ln w="9525">
            <a:noFill/>
            <a:miter lim="800000"/>
            <a:headEnd/>
            <a:tailEnd/>
          </a:ln>
        </p:spPr>
      </p:pic>
    </p:spTree>
  </p:cSld>
  <p:clrMapOvr>
    <a:masterClrMapping/>
  </p:clrMapOvr>
  <p:transition>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srcRect/>
          <a:stretch>
            <a:fillRect/>
          </a:stretch>
        </p:blipFill>
        <p:spPr bwMode="auto">
          <a:xfrm>
            <a:off x="1987550" y="239713"/>
            <a:ext cx="5168900" cy="3584575"/>
          </a:xfrm>
          <a:prstGeom prst="rect">
            <a:avLst/>
          </a:prstGeom>
          <a:noFill/>
          <a:ln w="9525">
            <a:noFill/>
            <a:miter lim="800000"/>
            <a:headEnd/>
            <a:tailEnd/>
          </a:ln>
        </p:spPr>
      </p:pic>
      <p:pic>
        <p:nvPicPr>
          <p:cNvPr id="39939" name="Picture 2"/>
          <p:cNvPicPr>
            <a:picLocks noChangeAspect="1" noChangeArrowheads="1"/>
          </p:cNvPicPr>
          <p:nvPr/>
        </p:nvPicPr>
        <p:blipFill>
          <a:blip r:embed="rId3"/>
          <a:srcRect/>
          <a:stretch>
            <a:fillRect/>
          </a:stretch>
        </p:blipFill>
        <p:spPr bwMode="auto">
          <a:xfrm>
            <a:off x="107950" y="3824288"/>
            <a:ext cx="8856663" cy="3021012"/>
          </a:xfrm>
          <a:prstGeom prst="rect">
            <a:avLst/>
          </a:prstGeom>
          <a:noFill/>
          <a:ln w="9525">
            <a:noFill/>
            <a:miter lim="800000"/>
            <a:headEnd/>
            <a:tailEnd/>
          </a:ln>
        </p:spPr>
      </p:pic>
    </p:spTree>
  </p:cSld>
  <p:clrMapOvr>
    <a:masterClrMapping/>
  </p:clrMapOvr>
  <p:transition>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rtl="0">
              <a:lnSpc>
                <a:spcPct val="150000"/>
              </a:lnSpc>
              <a:defRPr/>
            </a:pPr>
            <a:r>
              <a:rPr lang="en-US" sz="2200" dirty="0">
                <a:solidFill>
                  <a:srgbClr val="FFFF00"/>
                </a:solidFill>
                <a:latin typeface="Arial" pitchFamily="34" charset="0"/>
              </a:rPr>
              <a:t/>
            </a:r>
            <a:br>
              <a:rPr lang="en-US" sz="2200" dirty="0">
                <a:solidFill>
                  <a:srgbClr val="FFFF00"/>
                </a:solidFill>
                <a:latin typeface="Arial" pitchFamily="34" charset="0"/>
              </a:rPr>
            </a:br>
            <a:r>
              <a:rPr lang="en-US" sz="2200" dirty="0">
                <a:solidFill>
                  <a:srgbClr val="FFFF00"/>
                </a:solidFill>
                <a:latin typeface="Arial" pitchFamily="34" charset="0"/>
              </a:rPr>
              <a:t>Treatment: </a:t>
            </a:r>
            <a:br>
              <a:rPr lang="en-US" sz="2200" dirty="0">
                <a:solidFill>
                  <a:srgbClr val="FFFF00"/>
                </a:solidFill>
                <a:latin typeface="Arial" pitchFamily="34" charset="0"/>
              </a:rPr>
            </a:br>
            <a:r>
              <a:rPr lang="en-US" sz="2200" dirty="0">
                <a:solidFill>
                  <a:srgbClr val="00FF00"/>
                </a:solidFill>
                <a:latin typeface="Arial" pitchFamily="34" charset="0"/>
              </a:rPr>
              <a:t>A- General and supportive measures: </a:t>
            </a:r>
            <a:br>
              <a:rPr lang="en-US" sz="2200" dirty="0">
                <a:solidFill>
                  <a:srgbClr val="00FF00"/>
                </a:solidFill>
                <a:latin typeface="Arial" pitchFamily="34" charset="0"/>
              </a:rPr>
            </a:br>
            <a:r>
              <a:rPr lang="en-US" sz="2200" dirty="0">
                <a:solidFill>
                  <a:schemeClr val="tx1"/>
                </a:solidFill>
                <a:latin typeface="Arial" pitchFamily="34" charset="0"/>
              </a:rPr>
              <a:t>1- Bed rest, cold fomentations , antipyretics and sedative in malarial attacks. </a:t>
            </a:r>
            <a:br>
              <a:rPr lang="en-US" sz="2200" dirty="0">
                <a:solidFill>
                  <a:schemeClr val="tx1"/>
                </a:solidFill>
                <a:latin typeface="Arial" pitchFamily="34" charset="0"/>
              </a:rPr>
            </a:br>
            <a:r>
              <a:rPr lang="en-US" sz="2200" dirty="0">
                <a:solidFill>
                  <a:schemeClr val="tx1"/>
                </a:solidFill>
                <a:latin typeface="Arial" pitchFamily="34" charset="0"/>
              </a:rPr>
              <a:t>2- Fluid replacement and blood transfusion may be necessary. </a:t>
            </a:r>
            <a:br>
              <a:rPr lang="en-US" sz="2200" dirty="0">
                <a:solidFill>
                  <a:schemeClr val="tx1"/>
                </a:solidFill>
                <a:latin typeface="Arial" pitchFamily="34" charset="0"/>
              </a:rPr>
            </a:br>
            <a:r>
              <a:rPr lang="en-US" sz="2200" dirty="0">
                <a:solidFill>
                  <a:srgbClr val="00FF00"/>
                </a:solidFill>
                <a:latin typeface="Arial" pitchFamily="34" charset="0"/>
              </a:rPr>
              <a:t>B- Chemotherapy: </a:t>
            </a:r>
            <a:r>
              <a:rPr lang="en-US" sz="2200">
                <a:solidFill>
                  <a:schemeClr val="tx1"/>
                </a:solidFill>
                <a:latin typeface="Arial" pitchFamily="34" charset="0"/>
              </a:rPr>
              <a:t/>
            </a:r>
            <a:br>
              <a:rPr lang="en-US" sz="2200">
                <a:solidFill>
                  <a:schemeClr val="tx1"/>
                </a:solidFill>
                <a:latin typeface="Arial" pitchFamily="34" charset="0"/>
              </a:rPr>
            </a:br>
            <a:r>
              <a:rPr lang="en-US" sz="2200">
                <a:solidFill>
                  <a:schemeClr val="tx1"/>
                </a:solidFill>
                <a:latin typeface="Arial" pitchFamily="34" charset="0"/>
              </a:rPr>
              <a:t/>
            </a:r>
            <a:br>
              <a:rPr lang="en-US" sz="2200">
                <a:solidFill>
                  <a:schemeClr val="tx1"/>
                </a:solidFill>
                <a:latin typeface="Arial" pitchFamily="34" charset="0"/>
              </a:rPr>
            </a:br>
            <a:r>
              <a:rPr lang="en-US" sz="2200">
                <a:solidFill>
                  <a:srgbClr val="FFFF00"/>
                </a:solidFill>
                <a:latin typeface="Arial" pitchFamily="34" charset="0"/>
              </a:rPr>
              <a:t>1- </a:t>
            </a:r>
            <a:r>
              <a:rPr lang="en-US" sz="2200" dirty="0">
                <a:solidFill>
                  <a:srgbClr val="FFFF00"/>
                </a:solidFill>
                <a:latin typeface="Arial" pitchFamily="34" charset="0"/>
              </a:rPr>
              <a:t>Clinical cure: </a:t>
            </a:r>
            <a:br>
              <a:rPr lang="en-US" sz="2200" dirty="0">
                <a:solidFill>
                  <a:srgbClr val="FFFF00"/>
                </a:solidFill>
                <a:latin typeface="Arial" pitchFamily="34" charset="0"/>
              </a:rPr>
            </a:br>
            <a:r>
              <a:rPr lang="en-US" sz="2200" dirty="0">
                <a:solidFill>
                  <a:schemeClr val="tx1"/>
                </a:solidFill>
                <a:latin typeface="Arial" pitchFamily="34" charset="0"/>
              </a:rPr>
              <a:t>Treatment of acute attack by destruction of asexual </a:t>
            </a:r>
            <a:r>
              <a:rPr lang="en-US" sz="2200">
                <a:solidFill>
                  <a:schemeClr val="tx1"/>
                </a:solidFill>
                <a:latin typeface="Arial" pitchFamily="34" charset="0"/>
              </a:rPr>
              <a:t>erythrocytic forms. </a:t>
            </a:r>
            <a:r>
              <a:rPr lang="en-US" sz="2200" dirty="0">
                <a:solidFill>
                  <a:srgbClr val="92D050"/>
                </a:solidFill>
                <a:latin typeface="Arial" pitchFamily="34" charset="0"/>
              </a:rPr>
              <a:t/>
            </a:r>
            <a:br>
              <a:rPr lang="en-US" sz="2200" dirty="0">
                <a:solidFill>
                  <a:srgbClr val="92D050"/>
                </a:solidFill>
                <a:latin typeface="Arial" pitchFamily="34" charset="0"/>
              </a:rPr>
            </a:br>
            <a:r>
              <a:rPr lang="en-US" sz="2200" dirty="0">
                <a:solidFill>
                  <a:srgbClr val="92D050"/>
                </a:solidFill>
                <a:latin typeface="Arial" pitchFamily="34" charset="0"/>
              </a:rPr>
              <a:t>a. For all plasmodia except resistant P. falciparum :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 Chloroquine phosphate : Oral dose of 1 gm initially , 0.5 gm after 6 hours and 0.5gm daily for 2 days . </a:t>
            </a:r>
            <a:br>
              <a:rPr lang="en-US" sz="2200" dirty="0">
                <a:solidFill>
                  <a:schemeClr val="tx1"/>
                </a:solidFill>
                <a:latin typeface="Arial" pitchFamily="34" charset="0"/>
              </a:rPr>
            </a:br>
            <a:endParaRPr lang="en-US" sz="2200" dirty="0">
              <a:solidFill>
                <a:schemeClr val="tx1"/>
              </a:solidFill>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dirty="0">
                <a:solidFill>
                  <a:srgbClr val="92D050"/>
                </a:solidFill>
                <a:latin typeface="Arial" panose="020B0604020202020204" pitchFamily="34" charset="0"/>
              </a:rPr>
              <a:t>b. For persistent P. falciparum : </a:t>
            </a: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Quinine sulphate + combination of pyrimethamine / </a:t>
            </a:r>
            <a:r>
              <a:rPr lang="en-US" sz="2200" dirty="0" err="1">
                <a:solidFill>
                  <a:schemeClr val="tx1"/>
                </a:solidFill>
                <a:latin typeface="Arial" panose="020B0604020202020204" pitchFamily="34" charset="0"/>
              </a:rPr>
              <a:t>sulphadoxine</a:t>
            </a:r>
            <a:r>
              <a:rPr lang="en-US" sz="2200" dirty="0">
                <a:solidFill>
                  <a:schemeClr val="tx1"/>
                </a:solidFill>
                <a:latin typeface="Arial" panose="020B0604020202020204" pitchFamily="34" charset="0"/>
              </a:rPr>
              <a:t>.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Quinine sulphate: Oral dose of 650 mg 3 times daily for a week.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Pyrimethamine (500 mg)  / </a:t>
            </a:r>
            <a:r>
              <a:rPr lang="en-US" sz="2200" dirty="0" err="1">
                <a:solidFill>
                  <a:schemeClr val="tx1"/>
                </a:solidFill>
                <a:latin typeface="Arial" panose="020B0604020202020204" pitchFamily="34" charset="0"/>
              </a:rPr>
              <a:t>sulphadoxine</a:t>
            </a:r>
            <a:r>
              <a:rPr lang="en-US" sz="2200" dirty="0">
                <a:solidFill>
                  <a:schemeClr val="tx1"/>
                </a:solidFill>
                <a:latin typeface="Arial" panose="020B0604020202020204" pitchFamily="34" charset="0"/>
              </a:rPr>
              <a:t> (25mg): Oral dose of 3 tablets at the last day of quinine sulphate .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rgbClr val="FFFF00"/>
                </a:solidFill>
                <a:latin typeface="Arial" panose="020B0604020202020204" pitchFamily="34" charset="0"/>
              </a:rPr>
              <a:t>2- Radical cure: </a:t>
            </a: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Prevention of relapses in P. vivax  and oval by destruction of the late pre- erythrocytic  forms: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Primaquine </a:t>
            </a:r>
            <a:r>
              <a:rPr lang="en-US" sz="2200" dirty="0" err="1">
                <a:solidFill>
                  <a:schemeClr val="tx1"/>
                </a:solidFill>
                <a:latin typeface="Arial" panose="020B0604020202020204" pitchFamily="34" charset="0"/>
              </a:rPr>
              <a:t>phospate</a:t>
            </a:r>
            <a:r>
              <a:rPr lang="en-US" sz="2200" dirty="0">
                <a:solidFill>
                  <a:schemeClr val="tx1"/>
                </a:solidFill>
                <a:latin typeface="Arial" panose="020B0604020202020204" pitchFamily="34" charset="0"/>
              </a:rPr>
              <a:t> : Oral dose of 23.6 mg (15 mg base) daily for 2 weeks .</a:t>
            </a:r>
            <a:endParaRPr lang="ar-EG" sz="2200" dirty="0">
              <a:solidFill>
                <a:schemeClr val="tx1"/>
              </a:solidFill>
              <a:latin typeface="Arial" panose="020B0604020202020204" pitchFamily="34" charset="0"/>
            </a:endParaRPr>
          </a:p>
        </p:txBody>
      </p:sp>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dirty="0">
                <a:solidFill>
                  <a:srgbClr val="FFFF00"/>
                </a:solidFill>
                <a:latin typeface="Arial" panose="020B0604020202020204" pitchFamily="34" charset="0"/>
              </a:rPr>
              <a:t>3- Prophylaxis: </a:t>
            </a:r>
            <a:br>
              <a:rPr lang="en-US" sz="2200" dirty="0">
                <a:solidFill>
                  <a:srgbClr val="FFFF00"/>
                </a:solidFill>
                <a:latin typeface="Arial" panose="020B0604020202020204" pitchFamily="34" charset="0"/>
              </a:rPr>
            </a:br>
            <a:r>
              <a:rPr lang="en-US" sz="2200" dirty="0">
                <a:solidFill>
                  <a:schemeClr val="tx1"/>
                </a:solidFill>
                <a:latin typeface="Arial" panose="020B0604020202020204" pitchFamily="34" charset="0"/>
              </a:rPr>
              <a:t>Prevention of primary attack and clinical symptoms by destruction of pre-erythrocytic forms , in patients visiting an endemic areas . </a:t>
            </a:r>
            <a:br>
              <a:rPr lang="en-US" sz="2200" dirty="0">
                <a:solidFill>
                  <a:schemeClr val="tx1"/>
                </a:solidFill>
                <a:latin typeface="Arial" panose="020B0604020202020204" pitchFamily="34" charset="0"/>
              </a:rPr>
            </a:br>
            <a:r>
              <a:rPr lang="en-US" sz="2200" dirty="0">
                <a:solidFill>
                  <a:srgbClr val="92D050"/>
                </a:solidFill>
                <a:latin typeface="Arial" panose="020B0604020202020204" pitchFamily="34" charset="0"/>
              </a:rPr>
              <a:t>- For chloroquine sensitive: </a:t>
            </a: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Chloroquine  phosphate: Oral dose of 0.5 gm weekly , a week before entering and 6 weeks after leaving the endemic area . </a:t>
            </a:r>
            <a:br>
              <a:rPr lang="en-US" sz="2200" dirty="0">
                <a:solidFill>
                  <a:schemeClr val="tx1"/>
                </a:solidFill>
                <a:latin typeface="Arial" panose="020B0604020202020204" pitchFamily="34" charset="0"/>
              </a:rPr>
            </a:br>
            <a:r>
              <a:rPr lang="en-US" sz="2200" dirty="0">
                <a:solidFill>
                  <a:srgbClr val="92D050"/>
                </a:solidFill>
                <a:latin typeface="Arial" panose="020B0604020202020204" pitchFamily="34" charset="0"/>
              </a:rPr>
              <a:t>-For chloroquine resistant : </a:t>
            </a: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Mefloquine: Oral dose of 250 mg weekly, a week before entering  and 4 weeks after leaving the endemic area.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Doxycycline: Oral dose of 100 mg daily , a day before entering and 4 weeks after leaving the endemic area .</a:t>
            </a:r>
            <a:endParaRPr lang="ar-EG" sz="2200" dirty="0">
              <a:solidFill>
                <a:schemeClr val="tx1"/>
              </a:solidFill>
              <a:latin typeface="Arial" panose="020B0604020202020204" pitchFamily="34" charset="0"/>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dirty="0">
                <a:solidFill>
                  <a:srgbClr val="FFFF00"/>
                </a:solidFill>
                <a:latin typeface="Arial" pitchFamily="34" charset="0"/>
              </a:rPr>
              <a:t/>
            </a:r>
            <a:br>
              <a:rPr lang="en-US" sz="2200" dirty="0">
                <a:solidFill>
                  <a:srgbClr val="FFFF00"/>
                </a:solidFill>
                <a:latin typeface="Arial" pitchFamily="34" charset="0"/>
              </a:rPr>
            </a:br>
            <a:r>
              <a:rPr lang="en-US" sz="2200" dirty="0">
                <a:solidFill>
                  <a:srgbClr val="FFFF00"/>
                </a:solidFill>
                <a:latin typeface="Arial" pitchFamily="34" charset="0"/>
              </a:rPr>
              <a:t>4-Plasmodium ovule </a:t>
            </a:r>
            <a:r>
              <a:rPr lang="en-US" sz="2200" dirty="0">
                <a:solidFill>
                  <a:srgbClr val="FFFFFF"/>
                </a:solidFill>
                <a:latin typeface="Arial" pitchFamily="34" charset="0"/>
              </a:rPr>
              <a:t>causing </a:t>
            </a:r>
            <a:r>
              <a:rPr lang="en-US" sz="2200" dirty="0" err="1">
                <a:solidFill>
                  <a:srgbClr val="FFFFFF"/>
                </a:solidFill>
                <a:latin typeface="Arial" pitchFamily="34" charset="0"/>
              </a:rPr>
              <a:t>ovale</a:t>
            </a:r>
            <a:r>
              <a:rPr lang="en-US" sz="2200" dirty="0">
                <a:solidFill>
                  <a:srgbClr val="FFFFFF"/>
                </a:solidFill>
                <a:latin typeface="Arial" pitchFamily="34" charset="0"/>
              </a:rPr>
              <a:t> tertian malaria. It is confined mainly to the tropics.</a:t>
            </a:r>
            <a:br>
              <a:rPr lang="en-US" sz="2200" dirty="0">
                <a:solidFill>
                  <a:srgbClr val="FFFFFF"/>
                </a:solidFill>
                <a:latin typeface="Arial" pitchFamily="34" charset="0"/>
              </a:rPr>
            </a:br>
            <a:r>
              <a:rPr lang="en-US" sz="2200" dirty="0">
                <a:solidFill>
                  <a:srgbClr val="00FF00"/>
                </a:solidFill>
                <a:latin typeface="Arial" pitchFamily="34" charset="0"/>
              </a:rPr>
              <a:t>Vector (definitive host): </a:t>
            </a:r>
            <a:r>
              <a:rPr lang="en-US" sz="2200" dirty="0">
                <a:solidFill>
                  <a:srgbClr val="FFFFFF"/>
                </a:solidFill>
                <a:latin typeface="Arial" pitchFamily="34" charset="0"/>
              </a:rPr>
              <a:t>Human malaria is transmitted by female Anopheles mosquito.</a:t>
            </a:r>
            <a:br>
              <a:rPr lang="en-US" sz="2200" dirty="0">
                <a:solidFill>
                  <a:srgbClr val="FFFFFF"/>
                </a:solidFill>
                <a:latin typeface="Arial" pitchFamily="34" charset="0"/>
              </a:rPr>
            </a:br>
            <a:r>
              <a:rPr lang="en-US" sz="2200" dirty="0">
                <a:solidFill>
                  <a:srgbClr val="00FF00"/>
                </a:solidFill>
                <a:latin typeface="Arial" pitchFamily="34" charset="0"/>
              </a:rPr>
              <a:t>Intermediate host</a:t>
            </a:r>
            <a:r>
              <a:rPr lang="en-US" sz="2200" dirty="0">
                <a:solidFill>
                  <a:srgbClr val="FFFFFF"/>
                </a:solidFill>
                <a:latin typeface="Arial" pitchFamily="34" charset="0"/>
              </a:rPr>
              <a:t>: Man.</a:t>
            </a:r>
            <a:r>
              <a:rPr lang="en-US" sz="2200" u="sng" dirty="0">
                <a:solidFill>
                  <a:srgbClr val="FFFF00"/>
                </a:solidFill>
                <a:latin typeface="Arial" pitchFamily="34" charset="0"/>
              </a:rPr>
              <a:t/>
            </a:r>
            <a:br>
              <a:rPr lang="en-US" sz="2200" u="sng" dirty="0">
                <a:solidFill>
                  <a:srgbClr val="FFFF00"/>
                </a:solidFill>
                <a:latin typeface="Arial" pitchFamily="34" charset="0"/>
              </a:rPr>
            </a:br>
            <a:r>
              <a:rPr lang="ar-EG" sz="2200" dirty="0">
                <a:solidFill>
                  <a:srgbClr val="FFFF00"/>
                </a:solidFill>
                <a:latin typeface="Arial" pitchFamily="34" charset="0"/>
              </a:rPr>
              <a:t>:</a:t>
            </a:r>
            <a:r>
              <a:rPr lang="en-US" sz="2200" dirty="0">
                <a:solidFill>
                  <a:srgbClr val="FFFF00"/>
                </a:solidFill>
                <a:latin typeface="Arial" pitchFamily="34" charset="0"/>
              </a:rPr>
              <a:t>Mode of infection</a:t>
            </a:r>
            <a:r>
              <a:rPr lang="en-US" sz="2200" dirty="0">
                <a:solidFill>
                  <a:srgbClr val="00FF00"/>
                </a:solidFill>
                <a:latin typeface="Arial" pitchFamily="34" charset="0"/>
              </a:rPr>
              <a:t/>
            </a:r>
            <a:br>
              <a:rPr lang="en-US" sz="2200" dirty="0">
                <a:solidFill>
                  <a:srgbClr val="00FF00"/>
                </a:solidFill>
                <a:latin typeface="Arial" pitchFamily="34" charset="0"/>
              </a:rPr>
            </a:br>
            <a:r>
              <a:rPr lang="en-US" sz="2200" dirty="0">
                <a:solidFill>
                  <a:srgbClr val="00FF00"/>
                </a:solidFill>
                <a:latin typeface="Arial" pitchFamily="34" charset="0"/>
              </a:rPr>
              <a:t>1-Biological: </a:t>
            </a:r>
            <a:r>
              <a:rPr lang="en-US" sz="2200" dirty="0">
                <a:solidFill>
                  <a:srgbClr val="FFFFFF"/>
                </a:solidFill>
                <a:latin typeface="Arial" pitchFamily="34" charset="0"/>
              </a:rPr>
              <a:t>By bite of female Anopheles mosquito. Infective stage is the sporozoite.</a:t>
            </a:r>
            <a:br>
              <a:rPr lang="en-US" sz="2200" dirty="0">
                <a:solidFill>
                  <a:srgbClr val="FFFFFF"/>
                </a:solidFill>
                <a:latin typeface="Arial" pitchFamily="34" charset="0"/>
              </a:rPr>
            </a:br>
            <a:r>
              <a:rPr lang="en-US" sz="2200" dirty="0">
                <a:solidFill>
                  <a:srgbClr val="00FF00"/>
                </a:solidFill>
                <a:latin typeface="Arial" pitchFamily="34" charset="0"/>
              </a:rPr>
              <a:t>2-Mechanical:</a:t>
            </a:r>
            <a:r>
              <a:rPr lang="en-US" sz="2200" dirty="0">
                <a:solidFill>
                  <a:srgbClr val="FFFFFF"/>
                </a:solidFill>
                <a:latin typeface="Arial" pitchFamily="34" charset="0"/>
              </a:rPr>
              <a:t> Blood transfusion of an infected donor or among drug addicts. Infective stage is the schizont or merozoite. </a:t>
            </a:r>
            <a:br>
              <a:rPr lang="en-US" sz="2200" dirty="0">
                <a:solidFill>
                  <a:srgbClr val="FFFFFF"/>
                </a:solidFill>
                <a:latin typeface="Arial" pitchFamily="34" charset="0"/>
              </a:rPr>
            </a:br>
            <a:r>
              <a:rPr lang="en-US" sz="2200" dirty="0">
                <a:solidFill>
                  <a:srgbClr val="00FF00"/>
                </a:solidFill>
                <a:latin typeface="Arial" pitchFamily="34" charset="0"/>
              </a:rPr>
              <a:t>3-Congenital: </a:t>
            </a:r>
            <a:r>
              <a:rPr lang="en-US" sz="2200" dirty="0">
                <a:solidFill>
                  <a:srgbClr val="FFFFFF"/>
                </a:solidFill>
                <a:latin typeface="Arial" pitchFamily="34" charset="0"/>
              </a:rPr>
              <a:t>This occurs through placental defects or during labor (connatal). Infective stage is the merozoite.</a:t>
            </a:r>
            <a:br>
              <a:rPr lang="en-US" sz="2200" dirty="0">
                <a:solidFill>
                  <a:srgbClr val="FFFFFF"/>
                </a:solidFill>
                <a:latin typeface="Arial" pitchFamily="34" charset="0"/>
              </a:rPr>
            </a:br>
            <a:r>
              <a:rPr lang="en-US" sz="2200" dirty="0">
                <a:solidFill>
                  <a:srgbClr val="FFFFFF"/>
                </a:solidFill>
                <a:latin typeface="Arial" pitchFamily="34" charset="0"/>
              </a:rPr>
              <a:t>  </a:t>
            </a:r>
            <a:endParaRPr lang="ar-EG" sz="2200" dirty="0"/>
          </a:p>
        </p:txBody>
      </p:sp>
    </p:spTree>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58013"/>
          </a:xfrm>
        </p:spPr>
        <p:txBody>
          <a:bodyPr/>
          <a:lstStyle/>
          <a:p>
            <a:pPr algn="l">
              <a:lnSpc>
                <a:spcPct val="150000"/>
              </a:lnSpc>
              <a:defRPr/>
            </a:pPr>
            <a:r>
              <a:rPr lang="en-US" sz="2200" dirty="0">
                <a:solidFill>
                  <a:schemeClr val="tx1"/>
                </a:solidFill>
                <a:latin typeface="Arial" panose="020B0604020202020204" pitchFamily="34" charset="0"/>
              </a:rPr>
              <a:t> Combination of pyrimethamine (500mg) and </a:t>
            </a:r>
            <a:r>
              <a:rPr lang="en-US" sz="2200" dirty="0" err="1">
                <a:solidFill>
                  <a:schemeClr val="tx1"/>
                </a:solidFill>
                <a:latin typeface="Arial" panose="020B0604020202020204" pitchFamily="34" charset="0"/>
              </a:rPr>
              <a:t>sulphadoxine</a:t>
            </a:r>
            <a:r>
              <a:rPr lang="en-US" sz="2200" dirty="0">
                <a:solidFill>
                  <a:schemeClr val="tx1"/>
                </a:solidFill>
                <a:latin typeface="Arial" panose="020B0604020202020204" pitchFamily="34" charset="0"/>
              </a:rPr>
              <a:t> (25 mg): Oral dose of one tablet weekly , a week before and 4 weeks after leaving the endemic area.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rgbClr val="FFFF00"/>
                </a:solidFill>
                <a:latin typeface="Arial" panose="020B0604020202020204" pitchFamily="34" charset="0"/>
              </a:rPr>
              <a:t>Prevention and control: </a:t>
            </a:r>
            <a:r>
              <a:rPr lang="en-US" sz="2200" dirty="0">
                <a:solidFill>
                  <a:schemeClr val="tx1"/>
                </a:solidFill>
                <a:latin typeface="Arial" panose="020B0604020202020204" pitchFamily="34" charset="0"/>
              </a:rPr>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1- Personal protection from mosquitoes bites e.g. by using of skin repellents and bed nets.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2- Mosquitoes control .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3- Treatment of infected cases to reduce the source of infection . </a:t>
            </a:r>
            <a:br>
              <a:rPr lang="en-US" sz="2200" dirty="0">
                <a:solidFill>
                  <a:schemeClr val="tx1"/>
                </a:solidFill>
                <a:latin typeface="Arial" panose="020B0604020202020204" pitchFamily="34" charset="0"/>
              </a:rPr>
            </a:br>
            <a:r>
              <a:rPr lang="en-US" sz="2200" dirty="0">
                <a:solidFill>
                  <a:schemeClr val="tx1"/>
                </a:solidFill>
                <a:latin typeface="Arial" panose="020B0604020202020204" pitchFamily="34" charset="0"/>
              </a:rPr>
              <a:t>4- Health education about the hazards and methods of transmission of the parasite .</a:t>
            </a:r>
            <a:endParaRPr lang="ar-EG" sz="2200" dirty="0">
              <a:solidFill>
                <a:schemeClr val="tx1"/>
              </a:solidFill>
              <a:latin typeface="Arial" panose="020B0604020202020204" pitchFamily="34" charset="0"/>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u="sng" dirty="0">
                <a:solidFill>
                  <a:srgbClr val="FFFF00"/>
                </a:solidFill>
                <a:latin typeface="Arial" pitchFamily="34" charset="0"/>
              </a:rPr>
              <a:t/>
            </a:r>
            <a:br>
              <a:rPr lang="en-US" sz="2200" u="sng" dirty="0">
                <a:solidFill>
                  <a:srgbClr val="FFFF00"/>
                </a:solidFill>
                <a:latin typeface="Arial" pitchFamily="34" charset="0"/>
              </a:rPr>
            </a:br>
            <a:r>
              <a:rPr lang="en-US" sz="2200" u="sng" dirty="0">
                <a:solidFill>
                  <a:srgbClr val="FFFF00"/>
                </a:solidFill>
                <a:latin typeface="Arial" pitchFamily="34" charset="0"/>
              </a:rPr>
              <a:t/>
            </a:r>
            <a:br>
              <a:rPr lang="en-US" sz="2200" u="sng" dirty="0">
                <a:solidFill>
                  <a:srgbClr val="FFFF00"/>
                </a:solidFill>
                <a:latin typeface="Arial" pitchFamily="34" charset="0"/>
              </a:rPr>
            </a:br>
            <a:r>
              <a:rPr lang="en-US" sz="2200" u="sng" dirty="0">
                <a:solidFill>
                  <a:srgbClr val="FFFF00"/>
                </a:solidFill>
                <a:latin typeface="Arial" pitchFamily="34" charset="0"/>
              </a:rPr>
              <a:t/>
            </a:r>
            <a:br>
              <a:rPr lang="en-US" sz="2200" u="sng" dirty="0">
                <a:solidFill>
                  <a:srgbClr val="FFFF00"/>
                </a:solidFill>
                <a:latin typeface="Arial" pitchFamily="34" charset="0"/>
              </a:rPr>
            </a:br>
            <a:r>
              <a:rPr lang="en-US" sz="2200" dirty="0">
                <a:solidFill>
                  <a:srgbClr val="FFFF00"/>
                </a:solidFill>
                <a:latin typeface="Arial" pitchFamily="34" charset="0"/>
              </a:rPr>
              <a:t>Life cycle of Plasmodium: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The life cycle of the parasite is completed in two different hosts. </a:t>
            </a:r>
            <a:r>
              <a:rPr lang="en-US" sz="2200" dirty="0">
                <a:solidFill>
                  <a:srgbClr val="92D050"/>
                </a:solidFill>
                <a:latin typeface="Arial" pitchFamily="34" charset="0"/>
              </a:rPr>
              <a:t/>
            </a:r>
            <a:br>
              <a:rPr lang="en-US" sz="2200" dirty="0">
                <a:solidFill>
                  <a:srgbClr val="92D050"/>
                </a:solidFill>
                <a:latin typeface="Arial" pitchFamily="34" charset="0"/>
              </a:rPr>
            </a:br>
            <a:r>
              <a:rPr lang="en-US" sz="2200" dirty="0">
                <a:solidFill>
                  <a:srgbClr val="92D050"/>
                </a:solidFill>
                <a:latin typeface="Arial" pitchFamily="34" charset="0"/>
              </a:rPr>
              <a:t>1-Asexual cycle </a:t>
            </a:r>
            <a:r>
              <a:rPr lang="en-US" sz="2200" dirty="0">
                <a:solidFill>
                  <a:schemeClr val="tx1"/>
                </a:solidFill>
                <a:latin typeface="Arial" pitchFamily="34" charset="0"/>
              </a:rPr>
              <a:t>"</a:t>
            </a:r>
            <a:r>
              <a:rPr lang="en-US" sz="2200" dirty="0" err="1">
                <a:solidFill>
                  <a:schemeClr val="tx1"/>
                </a:solidFill>
                <a:latin typeface="Arial" pitchFamily="34" charset="0"/>
              </a:rPr>
              <a:t>Schizogony</a:t>
            </a:r>
            <a:r>
              <a:rPr lang="en-US" sz="2200" dirty="0">
                <a:solidFill>
                  <a:schemeClr val="tx1"/>
                </a:solidFill>
                <a:latin typeface="Arial" pitchFamily="34" charset="0"/>
              </a:rPr>
              <a:t>" occurs in man. </a:t>
            </a:r>
            <a:br>
              <a:rPr lang="en-US" sz="2200" dirty="0">
                <a:solidFill>
                  <a:schemeClr val="tx1"/>
                </a:solidFill>
                <a:latin typeface="Arial" pitchFamily="34" charset="0"/>
              </a:rPr>
            </a:br>
            <a:r>
              <a:rPr lang="en-US" sz="2200" dirty="0">
                <a:solidFill>
                  <a:schemeClr val="tx1"/>
                </a:solidFill>
                <a:latin typeface="Arial" pitchFamily="34" charset="0"/>
              </a:rPr>
              <a:t>a) Pre- </a:t>
            </a:r>
            <a:r>
              <a:rPr lang="en-US" sz="2200" dirty="0" err="1">
                <a:solidFill>
                  <a:schemeClr val="tx1"/>
                </a:solidFill>
                <a:latin typeface="Arial" pitchFamily="34" charset="0"/>
              </a:rPr>
              <a:t>erythrocytic</a:t>
            </a:r>
            <a:r>
              <a:rPr lang="en-US" sz="2200" dirty="0">
                <a:solidFill>
                  <a:schemeClr val="tx1"/>
                </a:solidFill>
                <a:latin typeface="Arial" pitchFamily="34" charset="0"/>
              </a:rPr>
              <a:t> and </a:t>
            </a:r>
            <a:r>
              <a:rPr lang="en-US" sz="2200" dirty="0" err="1">
                <a:solidFill>
                  <a:schemeClr val="tx1"/>
                </a:solidFill>
                <a:latin typeface="Arial" pitchFamily="34" charset="0"/>
              </a:rPr>
              <a:t>exo</a:t>
            </a:r>
            <a:r>
              <a:rPr lang="en-US" sz="2200" dirty="0">
                <a:solidFill>
                  <a:schemeClr val="tx1"/>
                </a:solidFill>
                <a:latin typeface="Arial" pitchFamily="34" charset="0"/>
              </a:rPr>
              <a:t>- </a:t>
            </a:r>
            <a:r>
              <a:rPr lang="en-US" sz="2200" dirty="0" err="1">
                <a:solidFill>
                  <a:schemeClr val="tx1"/>
                </a:solidFill>
                <a:latin typeface="Arial" pitchFamily="34" charset="0"/>
              </a:rPr>
              <a:t>erythrocytic</a:t>
            </a:r>
            <a:r>
              <a:rPr lang="en-US" sz="2200" dirty="0">
                <a:solidFill>
                  <a:schemeClr val="tx1"/>
                </a:solidFill>
                <a:latin typeface="Arial" pitchFamily="34" charset="0"/>
              </a:rPr>
              <a:t> cycle in liver cells. </a:t>
            </a:r>
            <a:br>
              <a:rPr lang="en-US" sz="2200" dirty="0">
                <a:solidFill>
                  <a:schemeClr val="tx1"/>
                </a:solidFill>
                <a:latin typeface="Arial" pitchFamily="34" charset="0"/>
              </a:rPr>
            </a:br>
            <a:r>
              <a:rPr lang="en-US" sz="2200" dirty="0">
                <a:solidFill>
                  <a:schemeClr val="tx1"/>
                </a:solidFill>
                <a:latin typeface="Arial" pitchFamily="34" charset="0"/>
              </a:rPr>
              <a:t>b) Erythrocytic cycle which takes place inside the RBCs </a:t>
            </a:r>
            <a:r>
              <a:rPr lang="en-US" sz="2200" dirty="0">
                <a:solidFill>
                  <a:srgbClr val="92D050"/>
                </a:solidFill>
                <a:latin typeface="Arial" pitchFamily="34" charset="0"/>
              </a:rPr>
              <a:t/>
            </a:r>
            <a:br>
              <a:rPr lang="en-US" sz="2200" dirty="0">
                <a:solidFill>
                  <a:srgbClr val="92D050"/>
                </a:solidFill>
                <a:latin typeface="Arial" pitchFamily="34" charset="0"/>
              </a:rPr>
            </a:br>
            <a:r>
              <a:rPr lang="en-US" sz="2200" dirty="0">
                <a:solidFill>
                  <a:srgbClr val="92D050"/>
                </a:solidFill>
                <a:latin typeface="Arial" pitchFamily="34" charset="0"/>
              </a:rPr>
              <a:t>2-Sexual cycle, </a:t>
            </a:r>
            <a:r>
              <a:rPr lang="en-US" sz="2200" dirty="0">
                <a:solidFill>
                  <a:schemeClr val="tx1"/>
                </a:solidFill>
                <a:latin typeface="Arial" pitchFamily="34" charset="0"/>
              </a:rPr>
              <a:t>"</a:t>
            </a:r>
            <a:r>
              <a:rPr lang="en-US" sz="2200" dirty="0" err="1">
                <a:solidFill>
                  <a:schemeClr val="tx1"/>
                </a:solidFill>
                <a:latin typeface="Arial" pitchFamily="34" charset="0"/>
              </a:rPr>
              <a:t>Gametogony</a:t>
            </a:r>
            <a:r>
              <a:rPr lang="en-US" sz="2200" dirty="0">
                <a:solidFill>
                  <a:schemeClr val="tx1"/>
                </a:solidFill>
                <a:latin typeface="Arial" pitchFamily="34" charset="0"/>
              </a:rPr>
              <a:t>" and "Sporogony" occur in the female Anopheles mosquito</a:t>
            </a:r>
            <a:r>
              <a:rPr lang="en-US" sz="2200" dirty="0">
                <a:solidFill>
                  <a:srgbClr val="92D050"/>
                </a:solidFill>
                <a:latin typeface="Arial" pitchFamily="34" charset="0"/>
              </a:rPr>
              <a:t>.</a:t>
            </a:r>
            <a:br>
              <a:rPr lang="en-US" sz="2200" dirty="0">
                <a:solidFill>
                  <a:srgbClr val="92D050"/>
                </a:solidFill>
                <a:latin typeface="Arial" pitchFamily="34" charset="0"/>
              </a:rPr>
            </a:br>
            <a:r>
              <a:rPr lang="en-US" sz="2200" dirty="0">
                <a:solidFill>
                  <a:srgbClr val="92D050"/>
                </a:solidFill>
                <a:latin typeface="Arial" pitchFamily="34" charset="0"/>
              </a:rPr>
              <a:t/>
            </a:r>
            <a:br>
              <a:rPr lang="en-US" sz="2200" dirty="0">
                <a:solidFill>
                  <a:srgbClr val="92D050"/>
                </a:solidFill>
                <a:latin typeface="Arial" pitchFamily="34" charset="0"/>
              </a:rPr>
            </a:br>
            <a:r>
              <a:rPr lang="en-US" sz="2200" dirty="0">
                <a:solidFill>
                  <a:srgbClr val="FFFF00"/>
                </a:solidFill>
                <a:latin typeface="Arial" pitchFamily="34" charset="0"/>
              </a:rPr>
              <a:t>Asexual cycle: (Schizogony)</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00FF00"/>
                </a:solidFill>
                <a:latin typeface="Arial" pitchFamily="34" charset="0"/>
              </a:rPr>
              <a:t>a) Pre-erythrocytic (</a:t>
            </a:r>
            <a:r>
              <a:rPr lang="en-US" sz="2200" dirty="0" err="1">
                <a:solidFill>
                  <a:srgbClr val="00FF00"/>
                </a:solidFill>
                <a:latin typeface="Arial" pitchFamily="34" charset="0"/>
              </a:rPr>
              <a:t>exo</a:t>
            </a:r>
            <a:r>
              <a:rPr lang="en-US" sz="2200" dirty="0">
                <a:solidFill>
                  <a:srgbClr val="00FF00"/>
                </a:solidFill>
                <a:latin typeface="Arial" pitchFamily="34" charset="0"/>
              </a:rPr>
              <a:t>-erythrocytic cycles):    </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FFFFFF"/>
                </a:solidFill>
                <a:latin typeface="Arial" pitchFamily="34" charset="0"/>
              </a:rPr>
              <a:t>   Life cycle of malaria started when infected </a:t>
            </a:r>
            <a:r>
              <a:rPr lang="en-US" sz="2200" dirty="0">
                <a:solidFill>
                  <a:srgbClr val="92D050"/>
                </a:solidFill>
                <a:latin typeface="Arial" pitchFamily="34" charset="0"/>
              </a:rPr>
              <a:t>female Anopheles </a:t>
            </a:r>
            <a:r>
              <a:rPr lang="en-US" sz="2200" dirty="0">
                <a:solidFill>
                  <a:srgbClr val="FFFFFF"/>
                </a:solidFill>
                <a:latin typeface="Arial" pitchFamily="34" charset="0"/>
              </a:rPr>
              <a:t>bites a man, it injects the </a:t>
            </a:r>
            <a:r>
              <a:rPr lang="en-US" sz="2200" dirty="0">
                <a:solidFill>
                  <a:srgbClr val="92D050"/>
                </a:solidFill>
                <a:latin typeface="Arial" pitchFamily="34" charset="0"/>
              </a:rPr>
              <a:t>sporozoites</a:t>
            </a:r>
            <a:r>
              <a:rPr lang="en-US" sz="2200" dirty="0">
                <a:solidFill>
                  <a:srgbClr val="FFFFFF"/>
                </a:solidFill>
                <a:latin typeface="Arial" pitchFamily="34" charset="0"/>
              </a:rPr>
              <a:t> into his blood </a:t>
            </a:r>
            <a:r>
              <a:rPr lang="en-US" sz="2200" dirty="0">
                <a:solidFill>
                  <a:srgbClr val="92D050"/>
                </a:solidFill>
                <a:latin typeface="Arial" pitchFamily="34" charset="0"/>
              </a:rPr>
              <a:t>(slender motile organisms). </a:t>
            </a:r>
            <a:br>
              <a:rPr lang="en-US" sz="2200" dirty="0">
                <a:solidFill>
                  <a:srgbClr val="92D050"/>
                </a:solidFill>
                <a:latin typeface="Arial" pitchFamily="34" charset="0"/>
              </a:rPr>
            </a:br>
            <a:r>
              <a:rPr lang="en-US" sz="2200" dirty="0">
                <a:solidFill>
                  <a:srgbClr val="92D050"/>
                </a:solidFill>
                <a:latin typeface="Arial" pitchFamily="34" charset="0"/>
              </a:rPr>
              <a:t/>
            </a:r>
            <a:br>
              <a:rPr lang="en-US" sz="2200" dirty="0">
                <a:solidFill>
                  <a:srgbClr val="92D050"/>
                </a:solidFill>
                <a:latin typeface="Arial" pitchFamily="34" charset="0"/>
              </a:rPr>
            </a:br>
            <a:r>
              <a:rPr lang="en-US" sz="2200" dirty="0">
                <a:solidFill>
                  <a:srgbClr val="FF3399"/>
                </a:solidFill>
                <a:latin typeface="Arial" pitchFamily="34" charset="0"/>
              </a:rPr>
              <a:t> </a:t>
            </a:r>
            <a:r>
              <a:rPr lang="en-US" sz="2200" dirty="0">
                <a:solidFill>
                  <a:schemeClr val="tx1"/>
                </a:solidFill>
                <a:latin typeface="Arial" pitchFamily="34" charset="0"/>
              </a:rPr>
              <a:t/>
            </a:r>
            <a:br>
              <a:rPr lang="en-US" sz="2200" dirty="0">
                <a:solidFill>
                  <a:schemeClr val="tx1"/>
                </a:solidFill>
                <a:latin typeface="Arial" pitchFamily="34" charset="0"/>
              </a:rPr>
            </a:br>
            <a:endParaRPr lang="en-US" sz="2200" dirty="0">
              <a:solidFill>
                <a:schemeClr val="tx1"/>
              </a:solidFill>
              <a:effectLst/>
              <a:latin typeface="Arial" pitchFamily="34" charset="0"/>
            </a:endParaRPr>
          </a:p>
        </p:txBody>
      </p:sp>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It exist in the blood stream for about half an hour, then reach the liver cells to start </a:t>
            </a:r>
            <a:r>
              <a:rPr lang="en-US" sz="2200" dirty="0">
                <a:solidFill>
                  <a:srgbClr val="92D050"/>
                </a:solidFill>
                <a:latin typeface="Arial" pitchFamily="34" charset="0"/>
              </a:rPr>
              <a:t>a pre-erythrocytic cycle </a:t>
            </a:r>
            <a:r>
              <a:rPr lang="en-US" sz="2200" dirty="0">
                <a:solidFill>
                  <a:schemeClr val="tx1"/>
                </a:solidFill>
                <a:latin typeface="Arial" pitchFamily="34" charset="0"/>
              </a:rPr>
              <a:t>where they multiply producing schizonts, which  lasts about 8 days. </a:t>
            </a:r>
            <a:br>
              <a:rPr lang="en-US" sz="2200" dirty="0">
                <a:solidFill>
                  <a:schemeClr val="tx1"/>
                </a:solidFill>
                <a:latin typeface="Arial" pitchFamily="34" charset="0"/>
              </a:rPr>
            </a:br>
            <a:r>
              <a:rPr lang="en-US" sz="2200" dirty="0">
                <a:solidFill>
                  <a:schemeClr val="tx1"/>
                </a:solidFill>
                <a:latin typeface="Arial" pitchFamily="34" charset="0"/>
              </a:rPr>
              <a:t>  </a:t>
            </a:r>
            <a:br>
              <a:rPr lang="en-US" sz="2200" dirty="0">
                <a:solidFill>
                  <a:schemeClr val="tx1"/>
                </a:solidFill>
                <a:latin typeface="Arial" pitchFamily="34" charset="0"/>
              </a:rPr>
            </a:br>
            <a:r>
              <a:rPr lang="en-US" sz="2200" dirty="0">
                <a:solidFill>
                  <a:schemeClr val="tx1"/>
                </a:solidFill>
                <a:latin typeface="Arial" pitchFamily="34" charset="0"/>
              </a:rPr>
              <a:t>Rupture of  liver schizonts release merozoites most of them invade quickly R.B.Cs. to begin the erythrocytic cycle.                       </a:t>
            </a:r>
            <a:br>
              <a:rPr lang="en-US" sz="2200" dirty="0">
                <a:solidFill>
                  <a:schemeClr val="tx1"/>
                </a:solidFill>
                <a:latin typeface="Arial" pitchFamily="34" charset="0"/>
              </a:rPr>
            </a:br>
            <a:r>
              <a:rPr lang="en-US" sz="2200" dirty="0">
                <a:solidFill>
                  <a:schemeClr val="tx1"/>
                </a:solidFill>
                <a:latin typeface="Arial" pitchFamily="34" charset="0"/>
              </a:rPr>
              <a:t> In P. </a:t>
            </a:r>
            <a:r>
              <a:rPr lang="en-US" sz="2200" dirty="0" err="1">
                <a:solidFill>
                  <a:schemeClr val="tx1"/>
                </a:solidFill>
                <a:latin typeface="Arial" pitchFamily="34" charset="0"/>
              </a:rPr>
              <a:t>vivax</a:t>
            </a:r>
            <a:r>
              <a:rPr lang="en-US" sz="2200" dirty="0">
                <a:solidFill>
                  <a:schemeClr val="tx1"/>
                </a:solidFill>
                <a:latin typeface="Arial" pitchFamily="34" charset="0"/>
              </a:rPr>
              <a:t> and P. </a:t>
            </a:r>
            <a:r>
              <a:rPr lang="en-US" sz="2200" dirty="0" err="1">
                <a:solidFill>
                  <a:schemeClr val="tx1"/>
                </a:solidFill>
                <a:latin typeface="Arial" pitchFamily="34" charset="0"/>
              </a:rPr>
              <a:t>ovale</a:t>
            </a:r>
            <a:r>
              <a:rPr lang="en-US" sz="2200" dirty="0">
                <a:solidFill>
                  <a:schemeClr val="tx1"/>
                </a:solidFill>
                <a:latin typeface="Arial" pitchFamily="34" charset="0"/>
              </a:rPr>
              <a:t> some merozoites re-invade liver cells and differentiate into nonsexual </a:t>
            </a:r>
            <a:r>
              <a:rPr lang="en-US" sz="2200" dirty="0">
                <a:solidFill>
                  <a:srgbClr val="92D050"/>
                </a:solidFill>
                <a:latin typeface="Arial" pitchFamily="34" charset="0"/>
              </a:rPr>
              <a:t>hypnozoites</a:t>
            </a:r>
            <a:r>
              <a:rPr lang="en-US" sz="2200" dirty="0">
                <a:solidFill>
                  <a:schemeClr val="tx1"/>
                </a:solidFill>
                <a:latin typeface="Arial" pitchFamily="34" charset="0"/>
              </a:rPr>
              <a:t> that remain dormant for weeks, or even years. </a:t>
            </a:r>
            <a:br>
              <a:rPr lang="en-US" sz="2200" dirty="0">
                <a:solidFill>
                  <a:schemeClr val="tx1"/>
                </a:solidFill>
                <a:latin typeface="Arial" pitchFamily="34" charset="0"/>
              </a:rPr>
            </a:br>
            <a:r>
              <a:rPr lang="en-US" sz="2200" dirty="0">
                <a:solidFill>
                  <a:schemeClr val="tx1"/>
                </a:solidFill>
                <a:latin typeface="Arial" pitchFamily="34" charset="0"/>
              </a:rPr>
              <a:t>The activated </a:t>
            </a:r>
            <a:r>
              <a:rPr lang="en-US" sz="2200" dirty="0" err="1">
                <a:solidFill>
                  <a:srgbClr val="92D050"/>
                </a:solidFill>
                <a:latin typeface="Arial" pitchFamily="34" charset="0"/>
              </a:rPr>
              <a:t>hypnozoites</a:t>
            </a:r>
            <a:r>
              <a:rPr lang="en-US" sz="2200" dirty="0">
                <a:solidFill>
                  <a:schemeClr val="tx1"/>
                </a:solidFill>
                <a:latin typeface="Arial" pitchFamily="34" charset="0"/>
              </a:rPr>
              <a:t> undergo </a:t>
            </a:r>
            <a:r>
              <a:rPr lang="en-US" sz="2200" dirty="0" err="1">
                <a:solidFill>
                  <a:schemeClr val="tx1"/>
                </a:solidFill>
                <a:latin typeface="Arial" pitchFamily="34" charset="0"/>
              </a:rPr>
              <a:t>exo</a:t>
            </a:r>
            <a:r>
              <a:rPr lang="en-US" sz="2200" dirty="0">
                <a:solidFill>
                  <a:schemeClr val="tx1"/>
                </a:solidFill>
                <a:latin typeface="Arial" pitchFamily="34" charset="0"/>
              </a:rPr>
              <a:t>-erythrocytic schizogony, forming a wave of merozoites that cause a </a:t>
            </a:r>
            <a:r>
              <a:rPr lang="en-US" sz="2200" dirty="0">
                <a:solidFill>
                  <a:srgbClr val="00FF00"/>
                </a:solidFill>
                <a:latin typeface="Arial" pitchFamily="34" charset="0"/>
              </a:rPr>
              <a:t>relapse.</a:t>
            </a:r>
            <a:br>
              <a:rPr lang="en-US" sz="2200" dirty="0">
                <a:solidFill>
                  <a:srgbClr val="00FF00"/>
                </a:solidFill>
                <a:latin typeface="Arial" pitchFamily="34" charset="0"/>
              </a:rPr>
            </a:br>
            <a:r>
              <a:rPr lang="en-US" sz="2200" dirty="0">
                <a:solidFill>
                  <a:schemeClr val="tx1"/>
                </a:solidFill>
                <a:latin typeface="Arial" pitchFamily="34" charset="0"/>
              </a:rPr>
              <a:t/>
            </a:r>
            <a:br>
              <a:rPr lang="en-US" sz="2200" dirty="0">
                <a:solidFill>
                  <a:schemeClr val="tx1"/>
                </a:solidFill>
                <a:latin typeface="Arial" pitchFamily="34" charset="0"/>
              </a:rPr>
            </a:br>
            <a:endParaRPr lang="en-US" sz="2200" dirty="0">
              <a:solidFill>
                <a:schemeClr val="tx1"/>
              </a:solidFill>
              <a:effectLst/>
              <a:latin typeface="Arial" pitchFamily="34" charset="0"/>
            </a:endParaRPr>
          </a:p>
        </p:txBody>
      </p:sp>
    </p:spTree>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MalariacycleBig.jpg">
            <a:hlinkClick r:id="rId2"/>
          </p:cNvPr>
          <p:cNvPicPr>
            <a:picLocks noChangeAspect="1" noChangeArrowheads="1"/>
          </p:cNvPicPr>
          <p:nvPr/>
        </p:nvPicPr>
        <p:blipFill>
          <a:blip r:embed="rId3"/>
          <a:srcRect/>
          <a:stretch>
            <a:fillRect/>
          </a:stretch>
        </p:blipFill>
        <p:spPr bwMode="auto">
          <a:xfrm>
            <a:off x="571500" y="357188"/>
            <a:ext cx="7429500" cy="6215062"/>
          </a:xfrm>
          <a:prstGeom prst="rect">
            <a:avLst/>
          </a:prstGeom>
          <a:noFill/>
          <a:ln w="9525">
            <a:noFill/>
            <a:miter lim="800000"/>
            <a:headEnd/>
            <a:tailEnd/>
          </a:ln>
        </p:spPr>
      </p:pic>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rtl="0">
              <a:lnSpc>
                <a:spcPct val="150000"/>
              </a:lnSpc>
              <a:defRPr/>
            </a:pP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rgbClr val="FFFF00"/>
                </a:solidFill>
                <a:latin typeface="Arial" pitchFamily="34" charset="0"/>
              </a:rPr>
              <a:t>b)Erythrocytic cycle: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 Merozoites invade the red blood cells, where it grows and reproduces on the expense of the </a:t>
            </a:r>
            <a:r>
              <a:rPr lang="en-US" sz="2200" dirty="0" err="1">
                <a:solidFill>
                  <a:schemeClr val="tx1"/>
                </a:solidFill>
                <a:latin typeface="Arial" pitchFamily="34" charset="0"/>
              </a:rPr>
              <a:t>haemoglobin</a:t>
            </a:r>
            <a:r>
              <a:rPr lang="en-US" sz="2200" dirty="0">
                <a:solidFill>
                  <a:schemeClr val="tx1"/>
                </a:solidFill>
                <a:latin typeface="Arial" pitchFamily="34" charset="0"/>
              </a:rPr>
              <a:t> of the infected red blood cells. </a:t>
            </a:r>
            <a:br>
              <a:rPr lang="en-US" sz="2200" dirty="0">
                <a:solidFill>
                  <a:schemeClr val="tx1"/>
                </a:solidFill>
                <a:latin typeface="Arial" pitchFamily="34" charset="0"/>
              </a:rPr>
            </a:br>
            <a:r>
              <a:rPr lang="en-US" sz="2200" dirty="0">
                <a:solidFill>
                  <a:schemeClr val="tx1"/>
                </a:solidFill>
                <a:latin typeface="Arial" pitchFamily="34" charset="0"/>
              </a:rPr>
              <a:t>The developmental stages inside the R.B.Cs. are: </a:t>
            </a:r>
            <a:br>
              <a:rPr lang="en-US" sz="2200" dirty="0">
                <a:solidFill>
                  <a:schemeClr val="tx1"/>
                </a:solidFill>
                <a:latin typeface="Arial" pitchFamily="34" charset="0"/>
              </a:rPr>
            </a:br>
            <a:r>
              <a:rPr lang="en-US" sz="2200" dirty="0">
                <a:solidFill>
                  <a:schemeClr val="tx1"/>
                </a:solidFill>
                <a:latin typeface="Arial" pitchFamily="34" charset="0"/>
              </a:rPr>
              <a:t>	</a:t>
            </a:r>
            <a:r>
              <a:rPr lang="en-US" sz="2200" dirty="0">
                <a:solidFill>
                  <a:srgbClr val="00FF00"/>
                </a:solidFill>
                <a:latin typeface="Arial" pitchFamily="34" charset="0"/>
              </a:rPr>
              <a:t>- Ring stage.  	- Trophozoite. </a:t>
            </a:r>
            <a:br>
              <a:rPr lang="en-US" sz="2200" dirty="0">
                <a:solidFill>
                  <a:srgbClr val="00FF00"/>
                </a:solidFill>
                <a:latin typeface="Arial" pitchFamily="34" charset="0"/>
              </a:rPr>
            </a:br>
            <a:r>
              <a:rPr lang="en-US" sz="2200" dirty="0">
                <a:solidFill>
                  <a:srgbClr val="00FF00"/>
                </a:solidFill>
                <a:latin typeface="Arial" pitchFamily="34" charset="0"/>
              </a:rPr>
              <a:t>	- Schizont. 	           - Gametocyte</a:t>
            </a:r>
            <a:r>
              <a:rPr lang="en-US" sz="2200" dirty="0">
                <a:solidFill>
                  <a:schemeClr val="tx1"/>
                </a:solidFill>
                <a:latin typeface="Arial" pitchFamily="34" charset="0"/>
              </a:rPr>
              <a:t>. </a:t>
            </a:r>
            <a:br>
              <a:rPr lang="en-US" sz="2200" dirty="0">
                <a:solidFill>
                  <a:schemeClr val="tx1"/>
                </a:solidFill>
                <a:latin typeface="Arial" pitchFamily="34" charset="0"/>
              </a:rPr>
            </a:br>
            <a:r>
              <a:rPr lang="en-US" sz="2200" dirty="0">
                <a:solidFill>
                  <a:srgbClr val="FFFF00"/>
                </a:solidFill>
                <a:latin typeface="Arial" pitchFamily="34" charset="0"/>
              </a:rPr>
              <a:t>1-Ring stage: </a:t>
            </a:r>
            <a:r>
              <a:rPr lang="en-US" sz="2200" dirty="0">
                <a:solidFill>
                  <a:schemeClr val="tx1"/>
                </a:solidFill>
                <a:latin typeface="Arial" pitchFamily="34" charset="0"/>
              </a:rPr>
              <a:t/>
            </a:r>
            <a:br>
              <a:rPr lang="en-US" sz="2200" dirty="0">
                <a:solidFill>
                  <a:schemeClr val="tx1"/>
                </a:solidFill>
                <a:latin typeface="Arial" pitchFamily="34" charset="0"/>
              </a:rPr>
            </a:br>
            <a:r>
              <a:rPr lang="en-US" sz="2200" dirty="0">
                <a:solidFill>
                  <a:schemeClr val="tx1"/>
                </a:solidFill>
                <a:latin typeface="Arial" pitchFamily="34" charset="0"/>
              </a:rPr>
              <a:t>The parasite appears as a small rounded mass of cytoplasm with a single nucleus, and then a small vacuole rapidly develops inside the cytoplasm pushing the nucleus to one side, giving the parasite a ring shape. </a:t>
            </a:r>
            <a:br>
              <a:rPr lang="en-US" sz="2200" dirty="0">
                <a:solidFill>
                  <a:schemeClr val="tx1"/>
                </a:solidFill>
                <a:latin typeface="Arial" pitchFamily="34" charset="0"/>
              </a:rPr>
            </a:br>
            <a:r>
              <a:rPr lang="en-US" sz="2200" dirty="0">
                <a:solidFill>
                  <a:schemeClr val="tx1"/>
                </a:solidFill>
                <a:latin typeface="Arial" pitchFamily="34" charset="0"/>
              </a:rPr>
              <a:t/>
            </a:r>
            <a:br>
              <a:rPr lang="en-US" sz="2200" dirty="0">
                <a:solidFill>
                  <a:schemeClr val="tx1"/>
                </a:solidFill>
                <a:latin typeface="Arial" pitchFamily="34" charset="0"/>
              </a:rPr>
            </a:br>
            <a:endParaRPr lang="en-US" sz="2200" dirty="0">
              <a:solidFill>
                <a:schemeClr val="tx1"/>
              </a:solidFill>
              <a:latin typeface="Arial" pitchFamily="34" charset="0"/>
            </a:endParaRPr>
          </a:p>
        </p:txBody>
      </p:sp>
    </p:spTree>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lnSpc>
                <a:spcPct val="150000"/>
              </a:lnSpc>
              <a:defRPr/>
            </a:pPr>
            <a:r>
              <a:rPr lang="en-US" sz="2200" u="sng" dirty="0">
                <a:solidFill>
                  <a:srgbClr val="92D050"/>
                </a:solidFill>
                <a:latin typeface="Arial" pitchFamily="34" charset="0"/>
              </a:rPr>
              <a:t/>
            </a:r>
            <a:br>
              <a:rPr lang="en-US" sz="2200" u="sng" dirty="0">
                <a:solidFill>
                  <a:srgbClr val="92D050"/>
                </a:solidFill>
                <a:latin typeface="Arial" pitchFamily="34" charset="0"/>
              </a:rPr>
            </a:br>
            <a:r>
              <a:rPr lang="en-US" sz="2200" dirty="0">
                <a:solidFill>
                  <a:srgbClr val="FFFF00"/>
                </a:solidFill>
                <a:latin typeface="Arial" pitchFamily="34" charset="0"/>
              </a:rPr>
              <a:t>2-Trophozoite stage: </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FFFFFF"/>
                </a:solidFill>
                <a:latin typeface="Arial" pitchFamily="34" charset="0"/>
              </a:rPr>
              <a:t>The parasite shows a very active amoeboid movement with pseudopodia. Infected red cells are </a:t>
            </a:r>
            <a:r>
              <a:rPr lang="en-US" sz="2200" dirty="0">
                <a:solidFill>
                  <a:srgbClr val="92D050"/>
                </a:solidFill>
                <a:latin typeface="Arial" pitchFamily="34" charset="0"/>
              </a:rPr>
              <a:t>paler in color </a:t>
            </a:r>
            <a:r>
              <a:rPr lang="en-US" sz="2200" dirty="0">
                <a:solidFill>
                  <a:srgbClr val="FFFFFF"/>
                </a:solidFill>
                <a:latin typeface="Arial" pitchFamily="34" charset="0"/>
              </a:rPr>
              <a:t>and in P. vivax they become </a:t>
            </a:r>
            <a:r>
              <a:rPr lang="en-US" sz="2200" dirty="0">
                <a:solidFill>
                  <a:srgbClr val="92D050"/>
                </a:solidFill>
                <a:latin typeface="Arial" pitchFamily="34" charset="0"/>
              </a:rPr>
              <a:t>larger in size.</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FFFFFF"/>
                </a:solidFill>
                <a:latin typeface="Arial" pitchFamily="34" charset="0"/>
              </a:rPr>
              <a:t>As a result of uptake of hemoglobin by the parasite, pigment granules appear in the </a:t>
            </a:r>
            <a:r>
              <a:rPr lang="en-US" sz="2200" dirty="0">
                <a:solidFill>
                  <a:srgbClr val="92D050"/>
                </a:solidFill>
                <a:latin typeface="Arial" pitchFamily="34" charset="0"/>
              </a:rPr>
              <a:t>cytoplasm of the parasite </a:t>
            </a:r>
            <a:r>
              <a:rPr lang="en-US" sz="2200" dirty="0">
                <a:solidFill>
                  <a:srgbClr val="FFFFFF"/>
                </a:solidFill>
                <a:latin typeface="Arial" pitchFamily="34" charset="0"/>
              </a:rPr>
              <a:t>known as </a:t>
            </a:r>
            <a:r>
              <a:rPr lang="en-US" sz="2200" dirty="0">
                <a:solidFill>
                  <a:srgbClr val="92D050"/>
                </a:solidFill>
                <a:latin typeface="Arial" pitchFamily="34" charset="0"/>
              </a:rPr>
              <a:t>hemozoin (malarial pigment). </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FFFF00"/>
                </a:solidFill>
                <a:latin typeface="Arial" pitchFamily="34" charset="0"/>
              </a:rPr>
              <a:t>3-Schizont stage: </a:t>
            </a:r>
            <a:r>
              <a:rPr lang="en-US" sz="2200" dirty="0">
                <a:solidFill>
                  <a:srgbClr val="FFFFFF"/>
                </a:solidFill>
                <a:latin typeface="Arial" pitchFamily="34" charset="0"/>
              </a:rPr>
              <a:t/>
            </a:r>
            <a:br>
              <a:rPr lang="en-US" sz="2200" dirty="0">
                <a:solidFill>
                  <a:srgbClr val="FFFFFF"/>
                </a:solidFill>
                <a:latin typeface="Arial" pitchFamily="34" charset="0"/>
              </a:rPr>
            </a:br>
            <a:r>
              <a:rPr lang="en-US" sz="2200" dirty="0">
                <a:solidFill>
                  <a:srgbClr val="FFFFFF"/>
                </a:solidFill>
                <a:latin typeface="Arial" pitchFamily="34" charset="0"/>
              </a:rPr>
              <a:t>The parasite becomes rounded in shape, </a:t>
            </a:r>
            <a:r>
              <a:rPr lang="en-US" sz="2200" dirty="0">
                <a:solidFill>
                  <a:srgbClr val="92D050"/>
                </a:solidFill>
                <a:latin typeface="Arial" pitchFamily="34" charset="0"/>
              </a:rPr>
              <a:t>Nuclear division </a:t>
            </a:r>
            <a:r>
              <a:rPr lang="en-US" sz="2200" dirty="0">
                <a:solidFill>
                  <a:srgbClr val="FFFFFF"/>
                </a:solidFill>
                <a:latin typeface="Arial" pitchFamily="34" charset="0"/>
              </a:rPr>
              <a:t>starts with </a:t>
            </a:r>
            <a:r>
              <a:rPr lang="en-US" sz="2200" dirty="0">
                <a:solidFill>
                  <a:srgbClr val="92D050"/>
                </a:solidFill>
                <a:latin typeface="Arial" pitchFamily="34" charset="0"/>
              </a:rPr>
              <a:t>binary fission </a:t>
            </a:r>
            <a:r>
              <a:rPr lang="en-US" sz="2200" dirty="0">
                <a:solidFill>
                  <a:srgbClr val="FFFFFF"/>
                </a:solidFill>
                <a:latin typeface="Arial" pitchFamily="34" charset="0"/>
              </a:rPr>
              <a:t>resulting in the formation of a large number of daughter nuclei, followed by division of the cytoplasm that collects around each of the daughter nuclei leading to the formation of </a:t>
            </a:r>
            <a:r>
              <a:rPr lang="en-US" sz="2200" dirty="0">
                <a:solidFill>
                  <a:srgbClr val="92D050"/>
                </a:solidFill>
                <a:latin typeface="Arial" pitchFamily="34" charset="0"/>
              </a:rPr>
              <a:t>merozoites. </a:t>
            </a:r>
            <a:r>
              <a:rPr lang="en-US" sz="2200" dirty="0">
                <a:solidFill>
                  <a:srgbClr val="FFFFFF"/>
                </a:solidFill>
                <a:latin typeface="Arial" pitchFamily="34" charset="0"/>
              </a:rPr>
              <a:t>Pigment granules tend to collect in the center of schizont.</a:t>
            </a:r>
            <a:br>
              <a:rPr lang="en-US" sz="2200" dirty="0">
                <a:solidFill>
                  <a:srgbClr val="FFFFFF"/>
                </a:solidFill>
                <a:latin typeface="Arial" pitchFamily="34" charset="0"/>
              </a:rPr>
            </a:br>
            <a:endParaRPr lang="ar-EG" sz="2200" dirty="0"/>
          </a:p>
        </p:txBody>
      </p:sp>
    </p:spTree>
  </p:cSld>
  <p:clrMapOvr>
    <a:masterClrMapping/>
  </p:clrMapOvr>
  <p:transition>
    <p:comb/>
  </p:transition>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docProps/app.xml><?xml version="1.0" encoding="utf-8"?>
<Properties xmlns="http://schemas.openxmlformats.org/officeDocument/2006/extended-properties" xmlns:vt="http://schemas.openxmlformats.org/officeDocument/2006/docPropsVTypes">
  <Template>Maple</Template>
  <TotalTime>2910</TotalTime>
  <Words>242</Words>
  <Application>Microsoft Office PowerPoint</Application>
  <PresentationFormat>عرض على الشاشة (3:4)‏</PresentationFormat>
  <Paragraphs>33</Paragraphs>
  <Slides>40</Slides>
  <Notes>0</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40</vt:i4>
      </vt:variant>
    </vt:vector>
  </HeadingPairs>
  <TitlesOfParts>
    <vt:vector size="45" baseType="lpstr">
      <vt:lpstr>Times New Roman</vt:lpstr>
      <vt:lpstr>Arial</vt:lpstr>
      <vt:lpstr>Wingdings</vt:lpstr>
      <vt:lpstr>Calibri</vt:lpstr>
      <vt:lpstr>Maple</vt:lpstr>
      <vt:lpstr>الشريحة 1</vt:lpstr>
      <vt:lpstr>                                      Class Sporozoa -Protozoan parasites characterized by the production of spore-like oocysts containing sporozoites were known as sporozoa. -Intracellular, at least during part of their life cycle. -At some stage in their life cycle, they possess a structure called the apical complex, by means of which they attach to and penetrate host cells.  -These protozoa are therefore grouped under the Phylum Apicomplexa.  -The medically important parasites in this group are: -Haemosporidia : Plasmodium  Piroplasmidia:    Babesia Coccidia:            1-Toxoplasma     2-Sarcocystis    3-Cryptosporidium   4-Isospora</vt:lpstr>
      <vt:lpstr>                                                           Class: Haemosporidia                                 Genus: Plasmodium  Members of this genus are the cause of malaria.  Species of plasmodia:  1-Plasmodium vivax producing benign tertian malaria. It is the most widely distributed, being most common in Asia, North Africa, and Central and South America. It was found in Egypt.  2- Plasmodium malariae producing quartan malaria. It is present in the tropics and subtropics.  3-Plasmodium falciparum causing malignant subtertian malaria. It is the predominant species in Africa, Papua New Guinea, and Haiti, is rapidly spreading in South-east Asia and India.  It is called malignant because it is misleading in diagnosis.  </vt:lpstr>
      <vt:lpstr> 4-Plasmodium ovule causing ovale tertian malaria. It is confined mainly to the tropics. Vector (definitive host): Human malaria is transmitted by female Anopheles mosquito. Intermediate host: Man. :Mode of infection 1-Biological: By bite of female Anopheles mosquito. Infective stage is the sporozoite. 2-Mechanical: Blood transfusion of an infected donor or among drug addicts. Infective stage is the schizont or merozoite.  3-Congenital: This occurs through placental defects or during labor (connatal). Infective stage is the merozoite.   </vt:lpstr>
      <vt:lpstr>   Life cycle of Plasmodium:  The life cycle of the parasite is completed in two different hosts.  1-Asexual cycle "Schizogony" occurs in man.  a) Pre- erythrocytic and exo- erythrocytic cycle in liver cells.  b) Erythrocytic cycle which takes place inside the RBCs  2-Sexual cycle, "Gametogony" and "Sporogony" occur in the female Anopheles mosquito.  Asexual cycle: (Schizogony) a) Pre-erythrocytic (exo-erythrocytic cycles):        Life cycle of malaria started when infected female Anopheles bites a man, it injects the sporozoites into his blood (slender motile organisms).     </vt:lpstr>
      <vt:lpstr>  It exist in the blood stream for about half an hour, then reach the liver cells to start a pre-erythrocytic cycle where they multiply producing schizonts, which  lasts about 8 days.     Rupture of  liver schizonts release merozoites most of them invade quickly R.B.Cs. to begin the erythrocytic cycle.                         In P. vivax and P. ovale some merozoites re-invade liver cells and differentiate into nonsexual hypnozoites that remain dormant for weeks, or even years.  The activated hypnozoites undergo exo-erythrocytic schizogony, forming a wave of merozoites that cause a relapse.  </vt:lpstr>
      <vt:lpstr>الشريحة 7</vt:lpstr>
      <vt:lpstr> b)Erythrocytic cycle:   Merozoites invade the red blood cells, where it grows and reproduces on the expense of the haemoglobin of the infected red blood cells.  The developmental stages inside the R.B.Cs. are:   - Ring stage.   - Trophozoite.   - Schizont.             - Gametocyte.  1-Ring stage:  The parasite appears as a small rounded mass of cytoplasm with a single nucleus, and then a small vacuole rapidly develops inside the cytoplasm pushing the nucleus to one side, giving the parasite a ring shape.   </vt:lpstr>
      <vt:lpstr> 2-Trophozoite stage:  The parasite shows a very active amoeboid movement with pseudopodia. Infected red cells are paler in color and in P. vivax they become larger in size. As a result of uptake of hemoglobin by the parasite, pigment granules appear in the cytoplasm of the parasite known as hemozoin (malarial pigment).  3-Schizont stage:  The parasite becomes rounded in shape, Nuclear division starts with binary fission resulting in the formation of a large number of daughter nuclei, followed by division of the cytoplasm that collects around each of the daughter nuclei leading to the formation of merozoites. Pigment granules tend to collect in the center of schizont. </vt:lpstr>
      <vt:lpstr>الشريحة 10</vt:lpstr>
      <vt:lpstr>الشريحة 11</vt:lpstr>
      <vt:lpstr>الشريحة 12</vt:lpstr>
      <vt:lpstr>  Shcizogony take a period of 48 h in P. vivax, P. ovale, 36-48 h in P. falciparum, and 72 h in P. malariae. Then the red blood cell ruptures releasing merozoites and hemozoin pigment, which is the cause of malarial paroxysm.  Merozoites while circulating in the blood stream attack a new red blood cells and the cycle is repeated.  3-Gametocyte stage:  After repeated schizogony, some of the merozoites give rise to form gametocytes. Sexes are differentiated into male (microgametocytes)  and female (macrogametocytes). These stages do not cause any febrile reaction; they are responsible only for the continuation of the cycle in the mosquito.  </vt:lpstr>
      <vt:lpstr>الشريحة 14</vt:lpstr>
      <vt:lpstr>الشريحة 15</vt:lpstr>
      <vt:lpstr>   (2) Sexual cycle (Gametogony and Sporogony): 1-Female Anopheles mosquito sucks up blood from a malarial patient. In the stomach of mosquito gametocytes transformed within few minutes into gametes (Gametogony).  2-Male gametocyte (microgametocyte) develops by exflagellation through division of its nucleus into 4-8 portions, each projects an actively moving filament and becomes a microgamete, which breaks off and the microgametes swim freely in the stomach contents. 3-Female gametocyte (macrogametocyte) develops by nuclear reduction and becomes a macrogamete.     </vt:lpstr>
      <vt:lpstr> Fertilization takes place between the male and female gametes resulting "zygote".   Zygote elongates and becomes motile and is called "ookinete". 4-Ookinete bores its way through the epithelial cells lining the mucosa of mosquito's stomach, penetrates into the tissues and finally comes to rest just under the outer layer of the stomach wall.  5-It is a spherical in shape and surrounded by a cyst wall thus is called "oocyst".  6-Oocyst increases in size, nucleus divides into a large number of nuclei each becomes surrounded by the cytoplasm, giving rise to slender bodies with pointed ends termed "sporozoites".  </vt:lpstr>
      <vt:lpstr>7-Occyst (sporocyst) ruptures and the sporozoites reach the salivary glands. Infection to man is by the saliva injected by the mosquito during biting to prevent blood coagulation.  Pathogenesis   All clinical manifestation in malaria are due to products of erythrocytic schizogony and the host’s reaction to them.    Liver is enlarged and congested. Kupffer cells are increased and filled with parasites. Hemozoin pigments are also found in the parenchymal cells.   Spleen is soft, moderately enlarged, and congested in acute infection. In chronic cases, spleen is hard with a thick capsule and slate grey or dark brown or even black in color due to dilated sinusoids, pigment accumulation, and fibrosis. </vt:lpstr>
      <vt:lpstr>الشريحة 19</vt:lpstr>
      <vt:lpstr>الشريحة 20</vt:lpstr>
      <vt:lpstr> Anemia is caused by:  a. Direct lysis of infected R.B.Cs by the parasite.  b. Autoimmune lysis of infected and non-infected R.B.Cs.  c. Increased R.B.Cs fragility.  d. Splenic removal of both infected and non-infected R.B.Cs .  e. Decrease R.B.Cs production due to bone marrow suppression .  Clinical Features:  a. Benign Malaria:   The typical picture of malaria consists of periodic bouts of fever with rigor, followed by anemia and splenomegaly. Severe headache, nausea, and vomiting are common.    The febrile paroxysm comprises of 3 successive stages cold stage, hot stage, and sweating stage. </vt:lpstr>
      <vt:lpstr>1. Cold stage, that lasts for 15–60 minutes, there is intense cold and uncontrollable shivering.  2. Hot stage, lasting for 2–6 hours, when the patient feels intensely hot. Temperature mounts to 41°C or higher.  3. Sweating stage, there is profuse sweating. Temperature drops rapidly and the patient usually falls into deep sleep, to wake up refreshed.   Febrile paroxysm synchronizes with the erythrocytic schizogony.   The periodicity is approximately 48 hours in tertian malaria (in P. vivax, P. falciparum, and P. ovale) and 72 hours in quartan malaria (in P. malariae).    Hypoglycemia or hyperglycemia may occur in malarial attacks. </vt:lpstr>
      <vt:lpstr> Sometimes, there may be hyperkalemia due to red cell lysis and fall in blood pH.    Anemia, splenomegaly,  and hepatomegaly.  Although P. malariae malaria is less severe, but it may lead to renal complications.  b. Malignant tertian Malaria:   The most serious and fatal type of malaria is malignant tertian malaria caused by P. falciparum. If not treated promptly and adequately, dangerous complications develop.    The term pernicious malaria has been applied to a complex of life-threatening complications. These may present in various forms, the most important of which are the cerebral, algid and septicemic varieties</vt:lpstr>
      <vt:lpstr>  In falciparum malaria the phenomenon of cytoadherence which leads to diminished tissue perfusion causing severe complications. Cytoadherence is a unique phenomenon occurred in P. falciparum infection, due to the ability of the mature parasitized RBC (pRBC) to undergo a range of adhesive interactions (cytoadhesion), such as the binding of pRBC with endothelial cells (sequestration) and the interaction of pRBC with non-infected RBC (rosetting) and with other pRBC (autoagglutination). Small vessels may thus become plugged by masses of parasitized red blood cells. Ischemia consequent to plugging of the vessels produces symptoms that vary with the organ involved and the degree of tissue anoxia.   </vt:lpstr>
      <vt:lpstr>1. Cerebral Malaria: It is the most common cause of death in malignant malaria.    Even with treatment, death occurs in 15% of  children and 20% of adults who develop cerebral malaria.    Severe headache, hyperpyrexia, coma or confusion, and paralysis.   Late stage schizonts of P. falciparum secrete a protein on the surface of RBCs to form knob-like deformities. This knob produces specific adhesive proteins, which promote aggregation of infected RBCs to other non-infected RBCs and capillary endothelial cells. These sequestrated RBCs cause capillary plugging of cerebral microvasculature, which results in anoxia, ischemia, and hemorrhage in brain.</vt:lpstr>
      <vt:lpstr>2. Blackwater fever:  A syndrome called blackwater fever (malarial hemogloblinuria) is sometimes seen in falciparum malaria, particularly in patients, who have experienced repeated infections and inadequate treatment with quinine.   Clinical manifestation include bilious vomiting and prostration, with passage of dark red or blackish urine (black water).   It is due to massive intravascular hemolysis caused by anti-erythrocyte antibodies, leading to massive absorption of hemoglobin by the renal tubules (hemoglobinuric nephrosis) producing black water fever.   </vt:lpstr>
      <vt:lpstr>    Complications of black water fever include renal failure, acute liver failure, and circulatory collapse.  3. Algid Malaria: This syndrome is characterized by peripheral circulatory failure, rapid thready pulse with low blood pressure, and cold clammy skin. There may be severe abdominal pain, vomiting, diarrhea, and profound shock.   4. Septicemic malaria: It is characterized by high continuous fever with dissemination of the parasite to various organs, leading to multiorgan failure. Death occurs in 80% of the cases.   </vt:lpstr>
      <vt:lpstr>Immunity:  Immunity in malaria may be classified as innate immunity and acquired immunity.   Innate Immunity: Many factors affect plasmodium infection:  Duffy negative RBCs:   It has been found that persons, who lack the Duffy blood group (Fya and Fyb alleles) antigen, are refractory to infection by P. vivax. These genetically determined blood group antigen appears to be the specific receptor for P. vivax.   Nature of hemoglobin:  Hemoglobin E provides natural protection against P. vivax.  </vt:lpstr>
      <vt:lpstr>P. falciparum does not multiply properly in sickled red cells containing HbS. Sickle cell anemia trait is common in Africa.  HbF present in neonates protects them against all Plasmodium species.  G6PD deficiency: Innate immunity to malaria has also been related to G6PD deficiency.  HLA-B53: HLA-B53 is associated with protection from malaria.   Pregnancy: Falciparum malaria is more severe in pregnancy, particularly in primigravida and may be enhanced by iron supplementation.   Splenectomy: The spleen appears to play an important role in immunity against malaria. Splenectomy enhances susceptibility to malaria. </vt:lpstr>
      <vt:lpstr>Acquired Immunity:   Infection with malaria parasite induces specific immunity involving both humoral and cellular immunity, which can bring about clinical cure, but cannot eliminate parasites from the body.   It can prevent superinfection, but is not powerful enough to defend against reinfection. This type of resistance in an infected host, which is associated with continued asymptomatic parasite infection is called premunition. This type of immunity disappears once the infection is eliminated.  </vt:lpstr>
      <vt:lpstr> Young children are highly susceptible to malaria. As they grow up, they acquire immunity by subclinical or clinical infections, so that incidence of malaria is low in older children and adults.  Premunition:  It is a protective immunity to super infection. It is effective only as long as a low grade parasitemia is present, which stimulate immune bodies against the parasite. If the parasite is completely eradicated, the immunity disappears and the patient is liable to re-infection.</vt:lpstr>
      <vt:lpstr>Recrudescence and Relapse:  a. Recrudescence: It occur in P. falciparum and P. malariae infections after the primary attack., sometimes there is a period of latency, during which there is no clinical illness. Some parasites persist in some erythrocytes, erythrocytic schizogony continues at low levels, leading to a new malarial attack developed, which is called recrudescence.  Recrudescence may be due to waning immunity of the host or possibly due to antigenic variation.  In P. falciparum infections, recrudescence are seen for 1–2 years, while in P.malariae infection, they may last for long periods, even up to 50 years . </vt:lpstr>
      <vt:lpstr>b. Relapse:  It is seen in P. vivax and P. ovale infections. In both these species, 2 kinds of sporozoites are seen, some of which multiply inside hepatocytes promptly to form schizonts and others which remain dormant. These latter forms are called hypnozoites (from hypnos: sleep). Hypnozoites remain inside the hepatocytes for long periods.  Reactivation of hypnozoites leads to initiation of a new erythrocytic cycles and new attacks of malarial fever. Such new attacks of malaria, caused by dormant exoerythrocytic forms, reactivated usually from 24 weeks to 5 years after the primary attack are called relapses.</vt:lpstr>
      <vt:lpstr>  Diagnosis:  Demonstration of Parasite by Microscopy:  - Diagnosis of malaria can be made by demonstration of malarial parasite in the blood.  - Two types of smears are prepared from the peripheral blood. One is called thin smear and the other is called thick smear.   Immunological techniques:  - Antibody-based techniques: using (IFAT) and (ELISA) - Antigen-based techniques: using Rapid Diagnostic Test (RDT).   Molecular techniques:  Polymerase Chain Reaction (PCR):Using PCR amplification.  </vt:lpstr>
      <vt:lpstr>الشريحة 35</vt:lpstr>
      <vt:lpstr>الشريحة 36</vt:lpstr>
      <vt:lpstr> Treatment:  A- General and supportive measures:  1- Bed rest, cold fomentations , antipyretics and sedative in malarial attacks.  2- Fluid replacement and blood transfusion may be necessary.  B- Chemotherapy:   1- Clinical cure:  Treatment of acute attack by destruction of asexual erythrocytic forms.  a. For all plasmodia except resistant P. falciparum :     Chloroquine phosphate : Oral dose of 1 gm initially , 0.5 gm after 6 hours and 0.5gm daily for 2 days .  </vt:lpstr>
      <vt:lpstr>b. For persistent P. falciparum :     Quinine sulphate + combination of pyrimethamine / sulphadoxine.   Quinine sulphate: Oral dose of 650 mg 3 times daily for a week.   Pyrimethamine (500 mg)  / sulphadoxine (25mg): Oral dose of 3 tablets at the last day of quinine sulphate .   2- Radical cure:  Prevention of relapses in P. vivax  and oval by destruction of the late pre- erythrocytic  forms:  Primaquine phospate : Oral dose of 23.6 mg (15 mg base) daily for 2 weeks .</vt:lpstr>
      <vt:lpstr>3- Prophylaxis:  Prevention of primary attack and clinical symptoms by destruction of pre-erythrocytic forms , in patients visiting an endemic areas .  - For chloroquine sensitive:   Chloroquine  phosphate: Oral dose of 0.5 gm weekly , a week before entering and 6 weeks after leaving the endemic area .  -For chloroquine resistant :   Mefloquine: Oral dose of 250 mg weekly, a week before entering  and 4 weeks after leaving the endemic area.   Doxycycline: Oral dose of 100 mg daily , a day before entering and 4 weeks after leaving the endemic area .</vt:lpstr>
      <vt:lpstr> Combination of pyrimethamine (500mg) and sulphadoxine (25 mg): Oral dose of one tablet weekly , a week before and 4 weeks after leaving the endemic area.   Prevention and control:  1- Personal protection from mosquitoes bites e.g. by using of skin repellents and bed nets.  2- Mosquitoes control .  3- Treatment of infected cases to reduce the source of infection .  4- Health education about the hazards and methods of transmission of the parasite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بسم الله الرحمن الرحيم</dc:creator>
  <cp:lastModifiedBy>itmed2</cp:lastModifiedBy>
  <cp:revision>518</cp:revision>
  <dcterms:created xsi:type="dcterms:W3CDTF">2002-09-03T11:50:14Z</dcterms:created>
  <dcterms:modified xsi:type="dcterms:W3CDTF">2020-03-15T11:01:36Z</dcterms:modified>
</cp:coreProperties>
</file>