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21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38020" y="609676"/>
            <a:ext cx="6267958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5576" y="648080"/>
            <a:ext cx="729284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4093" y="1784350"/>
            <a:ext cx="7655813" cy="3655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2218" y="1996185"/>
            <a:ext cx="7583170" cy="950901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816735" marR="5080" indent="-1804670" algn="ctr">
              <a:lnSpc>
                <a:spcPts val="6480"/>
              </a:lnSpc>
              <a:spcBef>
                <a:spcPts val="915"/>
              </a:spcBef>
            </a:pPr>
            <a:r>
              <a:rPr sz="6000" b="1" spc="-20" dirty="0">
                <a:latin typeface="Carlito"/>
                <a:cs typeface="Carlito"/>
              </a:rPr>
              <a:t>History </a:t>
            </a:r>
            <a:r>
              <a:rPr sz="6000" b="1" spc="-75" dirty="0" smtClean="0">
                <a:latin typeface="Carlito"/>
                <a:cs typeface="Carlito"/>
              </a:rPr>
              <a:t>Taking</a:t>
            </a:r>
            <a:endParaRPr sz="6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9860" y="609676"/>
            <a:ext cx="63112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3. </a:t>
            </a:r>
            <a:r>
              <a:rPr sz="4400" spc="-15" dirty="0"/>
              <a:t>History </a:t>
            </a:r>
            <a:r>
              <a:rPr sz="4400" spc="-5" dirty="0"/>
              <a:t>of </a:t>
            </a:r>
            <a:r>
              <a:rPr sz="4400" spc="-15" dirty="0"/>
              <a:t>present</a:t>
            </a:r>
            <a:r>
              <a:rPr sz="4400" spc="-45" dirty="0"/>
              <a:t> </a:t>
            </a:r>
            <a:r>
              <a:rPr sz="4400" dirty="0"/>
              <a:t>illness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3970" marR="5080" algn="ctr">
              <a:lnSpc>
                <a:spcPts val="3460"/>
              </a:lnSpc>
              <a:spcBef>
                <a:spcPts val="535"/>
              </a:spcBef>
            </a:pPr>
            <a:r>
              <a:rPr sz="3200" dirty="0"/>
              <a:t>If the </a:t>
            </a:r>
            <a:r>
              <a:rPr sz="3200" spc="-10" dirty="0"/>
              <a:t>patient </a:t>
            </a:r>
            <a:r>
              <a:rPr sz="3200" dirty="0"/>
              <a:t>has </a:t>
            </a:r>
            <a:r>
              <a:rPr sz="3200" spc="-5" dirty="0"/>
              <a:t>already known </a:t>
            </a:r>
            <a:r>
              <a:rPr sz="3200" dirty="0"/>
              <a:t>disease,</a:t>
            </a:r>
            <a:r>
              <a:rPr sz="3200" spc="-140" dirty="0"/>
              <a:t> </a:t>
            </a:r>
            <a:r>
              <a:rPr sz="3200" spc="-15" dirty="0"/>
              <a:t>you  </a:t>
            </a:r>
            <a:r>
              <a:rPr sz="3200" dirty="0"/>
              <a:t>should </a:t>
            </a:r>
            <a:r>
              <a:rPr sz="3200" spc="-15" dirty="0"/>
              <a:t>start </a:t>
            </a:r>
            <a:r>
              <a:rPr sz="3200" spc="-10" dirty="0"/>
              <a:t>your </a:t>
            </a:r>
            <a:r>
              <a:rPr sz="3200" spc="-5" dirty="0"/>
              <a:t>HOPI</a:t>
            </a:r>
            <a:r>
              <a:rPr sz="3200" spc="-50" dirty="0"/>
              <a:t> </a:t>
            </a:r>
            <a:r>
              <a:rPr sz="3200" dirty="0"/>
              <a:t>as</a:t>
            </a:r>
            <a:endParaRPr sz="3200"/>
          </a:p>
          <a:p>
            <a:pPr marL="1905">
              <a:lnSpc>
                <a:spcPct val="100000"/>
              </a:lnSpc>
              <a:spcBef>
                <a:spcPts val="10"/>
              </a:spcBef>
            </a:pPr>
            <a:endParaRPr sz="4450"/>
          </a:p>
          <a:p>
            <a:pPr marL="291465" marR="283845" algn="ctr">
              <a:lnSpc>
                <a:spcPts val="3460"/>
              </a:lnSpc>
            </a:pPr>
            <a:r>
              <a:rPr sz="3200" spc="-5" dirty="0">
                <a:solidFill>
                  <a:srgbClr val="FF0000"/>
                </a:solidFill>
              </a:rPr>
              <a:t>The patient </a:t>
            </a:r>
            <a:r>
              <a:rPr sz="3200" dirty="0">
                <a:solidFill>
                  <a:srgbClr val="FF0000"/>
                </a:solidFill>
              </a:rPr>
              <a:t>is a </a:t>
            </a:r>
            <a:r>
              <a:rPr sz="3200" spc="-5" dirty="0">
                <a:solidFill>
                  <a:srgbClr val="FF0000"/>
                </a:solidFill>
              </a:rPr>
              <a:t>known </a:t>
            </a:r>
            <a:r>
              <a:rPr sz="3200" spc="-10" dirty="0">
                <a:solidFill>
                  <a:srgbClr val="FF0000"/>
                </a:solidFill>
              </a:rPr>
              <a:t>case </a:t>
            </a:r>
            <a:r>
              <a:rPr sz="3200" dirty="0">
                <a:solidFill>
                  <a:srgbClr val="FF0000"/>
                </a:solidFill>
              </a:rPr>
              <a:t>of </a:t>
            </a:r>
            <a:r>
              <a:rPr sz="3200" spc="-5" dirty="0">
                <a:solidFill>
                  <a:srgbClr val="FF0000"/>
                </a:solidFill>
              </a:rPr>
              <a:t>--------</a:t>
            </a:r>
            <a:r>
              <a:rPr sz="3200" spc="-90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Who  </a:t>
            </a:r>
            <a:r>
              <a:rPr sz="3200" spc="-15" dirty="0">
                <a:solidFill>
                  <a:srgbClr val="FF0000"/>
                </a:solidFill>
              </a:rPr>
              <a:t>presented </a:t>
            </a:r>
            <a:r>
              <a:rPr sz="3200" spc="-5" dirty="0">
                <a:solidFill>
                  <a:srgbClr val="FF0000"/>
                </a:solidFill>
              </a:rPr>
              <a:t>with</a:t>
            </a:r>
            <a:r>
              <a:rPr sz="3200" spc="-40" dirty="0">
                <a:solidFill>
                  <a:srgbClr val="FF0000"/>
                </a:solidFill>
              </a:rPr>
              <a:t> </a:t>
            </a:r>
            <a:r>
              <a:rPr sz="3200" spc="-10" dirty="0">
                <a:solidFill>
                  <a:srgbClr val="FF0000"/>
                </a:solidFill>
              </a:rPr>
              <a:t>.....</a:t>
            </a:r>
            <a:endParaRPr sz="3200"/>
          </a:p>
          <a:p>
            <a:pPr marL="1905">
              <a:lnSpc>
                <a:spcPct val="100000"/>
              </a:lnSpc>
              <a:spcBef>
                <a:spcPts val="15"/>
              </a:spcBef>
            </a:pPr>
            <a:endParaRPr sz="4100"/>
          </a:p>
          <a:p>
            <a:pPr marL="1270" algn="ctr">
              <a:lnSpc>
                <a:spcPct val="100000"/>
              </a:lnSpc>
            </a:pPr>
            <a:r>
              <a:rPr sz="3200" spc="-5" dirty="0"/>
              <a:t>(HTN, DM, Asthma, </a:t>
            </a:r>
            <a:r>
              <a:rPr sz="3200" spc="-15" dirty="0"/>
              <a:t>TB,</a:t>
            </a:r>
            <a:r>
              <a:rPr sz="3200" spc="-20" dirty="0"/>
              <a:t> </a:t>
            </a:r>
            <a:r>
              <a:rPr sz="3200" spc="-15" dirty="0"/>
              <a:t>….etc)</a:t>
            </a:r>
            <a:endParaRPr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9860" y="609676"/>
            <a:ext cx="63112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3. </a:t>
            </a:r>
            <a:r>
              <a:rPr sz="4400" spc="-15" dirty="0"/>
              <a:t>History </a:t>
            </a:r>
            <a:r>
              <a:rPr sz="4400" spc="-5" dirty="0"/>
              <a:t>of </a:t>
            </a:r>
            <a:r>
              <a:rPr sz="4400" spc="-15" dirty="0"/>
              <a:t>present</a:t>
            </a:r>
            <a:r>
              <a:rPr sz="4400" spc="-45" dirty="0"/>
              <a:t> </a:t>
            </a:r>
            <a:r>
              <a:rPr sz="4400" dirty="0"/>
              <a:t>illness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78255" y="1784350"/>
            <a:ext cx="7585709" cy="396811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065" marR="5080" algn="ctr">
              <a:lnSpc>
                <a:spcPct val="90000"/>
              </a:lnSpc>
              <a:spcBef>
                <a:spcPts val="484"/>
              </a:spcBef>
            </a:pPr>
            <a:r>
              <a:rPr sz="3200" b="1" spc="-5" dirty="0">
                <a:latin typeface="Carlito"/>
                <a:cs typeface="Carlito"/>
              </a:rPr>
              <a:t>Analyzing </a:t>
            </a:r>
            <a:r>
              <a:rPr sz="3200" b="1" dirty="0">
                <a:latin typeface="Carlito"/>
                <a:cs typeface="Carlito"/>
              </a:rPr>
              <a:t>of a </a:t>
            </a:r>
            <a:r>
              <a:rPr sz="3200" b="1" spc="-15" dirty="0">
                <a:latin typeface="Carlito"/>
                <a:cs typeface="Carlito"/>
              </a:rPr>
              <a:t>symptom </a:t>
            </a:r>
            <a:r>
              <a:rPr sz="3200" b="1" spc="-5" dirty="0">
                <a:latin typeface="Carlito"/>
                <a:cs typeface="Carlito"/>
              </a:rPr>
              <a:t>means talking</a:t>
            </a:r>
            <a:r>
              <a:rPr sz="3200" b="1" spc="-10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about  all the </a:t>
            </a:r>
            <a:r>
              <a:rPr sz="3200" b="1" spc="-5" dirty="0">
                <a:latin typeface="Carlito"/>
                <a:cs typeface="Carlito"/>
              </a:rPr>
              <a:t>clinical clues </a:t>
            </a:r>
            <a:r>
              <a:rPr sz="3200" b="1" spc="-15" dirty="0">
                <a:latin typeface="Carlito"/>
                <a:cs typeface="Carlito"/>
              </a:rPr>
              <a:t>regarding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15" dirty="0">
                <a:latin typeface="Carlito"/>
                <a:cs typeface="Carlito"/>
              </a:rPr>
              <a:t>symptoms  </a:t>
            </a:r>
            <a:r>
              <a:rPr sz="3200" b="1" spc="-5" dirty="0">
                <a:latin typeface="Carlito"/>
                <a:cs typeface="Carlito"/>
              </a:rPr>
              <a:t>that will help </a:t>
            </a:r>
            <a:r>
              <a:rPr sz="3200" b="1" dirty="0">
                <a:latin typeface="Carlito"/>
                <a:cs typeface="Carlito"/>
              </a:rPr>
              <a:t>us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10" dirty="0">
                <a:latin typeface="Carlito"/>
                <a:cs typeface="Carlito"/>
              </a:rPr>
              <a:t>reach </a:t>
            </a:r>
            <a:r>
              <a:rPr sz="3200" b="1" dirty="0">
                <a:latin typeface="Carlito"/>
                <a:cs typeface="Carlito"/>
              </a:rPr>
              <a:t>a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diagnosis.</a:t>
            </a:r>
            <a:endParaRPr sz="3200">
              <a:latin typeface="Carlito"/>
              <a:cs typeface="Carlito"/>
            </a:endParaRPr>
          </a:p>
          <a:p>
            <a:pPr marL="233045" marR="222885" algn="ctr">
              <a:lnSpc>
                <a:spcPts val="3460"/>
              </a:lnSpc>
              <a:spcBef>
                <a:spcPts val="1045"/>
              </a:spcBef>
              <a:tabLst>
                <a:tab pos="2741930" algn="l"/>
              </a:tabLst>
            </a:pPr>
            <a:r>
              <a:rPr sz="3200" b="1" spc="-20" dirty="0">
                <a:latin typeface="Carlito"/>
                <a:cs typeface="Carlito"/>
              </a:rPr>
              <a:t>Like,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Diarrhea	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Onset?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–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Characterestics?</a:t>
            </a:r>
            <a:r>
              <a:rPr sz="3200" b="1" spc="-7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– 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Amount?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–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Color? ….</a:t>
            </a:r>
            <a:r>
              <a:rPr sz="3200" b="1" spc="-3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450">
              <a:latin typeface="Carlito"/>
              <a:cs typeface="Carlito"/>
            </a:endParaRPr>
          </a:p>
          <a:p>
            <a:pPr marL="286385" marR="278765" algn="ctr">
              <a:lnSpc>
                <a:spcPts val="3460"/>
              </a:lnSpc>
            </a:pPr>
            <a:r>
              <a:rPr sz="3200" b="1" spc="-55" dirty="0">
                <a:solidFill>
                  <a:srgbClr val="006FC0"/>
                </a:solidFill>
                <a:latin typeface="Carlito"/>
                <a:cs typeface="Carlito"/>
              </a:rPr>
              <a:t>We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will </a:t>
            </a:r>
            <a:r>
              <a:rPr sz="3200" b="1" dirty="0">
                <a:solidFill>
                  <a:srgbClr val="006FC0"/>
                </a:solidFill>
                <a:latin typeface="Carlito"/>
                <a:cs typeface="Carlito"/>
              </a:rPr>
              <a:t>learn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how </a:t>
            </a:r>
            <a:r>
              <a:rPr sz="3200" b="1" spc="-15" dirty="0">
                <a:solidFill>
                  <a:srgbClr val="006FC0"/>
                </a:solidFill>
                <a:latin typeface="Carlito"/>
                <a:cs typeface="Carlito"/>
              </a:rPr>
              <a:t>to analyze exactly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each  </a:t>
            </a:r>
            <a:r>
              <a:rPr sz="3200" b="1" spc="-15" dirty="0">
                <a:solidFill>
                  <a:srgbClr val="006FC0"/>
                </a:solidFill>
                <a:latin typeface="Carlito"/>
                <a:cs typeface="Carlito"/>
              </a:rPr>
              <a:t>symptoms </a:t>
            </a:r>
            <a:r>
              <a:rPr sz="3200" b="1" dirty="0">
                <a:solidFill>
                  <a:srgbClr val="006FC0"/>
                </a:solidFill>
                <a:latin typeface="Carlito"/>
                <a:cs typeface="Carlito"/>
              </a:rPr>
              <a:t>in </a:t>
            </a:r>
            <a:r>
              <a:rPr sz="3200" b="1" spc="-20" dirty="0">
                <a:solidFill>
                  <a:srgbClr val="006FC0"/>
                </a:solidFill>
                <a:latin typeface="Carlito"/>
                <a:cs typeface="Carlito"/>
              </a:rPr>
              <a:t>next </a:t>
            </a:r>
            <a:r>
              <a:rPr sz="3200" b="1" spc="-10" dirty="0">
                <a:solidFill>
                  <a:srgbClr val="006FC0"/>
                </a:solidFill>
                <a:latin typeface="Carlito"/>
                <a:cs typeface="Carlito"/>
              </a:rPr>
              <a:t>lectures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….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4244" y="609676"/>
            <a:ext cx="626173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4. </a:t>
            </a:r>
            <a:r>
              <a:rPr sz="4400" spc="-15" dirty="0"/>
              <a:t>Review </a:t>
            </a:r>
            <a:r>
              <a:rPr sz="4400" dirty="0"/>
              <a:t>of </a:t>
            </a:r>
            <a:r>
              <a:rPr sz="4400" spc="-30" dirty="0" smtClean="0"/>
              <a:t>systems</a:t>
            </a:r>
            <a:r>
              <a:rPr lang="en-US" sz="4400" spc="-30" dirty="0" smtClean="0"/>
              <a:t> (ROS)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075436" y="1744726"/>
            <a:ext cx="6991350" cy="4143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Why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review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of </a:t>
            </a:r>
            <a:r>
              <a:rPr sz="3200" b="1" spc="-20" dirty="0">
                <a:solidFill>
                  <a:srgbClr val="FF0000"/>
                </a:solidFill>
                <a:latin typeface="Carlito"/>
                <a:cs typeface="Carlito"/>
              </a:rPr>
              <a:t>systems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?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>
              <a:latin typeface="Carlito"/>
              <a:cs typeface="Carlito"/>
            </a:endParaRPr>
          </a:p>
          <a:p>
            <a:pPr marL="12065" marR="5080" indent="7620" algn="ctr">
              <a:lnSpc>
                <a:spcPts val="3070"/>
              </a:lnSpc>
              <a:spcBef>
                <a:spcPts val="5"/>
              </a:spcBef>
            </a:pPr>
            <a:r>
              <a:rPr sz="3200" b="1" spc="-140" dirty="0">
                <a:latin typeface="Carlito"/>
                <a:cs typeface="Carlito"/>
              </a:rPr>
              <a:t>To </a:t>
            </a:r>
            <a:r>
              <a:rPr sz="3200" b="1" dirty="0">
                <a:latin typeface="Carlito"/>
                <a:cs typeface="Carlito"/>
              </a:rPr>
              <a:t>know how is the </a:t>
            </a:r>
            <a:r>
              <a:rPr sz="3200" b="1" spc="-10" dirty="0">
                <a:latin typeface="Carlito"/>
                <a:cs typeface="Carlito"/>
              </a:rPr>
              <a:t>patients </a:t>
            </a:r>
            <a:r>
              <a:rPr sz="3200" b="1" spc="-15" dirty="0">
                <a:latin typeface="Carlito"/>
                <a:cs typeface="Carlito"/>
              </a:rPr>
              <a:t>overall  </a:t>
            </a:r>
            <a:r>
              <a:rPr sz="3200" b="1" dirty="0">
                <a:latin typeface="Carlito"/>
                <a:cs typeface="Carlito"/>
              </a:rPr>
              <a:t>wellbeing, </a:t>
            </a:r>
            <a:r>
              <a:rPr sz="3200" b="1" spc="-10" dirty="0">
                <a:latin typeface="Carlito"/>
                <a:cs typeface="Carlito"/>
              </a:rPr>
              <a:t>what </a:t>
            </a:r>
            <a:r>
              <a:rPr sz="3200" b="1" spc="-25" dirty="0">
                <a:latin typeface="Carlito"/>
                <a:cs typeface="Carlito"/>
              </a:rPr>
              <a:t>systems </a:t>
            </a:r>
            <a:r>
              <a:rPr sz="3200" b="1" spc="-10" dirty="0">
                <a:latin typeface="Carlito"/>
                <a:cs typeface="Carlito"/>
              </a:rPr>
              <a:t>are </a:t>
            </a:r>
            <a:r>
              <a:rPr sz="3200" b="1" spc="-15" dirty="0">
                <a:latin typeface="Carlito"/>
                <a:cs typeface="Carlito"/>
              </a:rPr>
              <a:t>involved,  </a:t>
            </a:r>
            <a:r>
              <a:rPr sz="3200" b="1" dirty="0">
                <a:latin typeface="Carlito"/>
                <a:cs typeface="Carlito"/>
              </a:rPr>
              <a:t>possibly </a:t>
            </a:r>
            <a:r>
              <a:rPr sz="3200" b="1" spc="-15" dirty="0">
                <a:latin typeface="Carlito"/>
                <a:cs typeface="Carlito"/>
              </a:rPr>
              <a:t>involved, </a:t>
            </a:r>
            <a:r>
              <a:rPr sz="3200" b="1" spc="-25" dirty="0">
                <a:latin typeface="Carlito"/>
                <a:cs typeface="Carlito"/>
              </a:rPr>
              <a:t>may </a:t>
            </a:r>
            <a:r>
              <a:rPr sz="3200" b="1" dirty="0">
                <a:latin typeface="Carlito"/>
                <a:cs typeface="Carlito"/>
              </a:rPr>
              <a:t>be </a:t>
            </a:r>
            <a:r>
              <a:rPr sz="3200" b="1" spc="-15" dirty="0">
                <a:latin typeface="Carlito"/>
                <a:cs typeface="Carlito"/>
              </a:rPr>
              <a:t>involved </a:t>
            </a:r>
            <a:r>
              <a:rPr sz="3200" b="1" dirty="0">
                <a:latin typeface="Carlito"/>
                <a:cs typeface="Carlito"/>
              </a:rPr>
              <a:t>or</a:t>
            </a:r>
            <a:r>
              <a:rPr sz="3200" b="1" spc="-6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not  </a:t>
            </a:r>
            <a:r>
              <a:rPr sz="3200" b="1" spc="-15" dirty="0">
                <a:latin typeface="Carlito"/>
                <a:cs typeface="Carlito"/>
              </a:rPr>
              <a:t>involved </a:t>
            </a:r>
            <a:r>
              <a:rPr sz="3200" b="1" spc="-10" dirty="0">
                <a:latin typeface="Carlito"/>
                <a:cs typeface="Carlito"/>
              </a:rPr>
              <a:t>at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all.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150">
              <a:latin typeface="Carlito"/>
              <a:cs typeface="Carlito"/>
            </a:endParaRPr>
          </a:p>
          <a:p>
            <a:pPr marL="67310" marR="56515" algn="ctr">
              <a:lnSpc>
                <a:spcPts val="3070"/>
              </a:lnSpc>
            </a:pPr>
            <a:r>
              <a:rPr sz="3200" b="1" dirty="0">
                <a:latin typeface="Carlito"/>
                <a:cs typeface="Carlito"/>
              </a:rPr>
              <a:t>In </a:t>
            </a:r>
            <a:r>
              <a:rPr sz="3200" b="1" spc="-15" dirty="0">
                <a:latin typeface="Carlito"/>
                <a:cs typeface="Carlito"/>
              </a:rPr>
              <a:t>ROS, </a:t>
            </a:r>
            <a:r>
              <a:rPr sz="3200" b="1" spc="-10" dirty="0">
                <a:latin typeface="Carlito"/>
                <a:cs typeface="Carlito"/>
              </a:rPr>
              <a:t>we </a:t>
            </a:r>
            <a:r>
              <a:rPr sz="3200" b="1" dirty="0">
                <a:latin typeface="Carlito"/>
                <a:cs typeface="Carlito"/>
              </a:rPr>
              <a:t>ask the </a:t>
            </a:r>
            <a:r>
              <a:rPr sz="3200" b="1" spc="-10" dirty="0">
                <a:latin typeface="Carlito"/>
                <a:cs typeface="Carlito"/>
              </a:rPr>
              <a:t>patient </a:t>
            </a:r>
            <a:r>
              <a:rPr sz="3200" b="1" dirty="0">
                <a:latin typeface="Carlito"/>
                <a:cs typeface="Carlito"/>
              </a:rPr>
              <a:t>about</a:t>
            </a:r>
            <a:r>
              <a:rPr sz="3200" b="1" spc="-7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specific  </a:t>
            </a:r>
            <a:r>
              <a:rPr sz="3200" b="1" spc="-15" dirty="0">
                <a:latin typeface="Carlito"/>
                <a:cs typeface="Carlito"/>
              </a:rPr>
              <a:t>symptoms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each body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systems.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98519" y="1784350"/>
            <a:ext cx="1740281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Gen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3200" b="1" spc="-75" dirty="0">
                <a:solidFill>
                  <a:srgbClr val="FF0000"/>
                </a:solidFill>
                <a:latin typeface="Carlito"/>
                <a:cs typeface="Carlito"/>
              </a:rPr>
              <a:t>r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al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445" y="2877587"/>
            <a:ext cx="9023331" cy="15816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89605" y="1784350"/>
            <a:ext cx="37661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Cardiovascular</a:t>
            </a:r>
            <a:r>
              <a:rPr sz="3200" b="1" spc="-7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system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841" y="3057144"/>
            <a:ext cx="9002276" cy="1003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57829" y="1784350"/>
            <a:ext cx="397637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20" dirty="0" smtClean="0">
                <a:solidFill>
                  <a:srgbClr val="FF0000"/>
                </a:solidFill>
                <a:latin typeface="Carlito"/>
                <a:cs typeface="Carlito"/>
              </a:rPr>
              <a:t>Respiratory</a:t>
            </a:r>
            <a:r>
              <a:rPr lang="en-US" sz="3200" b="1" spc="-7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25" dirty="0" smtClean="0">
                <a:solidFill>
                  <a:srgbClr val="FF0000"/>
                </a:solidFill>
                <a:latin typeface="Carlito"/>
                <a:cs typeface="Carlito"/>
              </a:rPr>
              <a:t>system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579" y="2947416"/>
            <a:ext cx="9103420" cy="1367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946" y="4478010"/>
            <a:ext cx="9076566" cy="5809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79877" y="1784350"/>
            <a:ext cx="39833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Gastrointestinal</a:t>
            </a: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30" dirty="0">
                <a:solidFill>
                  <a:srgbClr val="FF0000"/>
                </a:solidFill>
                <a:latin typeface="Carlito"/>
                <a:cs typeface="Carlito"/>
              </a:rPr>
              <a:t>system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563" y="2729483"/>
            <a:ext cx="9036581" cy="1946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9542" y="1784350"/>
            <a:ext cx="32632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Genitourinary</a:t>
            </a:r>
            <a:r>
              <a:rPr sz="3200" b="1" spc="-7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tract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460" y="2774515"/>
            <a:ext cx="9076566" cy="1901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21482" y="1784350"/>
            <a:ext cx="3560318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Nervous</a:t>
            </a:r>
            <a:r>
              <a:rPr sz="3200" b="1" spc="-9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system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235" y="2604516"/>
            <a:ext cx="9036423" cy="22733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58542" y="1784350"/>
            <a:ext cx="40265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Musculoskeletal</a:t>
            </a:r>
            <a:r>
              <a:rPr sz="3200" b="1" spc="-30" dirty="0">
                <a:solidFill>
                  <a:srgbClr val="FF0000"/>
                </a:solidFill>
                <a:latin typeface="Carlito"/>
                <a:cs typeface="Carlito"/>
              </a:rPr>
              <a:t> system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314" y="2873532"/>
            <a:ext cx="9043837" cy="15897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8764" y="609676"/>
            <a:ext cx="26596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Subjects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65874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10" dirty="0">
                <a:latin typeface="Carlito"/>
                <a:cs typeface="Carlito"/>
              </a:rPr>
              <a:t>Main components </a:t>
            </a:r>
            <a:r>
              <a:rPr sz="2800" b="1" spc="-5" dirty="0">
                <a:latin typeface="Carlito"/>
                <a:cs typeface="Carlito"/>
              </a:rPr>
              <a:t>of </a:t>
            </a:r>
            <a:r>
              <a:rPr sz="2800" b="1" spc="-20" dirty="0">
                <a:latin typeface="Carlito"/>
                <a:cs typeface="Carlito"/>
              </a:rPr>
              <a:t>general </a:t>
            </a:r>
            <a:r>
              <a:rPr sz="2800" b="1" spc="-15" dirty="0">
                <a:latin typeface="Carlito"/>
                <a:cs typeface="Carlito"/>
              </a:rPr>
              <a:t>history</a:t>
            </a:r>
            <a:r>
              <a:rPr sz="2800" b="1" spc="9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taking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6373" y="1784350"/>
            <a:ext cx="51917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Menstrual 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&amp; </a:t>
            </a: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obestetric</a:t>
            </a:r>
            <a:r>
              <a:rPr sz="3200" b="1" spc="-10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history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519" y="2353055"/>
            <a:ext cx="9089973" cy="2982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0" y="1784350"/>
            <a:ext cx="29851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Endocrine</a:t>
            </a:r>
            <a:r>
              <a:rPr sz="3200" b="1" spc="-9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system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519" y="2987975"/>
            <a:ext cx="9089973" cy="12708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44926" y="1784350"/>
            <a:ext cx="320827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He</a:t>
            </a: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m</a:t>
            </a:r>
            <a:r>
              <a:rPr sz="3200" b="1" spc="-25" dirty="0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sz="3200" b="1" spc="-35" dirty="0">
                <a:solidFill>
                  <a:srgbClr val="FF0000"/>
                </a:solidFill>
                <a:latin typeface="Carlito"/>
                <a:cs typeface="Carlito"/>
              </a:rPr>
              <a:t>t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ol</a:t>
            </a:r>
            <a:r>
              <a:rPr sz="3200" b="1" spc="10" dirty="0">
                <a:solidFill>
                  <a:srgbClr val="FF0000"/>
                </a:solidFill>
                <a:latin typeface="Carlito"/>
                <a:cs typeface="Carlito"/>
              </a:rPr>
              <a:t>o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gi</a:t>
            </a:r>
            <a:r>
              <a:rPr sz="3200" b="1" spc="-10" dirty="0">
                <a:solidFill>
                  <a:srgbClr val="FF0000"/>
                </a:solidFill>
                <a:latin typeface="Carlito"/>
                <a:cs typeface="Carlito"/>
              </a:rPr>
              <a:t>c</a:t>
            </a:r>
            <a:r>
              <a:rPr sz="3200" b="1" dirty="0">
                <a:solidFill>
                  <a:srgbClr val="FF0000"/>
                </a:solidFill>
                <a:latin typeface="Carlito"/>
                <a:cs typeface="Carlito"/>
              </a:rPr>
              <a:t>al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220738"/>
            <a:ext cx="9044798" cy="632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4. </a:t>
            </a:r>
            <a:r>
              <a:rPr spc="-15" dirty="0"/>
              <a:t>Review </a:t>
            </a:r>
            <a:r>
              <a:rPr dirty="0"/>
              <a:t>of </a:t>
            </a:r>
            <a:r>
              <a:rPr spc="-30" dirty="0"/>
              <a:t>systems</a:t>
            </a:r>
            <a:r>
              <a:rPr spc="-130" dirty="0"/>
              <a:t> </a:t>
            </a:r>
            <a:r>
              <a:rPr spc="-10" dirty="0"/>
              <a:t>(ROS)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70733" y="1784350"/>
            <a:ext cx="40024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Mucocutaneous</a:t>
            </a:r>
            <a:r>
              <a:rPr sz="3200" b="1" spc="-6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30" dirty="0">
                <a:solidFill>
                  <a:srgbClr val="FF0000"/>
                </a:solidFill>
                <a:latin typeface="Carlito"/>
                <a:cs typeface="Carlito"/>
              </a:rPr>
              <a:t>system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321" y="2871216"/>
            <a:ext cx="9045345" cy="1652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2782" y="648080"/>
            <a:ext cx="47567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5. </a:t>
            </a:r>
            <a:r>
              <a:rPr spc="-35" dirty="0"/>
              <a:t>Past </a:t>
            </a:r>
            <a:r>
              <a:rPr spc="-10" dirty="0"/>
              <a:t>medical</a:t>
            </a:r>
            <a:r>
              <a:rPr spc="-30" dirty="0"/>
              <a:t> </a:t>
            </a:r>
            <a:r>
              <a:rPr spc="-15" dirty="0"/>
              <a:t>history</a:t>
            </a:r>
          </a:p>
        </p:txBody>
      </p:sp>
      <p:sp>
        <p:nvSpPr>
          <p:cNvPr id="3" name="object 3"/>
          <p:cNvSpPr/>
          <p:nvPr/>
        </p:nvSpPr>
        <p:spPr>
          <a:xfrm>
            <a:off x="62630" y="2737313"/>
            <a:ext cx="9031265" cy="2495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7166" y="648080"/>
            <a:ext cx="47085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6. </a:t>
            </a:r>
            <a:r>
              <a:rPr spc="-35" dirty="0"/>
              <a:t>Past </a:t>
            </a:r>
            <a:r>
              <a:rPr spc="-15" dirty="0"/>
              <a:t>surgical</a:t>
            </a:r>
            <a:r>
              <a:rPr spc="-10" dirty="0"/>
              <a:t> </a:t>
            </a:r>
            <a:r>
              <a:rPr spc="-15" dirty="0"/>
              <a:t>history</a:t>
            </a:r>
          </a:p>
        </p:txBody>
      </p:sp>
      <p:sp>
        <p:nvSpPr>
          <p:cNvPr id="3" name="object 3"/>
          <p:cNvSpPr/>
          <p:nvPr/>
        </p:nvSpPr>
        <p:spPr>
          <a:xfrm>
            <a:off x="37785" y="2995860"/>
            <a:ext cx="9081024" cy="1183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1338" y="648080"/>
            <a:ext cx="3482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7. </a:t>
            </a:r>
            <a:r>
              <a:rPr spc="-25" dirty="0"/>
              <a:t>Family</a:t>
            </a:r>
            <a:r>
              <a:rPr spc="-50" dirty="0"/>
              <a:t> </a:t>
            </a:r>
            <a:r>
              <a:rPr spc="-15" dirty="0"/>
              <a:t>history</a:t>
            </a:r>
          </a:p>
        </p:txBody>
      </p:sp>
      <p:sp>
        <p:nvSpPr>
          <p:cNvPr id="3" name="object 3"/>
          <p:cNvSpPr/>
          <p:nvPr/>
        </p:nvSpPr>
        <p:spPr>
          <a:xfrm>
            <a:off x="12549" y="3102883"/>
            <a:ext cx="9048082" cy="893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2155" y="648080"/>
            <a:ext cx="61448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8. </a:t>
            </a:r>
            <a:r>
              <a:rPr spc="-20" dirty="0"/>
              <a:t>Personal </a:t>
            </a:r>
            <a:r>
              <a:rPr spc="-5" dirty="0"/>
              <a:t>and social</a:t>
            </a:r>
            <a:r>
              <a:rPr spc="55" dirty="0"/>
              <a:t> </a:t>
            </a:r>
            <a:r>
              <a:rPr spc="-15" dirty="0"/>
              <a:t>history</a:t>
            </a:r>
          </a:p>
        </p:txBody>
      </p:sp>
      <p:sp>
        <p:nvSpPr>
          <p:cNvPr id="3" name="object 3"/>
          <p:cNvSpPr/>
          <p:nvPr/>
        </p:nvSpPr>
        <p:spPr>
          <a:xfrm>
            <a:off x="62630" y="1980672"/>
            <a:ext cx="9031265" cy="3794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0777" y="648080"/>
            <a:ext cx="48228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9. </a:t>
            </a:r>
            <a:r>
              <a:rPr spc="-10" dirty="0"/>
              <a:t>occupational</a:t>
            </a:r>
            <a:r>
              <a:rPr dirty="0"/>
              <a:t> </a:t>
            </a:r>
            <a:r>
              <a:rPr spc="-15" dirty="0"/>
              <a:t>history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23912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670"/>
              </a:spcBef>
            </a:pPr>
            <a:r>
              <a:rPr spc="-15" dirty="0"/>
              <a:t>What </a:t>
            </a:r>
            <a:r>
              <a:rPr dirty="0"/>
              <a:t>did the </a:t>
            </a:r>
            <a:r>
              <a:rPr spc="-10" dirty="0"/>
              <a:t>patient </a:t>
            </a:r>
            <a:r>
              <a:rPr spc="-5" dirty="0"/>
              <a:t>working </a:t>
            </a:r>
            <a:r>
              <a:rPr spc="-10" dirty="0"/>
              <a:t>now?</a:t>
            </a:r>
          </a:p>
          <a:p>
            <a:pPr marL="4445" algn="ctr">
              <a:lnSpc>
                <a:spcPct val="100000"/>
              </a:lnSpc>
              <a:spcBef>
                <a:spcPts val="565"/>
              </a:spcBef>
            </a:pP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OR</a:t>
            </a:r>
          </a:p>
          <a:p>
            <a:pPr marL="4445" algn="ctr">
              <a:lnSpc>
                <a:spcPct val="100000"/>
              </a:lnSpc>
              <a:spcBef>
                <a:spcPts val="575"/>
              </a:spcBef>
            </a:pPr>
            <a:r>
              <a:rPr spc="-15" dirty="0"/>
              <a:t>What </a:t>
            </a:r>
            <a:r>
              <a:rPr dirty="0"/>
              <a:t>he did used </a:t>
            </a:r>
            <a:r>
              <a:rPr spc="-15" dirty="0"/>
              <a:t>to </a:t>
            </a:r>
            <a:r>
              <a:rPr spc="-10" dirty="0"/>
              <a:t>work </a:t>
            </a:r>
            <a:r>
              <a:rPr dirty="0"/>
              <a:t>in the</a:t>
            </a:r>
            <a:r>
              <a:rPr spc="-5" dirty="0"/>
              <a:t> </a:t>
            </a:r>
            <a:r>
              <a:rPr spc="-10" dirty="0"/>
              <a:t>past?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0067" y="648080"/>
            <a:ext cx="60261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10. Drugs and </a:t>
            </a:r>
            <a:r>
              <a:rPr spc="-10" dirty="0"/>
              <a:t>allergy</a:t>
            </a:r>
            <a:r>
              <a:rPr spc="5" dirty="0"/>
              <a:t> </a:t>
            </a:r>
            <a:r>
              <a:rPr spc="-15" dirty="0"/>
              <a:t>history</a:t>
            </a:r>
          </a:p>
        </p:txBody>
      </p:sp>
      <p:sp>
        <p:nvSpPr>
          <p:cNvPr id="3" name="object 3"/>
          <p:cNvSpPr/>
          <p:nvPr/>
        </p:nvSpPr>
        <p:spPr>
          <a:xfrm>
            <a:off x="37587" y="2295028"/>
            <a:ext cx="9033436" cy="2596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267" y="648080"/>
            <a:ext cx="73977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Main components </a:t>
            </a:r>
            <a:r>
              <a:rPr spc="-5" dirty="0"/>
              <a:t>of </a:t>
            </a:r>
            <a:r>
              <a:rPr spc="-20" dirty="0"/>
              <a:t>history</a:t>
            </a:r>
            <a:r>
              <a:rPr spc="65" dirty="0"/>
              <a:t> </a:t>
            </a:r>
            <a:r>
              <a:rPr spc="-10" dirty="0"/>
              <a:t>taking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07918"/>
            <a:ext cx="3498850" cy="335152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5" dirty="0">
                <a:latin typeface="Carlito"/>
                <a:cs typeface="Carlito"/>
              </a:rPr>
              <a:t>Personal</a:t>
            </a:r>
            <a:r>
              <a:rPr sz="2800" b="1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history</a:t>
            </a:r>
            <a:endParaRPr sz="2800">
              <a:latin typeface="Carlito"/>
              <a:cs typeface="Carlito"/>
            </a:endParaRPr>
          </a:p>
          <a:p>
            <a:pPr marL="527685" marR="10795" indent="-515620">
              <a:lnSpc>
                <a:spcPts val="3030"/>
              </a:lnSpc>
              <a:spcBef>
                <a:spcPts val="10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5" dirty="0">
                <a:latin typeface="Carlito"/>
                <a:cs typeface="Carlito"/>
              </a:rPr>
              <a:t>Chief </a:t>
            </a:r>
            <a:r>
              <a:rPr sz="2800" b="1" spc="-10" dirty="0">
                <a:latin typeface="Carlito"/>
                <a:cs typeface="Carlito"/>
              </a:rPr>
              <a:t>complaint </a:t>
            </a:r>
            <a:r>
              <a:rPr sz="2800" b="1" spc="-5" dirty="0">
                <a:latin typeface="Carlito"/>
                <a:cs typeface="Carlito"/>
              </a:rPr>
              <a:t>and  its </a:t>
            </a:r>
            <a:r>
              <a:rPr sz="2800" b="1" spc="-15" dirty="0">
                <a:latin typeface="Carlito"/>
                <a:cs typeface="Carlito"/>
              </a:rPr>
              <a:t>duration</a:t>
            </a:r>
            <a:endParaRPr sz="2800">
              <a:latin typeface="Carlito"/>
              <a:cs typeface="Carlito"/>
            </a:endParaRPr>
          </a:p>
          <a:p>
            <a:pPr marL="527685" marR="13970" indent="-515620">
              <a:lnSpc>
                <a:spcPts val="302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5" dirty="0">
                <a:latin typeface="Carlito"/>
                <a:cs typeface="Carlito"/>
              </a:rPr>
              <a:t>History </a:t>
            </a:r>
            <a:r>
              <a:rPr sz="2800" b="1" spc="-5" dirty="0">
                <a:latin typeface="Carlito"/>
                <a:cs typeface="Carlito"/>
              </a:rPr>
              <a:t>of the  </a:t>
            </a:r>
            <a:r>
              <a:rPr sz="2800" b="1" spc="-15" dirty="0">
                <a:latin typeface="Carlito"/>
                <a:cs typeface="Carlito"/>
              </a:rPr>
              <a:t>present </a:t>
            </a:r>
            <a:r>
              <a:rPr sz="2800" b="1" spc="-5" dirty="0">
                <a:latin typeface="Carlito"/>
                <a:cs typeface="Carlito"/>
              </a:rPr>
              <a:t>illness</a:t>
            </a:r>
            <a:r>
              <a:rPr sz="2800" b="1" spc="-2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HOPI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20" dirty="0">
                <a:latin typeface="Carlito"/>
                <a:cs typeface="Carlito"/>
              </a:rPr>
              <a:t>Review </a:t>
            </a:r>
            <a:r>
              <a:rPr sz="2800" b="1" spc="-5" dirty="0">
                <a:latin typeface="Carlito"/>
                <a:cs typeface="Carlito"/>
              </a:rPr>
              <a:t>of</a:t>
            </a:r>
            <a:r>
              <a:rPr sz="2800" b="1" spc="20" dirty="0">
                <a:latin typeface="Carlito"/>
                <a:cs typeface="Carlito"/>
              </a:rPr>
              <a:t> </a:t>
            </a:r>
            <a:r>
              <a:rPr sz="2800" b="1" spc="-25" dirty="0">
                <a:latin typeface="Carlito"/>
                <a:cs typeface="Carlito"/>
              </a:rPr>
              <a:t>systems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30" dirty="0">
                <a:latin typeface="Carlito"/>
                <a:cs typeface="Carlito"/>
              </a:rPr>
              <a:t>Past </a:t>
            </a:r>
            <a:r>
              <a:rPr sz="2800" b="1" spc="-10" dirty="0">
                <a:latin typeface="Carlito"/>
                <a:cs typeface="Carlito"/>
              </a:rPr>
              <a:t>medical</a:t>
            </a:r>
            <a:r>
              <a:rPr sz="2800" b="1" spc="20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history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8652" y="1707918"/>
            <a:ext cx="3589654" cy="335152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 startAt="6"/>
              <a:tabLst>
                <a:tab pos="527685" algn="l"/>
                <a:tab pos="528320" algn="l"/>
              </a:tabLst>
            </a:pPr>
            <a:r>
              <a:rPr sz="2800" b="1" spc="-30" dirty="0">
                <a:latin typeface="Carlito"/>
                <a:cs typeface="Carlito"/>
              </a:rPr>
              <a:t>Past </a:t>
            </a:r>
            <a:r>
              <a:rPr sz="2800" b="1" spc="-10" dirty="0">
                <a:latin typeface="Carlito"/>
                <a:cs typeface="Carlito"/>
              </a:rPr>
              <a:t>surgical</a:t>
            </a:r>
            <a:r>
              <a:rPr sz="2800" b="1" spc="20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history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 startAt="6"/>
              <a:tabLst>
                <a:tab pos="527685" algn="l"/>
                <a:tab pos="528320" algn="l"/>
              </a:tabLst>
            </a:pPr>
            <a:r>
              <a:rPr sz="2800" b="1" spc="-15" dirty="0">
                <a:latin typeface="Carlito"/>
                <a:cs typeface="Carlito"/>
              </a:rPr>
              <a:t>Family</a:t>
            </a:r>
            <a:r>
              <a:rPr sz="2800" b="1" spc="-10" dirty="0">
                <a:latin typeface="Carlito"/>
                <a:cs typeface="Carlito"/>
              </a:rPr>
              <a:t> history</a:t>
            </a:r>
            <a:endParaRPr sz="2800">
              <a:latin typeface="Carlito"/>
              <a:cs typeface="Carlito"/>
            </a:endParaRPr>
          </a:p>
          <a:p>
            <a:pPr marL="527685" marR="233045" indent="-515620">
              <a:lnSpc>
                <a:spcPts val="3020"/>
              </a:lnSpc>
              <a:spcBef>
                <a:spcPts val="1045"/>
              </a:spcBef>
              <a:buAutoNum type="arabicPeriod" startAt="6"/>
              <a:tabLst>
                <a:tab pos="527685" algn="l"/>
                <a:tab pos="528320" algn="l"/>
              </a:tabLst>
            </a:pPr>
            <a:r>
              <a:rPr sz="2800" b="1" spc="-15" dirty="0">
                <a:latin typeface="Carlito"/>
                <a:cs typeface="Carlito"/>
              </a:rPr>
              <a:t>Personal </a:t>
            </a:r>
            <a:r>
              <a:rPr sz="2800" b="1" spc="-5" dirty="0">
                <a:latin typeface="Carlito"/>
                <a:cs typeface="Carlito"/>
              </a:rPr>
              <a:t>and social  </a:t>
            </a:r>
            <a:r>
              <a:rPr sz="2800" b="1" spc="-15" dirty="0">
                <a:latin typeface="Carlito"/>
                <a:cs typeface="Carlito"/>
              </a:rPr>
              <a:t>history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20"/>
              </a:spcBef>
              <a:buAutoNum type="arabicPeriod" startAt="6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rlito"/>
                <a:cs typeface="Carlito"/>
              </a:rPr>
              <a:t>Occupational </a:t>
            </a:r>
            <a:r>
              <a:rPr sz="2800" b="1" spc="-15" dirty="0">
                <a:latin typeface="Carlito"/>
                <a:cs typeface="Carlito"/>
              </a:rPr>
              <a:t>history</a:t>
            </a:r>
            <a:endParaRPr sz="2800">
              <a:latin typeface="Carlito"/>
              <a:cs typeface="Carlito"/>
            </a:endParaRPr>
          </a:p>
          <a:p>
            <a:pPr marL="527685" marR="640715" indent="-515620">
              <a:lnSpc>
                <a:spcPts val="3020"/>
              </a:lnSpc>
              <a:spcBef>
                <a:spcPts val="1060"/>
              </a:spcBef>
              <a:buAutoNum type="arabicPeriod" startAt="6"/>
              <a:tabLst>
                <a:tab pos="528320" algn="l"/>
              </a:tabLst>
            </a:pPr>
            <a:r>
              <a:rPr sz="2800" b="1" spc="-10" dirty="0">
                <a:latin typeface="Carlito"/>
                <a:cs typeface="Carlito"/>
              </a:rPr>
              <a:t>Drug </a:t>
            </a:r>
            <a:r>
              <a:rPr sz="2800" b="1" spc="-5" dirty="0">
                <a:latin typeface="Carlito"/>
                <a:cs typeface="Carlito"/>
              </a:rPr>
              <a:t>and </a:t>
            </a:r>
            <a:r>
              <a:rPr sz="2800" b="1" spc="-15" dirty="0">
                <a:latin typeface="Carlito"/>
                <a:cs typeface="Carlito"/>
              </a:rPr>
              <a:t>allergy  history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6842" y="2866085"/>
            <a:ext cx="329057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/>
              <a:t>Thank</a:t>
            </a:r>
            <a:r>
              <a:rPr sz="6000" spc="-85" dirty="0"/>
              <a:t> </a:t>
            </a:r>
            <a:r>
              <a:rPr sz="6000" spc="-160" dirty="0"/>
              <a:t>You</a:t>
            </a:r>
            <a:endParaRPr sz="6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5285" y="609676"/>
            <a:ext cx="43148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1. </a:t>
            </a:r>
            <a:r>
              <a:rPr sz="4400" b="1" spc="-20" dirty="0">
                <a:latin typeface="Carlito"/>
                <a:cs typeface="Carlito"/>
              </a:rPr>
              <a:t>Personal</a:t>
            </a:r>
            <a:r>
              <a:rPr sz="4400" b="1" spc="-90" dirty="0">
                <a:latin typeface="Carlito"/>
                <a:cs typeface="Carlito"/>
              </a:rPr>
              <a:t> </a:t>
            </a:r>
            <a:r>
              <a:rPr sz="4400" b="1" spc="-15" dirty="0">
                <a:latin typeface="Carlito"/>
                <a:cs typeface="Carlito"/>
              </a:rPr>
              <a:t>history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7482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arlito"/>
                <a:cs typeface="Carlito"/>
              </a:rPr>
              <a:t>It should include the </a:t>
            </a:r>
            <a:r>
              <a:rPr sz="2800" b="1" spc="-10" dirty="0">
                <a:latin typeface="Carlito"/>
                <a:cs typeface="Carlito"/>
              </a:rPr>
              <a:t>following </a:t>
            </a:r>
            <a:r>
              <a:rPr sz="2800" b="1" spc="-15" dirty="0">
                <a:latin typeface="Carlito"/>
                <a:cs typeface="Carlito"/>
              </a:rPr>
              <a:t>patient</a:t>
            </a:r>
            <a:r>
              <a:rPr sz="2800" b="1" spc="75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information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7616" y="2666538"/>
            <a:ext cx="8531714" cy="1952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</a:t>
            </a:r>
            <a:r>
              <a:rPr spc="-10" dirty="0"/>
              <a:t>Chief complaint </a:t>
            </a:r>
            <a:r>
              <a:rPr spc="-5" dirty="0"/>
              <a:t>and its</a:t>
            </a:r>
            <a:r>
              <a:rPr spc="-10" dirty="0"/>
              <a:t> </a:t>
            </a:r>
            <a:r>
              <a:rPr spc="-20" dirty="0"/>
              <a:t>duration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69036" rIns="0" bIns="0" rtlCol="0">
            <a:spAutoFit/>
          </a:bodyPr>
          <a:lstStyle/>
          <a:p>
            <a:pPr marL="15875" marR="5080" indent="-2540" algn="ctr">
              <a:lnSpc>
                <a:spcPct val="90000"/>
              </a:lnSpc>
              <a:spcBef>
                <a:spcPts val="535"/>
              </a:spcBef>
            </a:pPr>
            <a:r>
              <a:rPr spc="-40" dirty="0"/>
              <a:t>Remember, </a:t>
            </a:r>
            <a:r>
              <a:rPr dirty="0"/>
              <a:t>it is the </a:t>
            </a:r>
            <a:r>
              <a:rPr spc="-10" dirty="0"/>
              <a:t>chief complaint,  </a:t>
            </a:r>
            <a:r>
              <a:rPr spc="-15" dirty="0"/>
              <a:t>what </a:t>
            </a:r>
            <a:r>
              <a:rPr dirty="0">
                <a:solidFill>
                  <a:srgbClr val="FF0000"/>
                </a:solidFill>
              </a:rPr>
              <a:t>brings the </a:t>
            </a:r>
            <a:r>
              <a:rPr spc="-15" dirty="0">
                <a:solidFill>
                  <a:srgbClr val="FF0000"/>
                </a:solidFill>
              </a:rPr>
              <a:t>patient </a:t>
            </a:r>
            <a:r>
              <a:rPr spc="-20" dirty="0">
                <a:solidFill>
                  <a:srgbClr val="FF0000"/>
                </a:solidFill>
              </a:rPr>
              <a:t>to </a:t>
            </a:r>
            <a:r>
              <a:rPr spc="-5" dirty="0">
                <a:solidFill>
                  <a:srgbClr val="FF0000"/>
                </a:solidFill>
              </a:rPr>
              <a:t>seeking  </a:t>
            </a:r>
            <a:r>
              <a:rPr spc="-10" dirty="0">
                <a:solidFill>
                  <a:srgbClr val="FF0000"/>
                </a:solidFill>
              </a:rPr>
              <a:t>medical </a:t>
            </a:r>
            <a:r>
              <a:rPr spc="-15" dirty="0">
                <a:solidFill>
                  <a:srgbClr val="FF0000"/>
                </a:solidFill>
              </a:rPr>
              <a:t>care </a:t>
            </a:r>
            <a:r>
              <a:rPr dirty="0"/>
              <a:t>and its </a:t>
            </a:r>
            <a:r>
              <a:rPr spc="-15" dirty="0">
                <a:solidFill>
                  <a:srgbClr val="FF0000"/>
                </a:solidFill>
              </a:rPr>
              <a:t>duration, duration,  duration</a:t>
            </a:r>
            <a:r>
              <a:rPr spc="-15" dirty="0"/>
              <a:t>, </a:t>
            </a:r>
            <a:r>
              <a:rPr dirty="0"/>
              <a:t>do </a:t>
            </a:r>
            <a:r>
              <a:rPr spc="-5" dirty="0"/>
              <a:t>not </a:t>
            </a:r>
            <a:r>
              <a:rPr spc="-30" dirty="0"/>
              <a:t>forget</a:t>
            </a:r>
            <a:r>
              <a:rPr spc="25" dirty="0"/>
              <a:t> </a:t>
            </a:r>
            <a:r>
              <a:rPr spc="-15" dirty="0"/>
              <a:t>duration!!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</a:t>
            </a:r>
            <a:r>
              <a:rPr spc="-10" dirty="0"/>
              <a:t>Chief complaint </a:t>
            </a:r>
            <a:r>
              <a:rPr spc="-5" dirty="0"/>
              <a:t>and its</a:t>
            </a:r>
            <a:r>
              <a:rPr spc="-10" dirty="0"/>
              <a:t> </a:t>
            </a:r>
            <a:r>
              <a:rPr spc="-20" dirty="0"/>
              <a:t>duration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2168093"/>
            <a:ext cx="7730490" cy="3776979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41300" marR="5080" indent="-228600" algn="just">
              <a:lnSpc>
                <a:spcPts val="2980"/>
              </a:lnSpc>
              <a:spcBef>
                <a:spcPts val="815"/>
              </a:spcBef>
              <a:buFont typeface="Arial"/>
              <a:buChar char="•"/>
              <a:tabLst>
                <a:tab pos="241300" algn="l"/>
              </a:tabLst>
            </a:pPr>
            <a:r>
              <a:rPr sz="3100" b="1" spc="-5" dirty="0">
                <a:latin typeface="Carlito"/>
                <a:cs typeface="Carlito"/>
              </a:rPr>
              <a:t>The </a:t>
            </a:r>
            <a:r>
              <a:rPr sz="3100" b="1" spc="-15" dirty="0">
                <a:latin typeface="Carlito"/>
                <a:cs typeface="Carlito"/>
              </a:rPr>
              <a:t>chief </a:t>
            </a:r>
            <a:r>
              <a:rPr sz="3100" b="1" spc="-10" dirty="0">
                <a:latin typeface="Carlito"/>
                <a:cs typeface="Carlito"/>
              </a:rPr>
              <a:t>complaint </a:t>
            </a:r>
            <a:r>
              <a:rPr sz="3100" b="1" spc="-5" dirty="0">
                <a:latin typeface="Carlito"/>
                <a:cs typeface="Carlito"/>
              </a:rPr>
              <a:t>is </a:t>
            </a:r>
            <a:r>
              <a:rPr sz="3100" b="1" spc="-25" dirty="0">
                <a:solidFill>
                  <a:srgbClr val="FF0000"/>
                </a:solidFill>
                <a:latin typeface="Carlito"/>
                <a:cs typeface="Carlito"/>
              </a:rPr>
              <a:t>preferable to </a:t>
            </a:r>
            <a:r>
              <a:rPr sz="3100" b="1" spc="-5" dirty="0">
                <a:solidFill>
                  <a:srgbClr val="FF0000"/>
                </a:solidFill>
                <a:latin typeface="Carlito"/>
                <a:cs typeface="Carlito"/>
              </a:rPr>
              <a:t>be one  </a:t>
            </a:r>
            <a:r>
              <a:rPr sz="3100" b="1" spc="-10" dirty="0">
                <a:solidFill>
                  <a:srgbClr val="FF0000"/>
                </a:solidFill>
                <a:latin typeface="Carlito"/>
                <a:cs typeface="Carlito"/>
              </a:rPr>
              <a:t>single complaint </a:t>
            </a:r>
            <a:r>
              <a:rPr sz="3100" b="1" spc="-10" dirty="0">
                <a:latin typeface="Carlito"/>
                <a:cs typeface="Carlito"/>
              </a:rPr>
              <a:t>but could </a:t>
            </a:r>
            <a:r>
              <a:rPr sz="3100" b="1" spc="-5" dirty="0">
                <a:latin typeface="Carlito"/>
                <a:cs typeface="Carlito"/>
              </a:rPr>
              <a:t>be </a:t>
            </a:r>
            <a:r>
              <a:rPr sz="3100" b="1" spc="-15" dirty="0">
                <a:latin typeface="Carlito"/>
                <a:cs typeface="Carlito"/>
              </a:rPr>
              <a:t>more </a:t>
            </a:r>
            <a:r>
              <a:rPr sz="3100" b="1" spc="-10" dirty="0">
                <a:latin typeface="Carlito"/>
                <a:cs typeface="Carlito"/>
              </a:rPr>
              <a:t>than</a:t>
            </a:r>
            <a:r>
              <a:rPr sz="3100" b="1" spc="125" dirty="0">
                <a:latin typeface="Carlito"/>
                <a:cs typeface="Carlito"/>
              </a:rPr>
              <a:t> </a:t>
            </a:r>
            <a:r>
              <a:rPr sz="3100" b="1" spc="-5" dirty="0">
                <a:latin typeface="Carlito"/>
                <a:cs typeface="Carlito"/>
              </a:rPr>
              <a:t>one.</a:t>
            </a:r>
            <a:endParaRPr sz="3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4050">
              <a:latin typeface="Carlito"/>
              <a:cs typeface="Carlito"/>
            </a:endParaRPr>
          </a:p>
          <a:p>
            <a:pPr marL="241300" marR="6350" indent="-228600" algn="just">
              <a:lnSpc>
                <a:spcPct val="80000"/>
              </a:lnSpc>
              <a:buFont typeface="Arial"/>
              <a:buChar char="•"/>
              <a:tabLst>
                <a:tab pos="241300" algn="l"/>
              </a:tabLst>
            </a:pPr>
            <a:r>
              <a:rPr sz="3100" b="1" spc="-10" dirty="0">
                <a:latin typeface="Carlito"/>
                <a:cs typeface="Carlito"/>
              </a:rPr>
              <a:t>Usually </a:t>
            </a:r>
            <a:r>
              <a:rPr sz="3100" b="1" spc="-5" dirty="0">
                <a:latin typeface="Carlito"/>
                <a:cs typeface="Carlito"/>
              </a:rPr>
              <a:t>it is </a:t>
            </a:r>
            <a:r>
              <a:rPr sz="3100" b="1" spc="-10" dirty="0">
                <a:solidFill>
                  <a:srgbClr val="FF0000"/>
                </a:solidFill>
                <a:latin typeface="Carlito"/>
                <a:cs typeface="Carlito"/>
              </a:rPr>
              <a:t>the nearer </a:t>
            </a:r>
            <a:r>
              <a:rPr sz="3100" b="1" spc="-25" dirty="0">
                <a:solidFill>
                  <a:srgbClr val="FF0000"/>
                </a:solidFill>
                <a:latin typeface="Carlito"/>
                <a:cs typeface="Carlito"/>
              </a:rPr>
              <a:t>to </a:t>
            </a:r>
            <a:r>
              <a:rPr sz="3100" b="1" spc="-10" dirty="0">
                <a:solidFill>
                  <a:srgbClr val="FF0000"/>
                </a:solidFill>
                <a:latin typeface="Carlito"/>
                <a:cs typeface="Carlito"/>
              </a:rPr>
              <a:t>the </a:t>
            </a:r>
            <a:r>
              <a:rPr sz="3100" b="1" spc="-15" dirty="0">
                <a:solidFill>
                  <a:srgbClr val="FF0000"/>
                </a:solidFill>
                <a:latin typeface="Carlito"/>
                <a:cs typeface="Carlito"/>
              </a:rPr>
              <a:t>present </a:t>
            </a:r>
            <a:r>
              <a:rPr sz="3100" b="1" spc="-5" dirty="0">
                <a:solidFill>
                  <a:srgbClr val="FF0000"/>
                </a:solidFill>
                <a:latin typeface="Carlito"/>
                <a:cs typeface="Carlito"/>
              </a:rPr>
              <a:t>time</a:t>
            </a:r>
            <a:r>
              <a:rPr sz="3100" b="1" spc="-5" dirty="0">
                <a:latin typeface="Carlito"/>
                <a:cs typeface="Carlito"/>
              </a:rPr>
              <a:t>.  </a:t>
            </a:r>
            <a:r>
              <a:rPr sz="3100" b="1" spc="-20" dirty="0">
                <a:latin typeface="Carlito"/>
                <a:cs typeface="Carlito"/>
              </a:rPr>
              <a:t>For </a:t>
            </a:r>
            <a:r>
              <a:rPr sz="3100" b="1" spc="-15" dirty="0">
                <a:latin typeface="Carlito"/>
                <a:cs typeface="Carlito"/>
              </a:rPr>
              <a:t>example, </a:t>
            </a:r>
            <a:r>
              <a:rPr sz="3100" b="1" spc="-5" dirty="0">
                <a:latin typeface="Carlito"/>
                <a:cs typeface="Carlito"/>
              </a:rPr>
              <a:t>if someone </a:t>
            </a:r>
            <a:r>
              <a:rPr sz="3100" b="1" spc="-15" dirty="0">
                <a:latin typeface="Carlito"/>
                <a:cs typeface="Carlito"/>
              </a:rPr>
              <a:t>developed </a:t>
            </a:r>
            <a:r>
              <a:rPr sz="3100" b="1" spc="-10" dirty="0">
                <a:latin typeface="Carlito"/>
                <a:cs typeface="Carlito"/>
              </a:rPr>
              <a:t>cough </a:t>
            </a:r>
            <a:r>
              <a:rPr sz="3100" b="1" spc="-5" dirty="0">
                <a:latin typeface="Carlito"/>
                <a:cs typeface="Carlito"/>
              </a:rPr>
              <a:t>he  </a:t>
            </a:r>
            <a:r>
              <a:rPr sz="3100" b="1" spc="-10" dirty="0">
                <a:latin typeface="Carlito"/>
                <a:cs typeface="Carlito"/>
              </a:rPr>
              <a:t>will </a:t>
            </a:r>
            <a:r>
              <a:rPr sz="3100" b="1" spc="-5" dirty="0">
                <a:latin typeface="Carlito"/>
                <a:cs typeface="Carlito"/>
              </a:rPr>
              <a:t>not see </a:t>
            </a:r>
            <a:r>
              <a:rPr sz="3100" b="1" spc="-10" dirty="0">
                <a:latin typeface="Carlito"/>
                <a:cs typeface="Carlito"/>
              </a:rPr>
              <a:t>his </a:t>
            </a:r>
            <a:r>
              <a:rPr sz="3100" b="1" spc="-40" dirty="0">
                <a:latin typeface="Carlito"/>
                <a:cs typeface="Carlito"/>
              </a:rPr>
              <a:t>doctor, </a:t>
            </a:r>
            <a:r>
              <a:rPr sz="3100" b="1" spc="-10" dirty="0">
                <a:latin typeface="Carlito"/>
                <a:cs typeface="Carlito"/>
              </a:rPr>
              <a:t>but </a:t>
            </a:r>
            <a:r>
              <a:rPr sz="3100" b="1" spc="-5" dirty="0">
                <a:latin typeface="Carlito"/>
                <a:cs typeface="Carlito"/>
              </a:rPr>
              <a:t>if </a:t>
            </a:r>
            <a:r>
              <a:rPr sz="3100" b="1" spc="-10" dirty="0">
                <a:latin typeface="Carlito"/>
                <a:cs typeface="Carlito"/>
              </a:rPr>
              <a:t>the </a:t>
            </a:r>
            <a:r>
              <a:rPr sz="3100" b="1" spc="-5" dirty="0">
                <a:latin typeface="Carlito"/>
                <a:cs typeface="Carlito"/>
              </a:rPr>
              <a:t>cough is  </a:t>
            </a:r>
            <a:r>
              <a:rPr sz="3100" b="1" spc="-15" dirty="0">
                <a:latin typeface="Carlito"/>
                <a:cs typeface="Carlito"/>
              </a:rPr>
              <a:t>complicated </a:t>
            </a:r>
            <a:r>
              <a:rPr sz="3100" b="1" spc="-20" dirty="0">
                <a:latin typeface="Carlito"/>
                <a:cs typeface="Carlito"/>
              </a:rPr>
              <a:t>later </a:t>
            </a:r>
            <a:r>
              <a:rPr sz="3100" b="1" spc="-15" dirty="0">
                <a:latin typeface="Carlito"/>
                <a:cs typeface="Carlito"/>
              </a:rPr>
              <a:t>by </a:t>
            </a:r>
            <a:r>
              <a:rPr sz="3100" b="1" spc="-5" dirty="0">
                <a:latin typeface="Carlito"/>
                <a:cs typeface="Carlito"/>
              </a:rPr>
              <a:t>seeing blood </a:t>
            </a:r>
            <a:r>
              <a:rPr sz="3100" b="1" spc="-10" dirty="0">
                <a:latin typeface="Carlito"/>
                <a:cs typeface="Carlito"/>
              </a:rPr>
              <a:t>then </a:t>
            </a:r>
            <a:r>
              <a:rPr sz="3100" b="1" spc="-5" dirty="0">
                <a:latin typeface="Carlito"/>
                <a:cs typeface="Carlito"/>
              </a:rPr>
              <a:t>he  </a:t>
            </a:r>
            <a:r>
              <a:rPr sz="3100" b="1" spc="-10" dirty="0">
                <a:latin typeface="Carlito"/>
                <a:cs typeface="Carlito"/>
              </a:rPr>
              <a:t>will visit his </a:t>
            </a:r>
            <a:r>
              <a:rPr sz="3100" b="1" spc="-50" dirty="0">
                <a:latin typeface="Carlito"/>
                <a:cs typeface="Carlito"/>
              </a:rPr>
              <a:t>doctor. </a:t>
            </a:r>
            <a:r>
              <a:rPr sz="3100" b="1" spc="-10" dirty="0">
                <a:latin typeface="Carlito"/>
                <a:cs typeface="Carlito"/>
              </a:rPr>
              <a:t>Then </a:t>
            </a:r>
            <a:r>
              <a:rPr sz="3100" b="1" spc="-15" dirty="0">
                <a:latin typeface="Carlito"/>
                <a:cs typeface="Carlito"/>
              </a:rPr>
              <a:t>what </a:t>
            </a:r>
            <a:r>
              <a:rPr sz="3100" b="1" spc="-5" dirty="0">
                <a:latin typeface="Carlito"/>
                <a:cs typeface="Carlito"/>
              </a:rPr>
              <a:t>brings </a:t>
            </a:r>
            <a:r>
              <a:rPr sz="3100" b="1" spc="-10" dirty="0">
                <a:latin typeface="Carlito"/>
                <a:cs typeface="Carlito"/>
              </a:rPr>
              <a:t>the  </a:t>
            </a:r>
            <a:r>
              <a:rPr sz="3100" b="1" spc="-15" dirty="0">
                <a:latin typeface="Carlito"/>
                <a:cs typeface="Carlito"/>
              </a:rPr>
              <a:t>patient </a:t>
            </a:r>
            <a:r>
              <a:rPr sz="3100" b="1" spc="-5" dirty="0">
                <a:latin typeface="Carlito"/>
                <a:cs typeface="Carlito"/>
              </a:rPr>
              <a:t>is </a:t>
            </a:r>
            <a:r>
              <a:rPr sz="3100" b="1" spc="-10" dirty="0">
                <a:latin typeface="Carlito"/>
                <a:cs typeface="Carlito"/>
              </a:rPr>
              <a:t>the </a:t>
            </a:r>
            <a:r>
              <a:rPr sz="3100" b="1" spc="-5" dirty="0">
                <a:latin typeface="Carlito"/>
                <a:cs typeface="Carlito"/>
              </a:rPr>
              <a:t>blood not </a:t>
            </a:r>
            <a:r>
              <a:rPr sz="3100" b="1" spc="-10" dirty="0">
                <a:latin typeface="Carlito"/>
                <a:cs typeface="Carlito"/>
              </a:rPr>
              <a:t>the</a:t>
            </a:r>
            <a:r>
              <a:rPr sz="3100" b="1" spc="55" dirty="0">
                <a:latin typeface="Carlito"/>
                <a:cs typeface="Carlito"/>
              </a:rPr>
              <a:t> </a:t>
            </a:r>
            <a:r>
              <a:rPr sz="3100" b="1" spc="-10" dirty="0">
                <a:latin typeface="Carlito"/>
                <a:cs typeface="Carlito"/>
              </a:rPr>
              <a:t>cough.</a:t>
            </a:r>
            <a:endParaRPr sz="3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</a:t>
            </a:r>
            <a:r>
              <a:rPr spc="-10" dirty="0"/>
              <a:t>Chief complaint </a:t>
            </a:r>
            <a:r>
              <a:rPr spc="-5" dirty="0"/>
              <a:t>and its</a:t>
            </a:r>
            <a:r>
              <a:rPr spc="-10" dirty="0"/>
              <a:t> </a:t>
            </a:r>
            <a:r>
              <a:rPr spc="-20" dirty="0"/>
              <a:t>duration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2395169"/>
            <a:ext cx="7726045" cy="280479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41300" marR="6985" indent="-228600">
              <a:lnSpc>
                <a:spcPts val="3890"/>
              </a:lnSpc>
              <a:spcBef>
                <a:spcPts val="590"/>
              </a:spcBef>
              <a:buFont typeface="Arial"/>
              <a:buChar char="•"/>
              <a:tabLst>
                <a:tab pos="241300" algn="l"/>
                <a:tab pos="1139190" algn="l"/>
                <a:tab pos="2258060" algn="l"/>
                <a:tab pos="4355465" algn="l"/>
                <a:tab pos="4849495" algn="l"/>
                <a:tab pos="6387465" algn="l"/>
                <a:tab pos="7352030" algn="l"/>
              </a:tabLst>
            </a:pPr>
            <a:r>
              <a:rPr sz="3600" b="1" spc="-5" dirty="0">
                <a:solidFill>
                  <a:srgbClr val="FF0000"/>
                </a:solidFill>
                <a:latin typeface="Carlito"/>
                <a:cs typeface="Carlito"/>
              </a:rPr>
              <a:t>Th</a:t>
            </a:r>
            <a:r>
              <a:rPr sz="3600" b="1" dirty="0">
                <a:solidFill>
                  <a:srgbClr val="FF0000"/>
                </a:solidFill>
                <a:latin typeface="Carlito"/>
                <a:cs typeface="Carlito"/>
              </a:rPr>
              <a:t>e	</a:t>
            </a:r>
            <a:r>
              <a:rPr sz="3600" b="1" spc="-5" dirty="0">
                <a:solidFill>
                  <a:srgbClr val="FF0000"/>
                </a:solidFill>
                <a:latin typeface="Carlito"/>
                <a:cs typeface="Carlito"/>
              </a:rPr>
              <a:t>chi</a:t>
            </a:r>
            <a:r>
              <a:rPr sz="3600" b="1" spc="-2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3600" b="1" dirty="0">
                <a:solidFill>
                  <a:srgbClr val="FF0000"/>
                </a:solidFill>
                <a:latin typeface="Carlito"/>
                <a:cs typeface="Carlito"/>
              </a:rPr>
              <a:t>f	</a:t>
            </a:r>
            <a:r>
              <a:rPr sz="3600" b="1" spc="-5" dirty="0">
                <a:solidFill>
                  <a:srgbClr val="FF0000"/>
                </a:solidFill>
                <a:latin typeface="Carlito"/>
                <a:cs typeface="Carlito"/>
              </a:rPr>
              <a:t>c</a:t>
            </a:r>
            <a:r>
              <a:rPr sz="3600" b="1" spc="-15" dirty="0">
                <a:solidFill>
                  <a:srgbClr val="FF0000"/>
                </a:solidFill>
                <a:latin typeface="Carlito"/>
                <a:cs typeface="Carlito"/>
              </a:rPr>
              <a:t>o</a:t>
            </a:r>
            <a:r>
              <a:rPr sz="3600" b="1" spc="-5" dirty="0">
                <a:solidFill>
                  <a:srgbClr val="FF0000"/>
                </a:solidFill>
                <a:latin typeface="Carlito"/>
                <a:cs typeface="Carlito"/>
              </a:rPr>
              <a:t>mplai</a:t>
            </a:r>
            <a:r>
              <a:rPr sz="3600" b="1" spc="-45" dirty="0">
                <a:solidFill>
                  <a:srgbClr val="FF0000"/>
                </a:solidFill>
                <a:latin typeface="Carlito"/>
                <a:cs typeface="Carlito"/>
              </a:rPr>
              <a:t>n</a:t>
            </a:r>
            <a:r>
              <a:rPr sz="3600" b="1" dirty="0">
                <a:solidFill>
                  <a:srgbClr val="FF0000"/>
                </a:solidFill>
                <a:latin typeface="Carlito"/>
                <a:cs typeface="Carlito"/>
              </a:rPr>
              <a:t>t	is	usually	said	in  the </a:t>
            </a:r>
            <a:r>
              <a:rPr sz="3600" b="1" spc="-15" dirty="0">
                <a:solidFill>
                  <a:srgbClr val="FF0000"/>
                </a:solidFill>
                <a:latin typeface="Carlito"/>
                <a:cs typeface="Carlito"/>
              </a:rPr>
              <a:t>patient </a:t>
            </a:r>
            <a:r>
              <a:rPr sz="3600" b="1" spc="-10" dirty="0">
                <a:solidFill>
                  <a:srgbClr val="FF0000"/>
                </a:solidFill>
                <a:latin typeface="Carlito"/>
                <a:cs typeface="Carlito"/>
              </a:rPr>
              <a:t>own</a:t>
            </a:r>
            <a:r>
              <a:rPr sz="3600" b="1" spc="3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600" b="1" spc="-15" dirty="0">
                <a:solidFill>
                  <a:srgbClr val="FF0000"/>
                </a:solidFill>
                <a:latin typeface="Carlito"/>
                <a:cs typeface="Carlito"/>
              </a:rPr>
              <a:t>words</a:t>
            </a:r>
            <a:endParaRPr sz="3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4800">
              <a:latin typeface="Carlito"/>
              <a:cs typeface="Carlito"/>
            </a:endParaRPr>
          </a:p>
          <a:p>
            <a:pPr marL="241300" marR="5080" indent="-228600">
              <a:lnSpc>
                <a:spcPts val="389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  <a:tab pos="1704339" algn="l"/>
                <a:tab pos="2774315" algn="l"/>
                <a:tab pos="4913630" algn="l"/>
                <a:tab pos="6713220" algn="l"/>
              </a:tabLst>
            </a:pPr>
            <a:r>
              <a:rPr sz="3600" b="1" spc="-5" dirty="0">
                <a:latin typeface="Carlito"/>
                <a:cs typeface="Carlito"/>
              </a:rPr>
              <a:t>Don’</a:t>
            </a:r>
            <a:r>
              <a:rPr sz="3600" b="1" dirty="0">
                <a:latin typeface="Carlito"/>
                <a:cs typeface="Carlito"/>
              </a:rPr>
              <a:t>t	use	diar</a:t>
            </a:r>
            <a:r>
              <a:rPr sz="3600" b="1" spc="5" dirty="0">
                <a:latin typeface="Carlito"/>
                <a:cs typeface="Carlito"/>
              </a:rPr>
              <a:t>r</a:t>
            </a:r>
            <a:r>
              <a:rPr sz="3600" b="1" dirty="0">
                <a:latin typeface="Carlito"/>
                <a:cs typeface="Carlito"/>
              </a:rPr>
              <a:t>hea,	in</a:t>
            </a:r>
            <a:r>
              <a:rPr sz="3600" b="1" spc="-35" dirty="0">
                <a:latin typeface="Carlito"/>
                <a:cs typeface="Carlito"/>
              </a:rPr>
              <a:t>s</a:t>
            </a:r>
            <a:r>
              <a:rPr sz="3600" b="1" spc="-50" dirty="0">
                <a:latin typeface="Carlito"/>
                <a:cs typeface="Carlito"/>
              </a:rPr>
              <a:t>t</a:t>
            </a:r>
            <a:r>
              <a:rPr sz="3600" b="1" spc="-5" dirty="0">
                <a:latin typeface="Carlito"/>
                <a:cs typeface="Carlito"/>
              </a:rPr>
              <a:t>ea</a:t>
            </a:r>
            <a:r>
              <a:rPr sz="3600" b="1" dirty="0">
                <a:latin typeface="Carlito"/>
                <a:cs typeface="Carlito"/>
              </a:rPr>
              <a:t>d	</a:t>
            </a:r>
            <a:r>
              <a:rPr sz="3600" b="1" spc="-5" dirty="0">
                <a:latin typeface="Carlito"/>
                <a:cs typeface="Carlito"/>
              </a:rPr>
              <a:t>w</a:t>
            </a:r>
            <a:r>
              <a:rPr sz="3600" b="1" spc="5" dirty="0">
                <a:latin typeface="Carlito"/>
                <a:cs typeface="Carlito"/>
              </a:rPr>
              <a:t>r</a:t>
            </a:r>
            <a:r>
              <a:rPr sz="3600" b="1" dirty="0">
                <a:latin typeface="Carlito"/>
                <a:cs typeface="Carlito"/>
              </a:rPr>
              <a:t>i</a:t>
            </a:r>
            <a:r>
              <a:rPr sz="3600" b="1" spc="-50" dirty="0">
                <a:latin typeface="Carlito"/>
                <a:cs typeface="Carlito"/>
              </a:rPr>
              <a:t>t</a:t>
            </a:r>
            <a:r>
              <a:rPr sz="3600" b="1" dirty="0">
                <a:latin typeface="Carlito"/>
                <a:cs typeface="Carlito"/>
              </a:rPr>
              <a:t>e  </a:t>
            </a:r>
            <a:r>
              <a:rPr sz="3600" b="1" spc="-15" dirty="0">
                <a:latin typeface="Carlito"/>
                <a:cs typeface="Carlito"/>
              </a:rPr>
              <a:t>frequent </a:t>
            </a:r>
            <a:r>
              <a:rPr sz="3600" b="1" spc="-10" dirty="0">
                <a:latin typeface="Carlito"/>
                <a:cs typeface="Carlito"/>
              </a:rPr>
              <a:t>bowel </a:t>
            </a:r>
            <a:r>
              <a:rPr sz="3600" b="1" spc="-5" dirty="0">
                <a:latin typeface="Carlito"/>
                <a:cs typeface="Carlito"/>
              </a:rPr>
              <a:t>motion</a:t>
            </a:r>
            <a:r>
              <a:rPr sz="3600" b="1" spc="20" dirty="0">
                <a:latin typeface="Carlito"/>
                <a:cs typeface="Carlito"/>
              </a:rPr>
              <a:t> </a:t>
            </a:r>
            <a:r>
              <a:rPr sz="3600" b="1" spc="-5" dirty="0">
                <a:latin typeface="Carlito"/>
                <a:cs typeface="Carlito"/>
              </a:rPr>
              <a:t>….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8755" y="609676"/>
            <a:ext cx="72091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3. </a:t>
            </a:r>
            <a:r>
              <a:rPr sz="4400" spc="-15" dirty="0"/>
              <a:t>History </a:t>
            </a:r>
            <a:r>
              <a:rPr sz="4400" dirty="0"/>
              <a:t>of </a:t>
            </a:r>
            <a:r>
              <a:rPr sz="4400" spc="-5" dirty="0"/>
              <a:t>the </a:t>
            </a:r>
            <a:r>
              <a:rPr sz="4400" spc="-15" dirty="0"/>
              <a:t>present</a:t>
            </a:r>
            <a:r>
              <a:rPr sz="4400" spc="-40" dirty="0"/>
              <a:t> </a:t>
            </a:r>
            <a:r>
              <a:rPr sz="4400" spc="-5" dirty="0"/>
              <a:t>illness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542" y="1685289"/>
            <a:ext cx="7549515" cy="4234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705" algn="ctr">
              <a:lnSpc>
                <a:spcPts val="4405"/>
              </a:lnSpc>
              <a:spcBef>
                <a:spcPts val="95"/>
              </a:spcBef>
            </a:pPr>
            <a:r>
              <a:rPr sz="3700" b="1" spc="-5" dirty="0">
                <a:solidFill>
                  <a:srgbClr val="00AF50"/>
                </a:solidFill>
                <a:latin typeface="Carlito"/>
                <a:cs typeface="Carlito"/>
              </a:rPr>
              <a:t>It includes</a:t>
            </a:r>
            <a:endParaRPr sz="3700">
              <a:latin typeface="Carlito"/>
              <a:cs typeface="Carlito"/>
            </a:endParaRPr>
          </a:p>
          <a:p>
            <a:pPr marL="527685" indent="-515620">
              <a:lnSpc>
                <a:spcPts val="3525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b="1" spc="-10" dirty="0">
                <a:latin typeface="Carlito"/>
                <a:cs typeface="Carlito"/>
              </a:rPr>
              <a:t>Analysis </a:t>
            </a:r>
            <a:r>
              <a:rPr sz="3000" b="1" dirty="0">
                <a:latin typeface="Carlito"/>
                <a:cs typeface="Carlito"/>
              </a:rPr>
              <a:t>of the </a:t>
            </a:r>
            <a:r>
              <a:rPr sz="3000" b="1" spc="-10" dirty="0">
                <a:latin typeface="Carlito"/>
                <a:cs typeface="Carlito"/>
              </a:rPr>
              <a:t>chief</a:t>
            </a:r>
            <a:r>
              <a:rPr sz="3000" b="1" spc="1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complaint.</a:t>
            </a:r>
            <a:endParaRPr sz="3000">
              <a:latin typeface="Carlito"/>
              <a:cs typeface="Carlito"/>
            </a:endParaRPr>
          </a:p>
          <a:p>
            <a:pPr marL="527685" indent="-515620">
              <a:lnSpc>
                <a:spcPts val="3525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b="1" spc="-10" dirty="0">
                <a:latin typeface="Carlito"/>
                <a:cs typeface="Carlito"/>
              </a:rPr>
              <a:t>Analysis </a:t>
            </a:r>
            <a:r>
              <a:rPr sz="3000" b="1" dirty="0">
                <a:latin typeface="Carlito"/>
                <a:cs typeface="Carlito"/>
              </a:rPr>
              <a:t>of the </a:t>
            </a:r>
            <a:r>
              <a:rPr sz="3000" b="1" spc="-10" dirty="0">
                <a:latin typeface="Carlito"/>
                <a:cs typeface="Carlito"/>
              </a:rPr>
              <a:t>associated</a:t>
            </a:r>
            <a:r>
              <a:rPr sz="3000" b="1" dirty="0">
                <a:latin typeface="Carlito"/>
                <a:cs typeface="Carlito"/>
              </a:rPr>
              <a:t> </a:t>
            </a:r>
            <a:r>
              <a:rPr sz="3000" b="1" spc="-15" dirty="0">
                <a:latin typeface="Carlito"/>
                <a:cs typeface="Carlito"/>
              </a:rPr>
              <a:t>symptoms.</a:t>
            </a:r>
            <a:endParaRPr sz="3000">
              <a:latin typeface="Carlito"/>
              <a:cs typeface="Carlito"/>
            </a:endParaRPr>
          </a:p>
          <a:p>
            <a:pPr marL="527685" marR="796925" indent="-515620">
              <a:lnSpc>
                <a:spcPct val="70000"/>
              </a:lnSpc>
              <a:spcBef>
                <a:spcPts val="10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b="1" spc="-10" dirty="0">
                <a:latin typeface="Carlito"/>
                <a:cs typeface="Carlito"/>
              </a:rPr>
              <a:t>Analysis </a:t>
            </a:r>
            <a:r>
              <a:rPr sz="3000" b="1" dirty="0">
                <a:latin typeface="Carlito"/>
                <a:cs typeface="Carlito"/>
              </a:rPr>
              <a:t>of other </a:t>
            </a:r>
            <a:r>
              <a:rPr sz="3000" b="1" spc="-15" dirty="0">
                <a:latin typeface="Carlito"/>
                <a:cs typeface="Carlito"/>
              </a:rPr>
              <a:t>symptoms </a:t>
            </a:r>
            <a:r>
              <a:rPr sz="3000" b="1" dirty="0">
                <a:latin typeface="Carlito"/>
                <a:cs typeface="Carlito"/>
              </a:rPr>
              <a:t>of </a:t>
            </a:r>
            <a:r>
              <a:rPr sz="3000" b="1" spc="-20" dirty="0">
                <a:latin typeface="Carlito"/>
                <a:cs typeface="Carlito"/>
              </a:rPr>
              <a:t>involved  </a:t>
            </a:r>
            <a:r>
              <a:rPr sz="3000" b="1" spc="-25" dirty="0">
                <a:latin typeface="Carlito"/>
                <a:cs typeface="Carlito"/>
              </a:rPr>
              <a:t>system.</a:t>
            </a:r>
            <a:endParaRPr sz="3000">
              <a:latin typeface="Carlito"/>
              <a:cs typeface="Carlito"/>
            </a:endParaRPr>
          </a:p>
          <a:p>
            <a:pPr marL="527685" indent="-515620">
              <a:lnSpc>
                <a:spcPts val="3475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b="1" spc="-5" dirty="0">
                <a:latin typeface="Carlito"/>
                <a:cs typeface="Carlito"/>
              </a:rPr>
              <a:t>Basic </a:t>
            </a:r>
            <a:r>
              <a:rPr sz="3000" b="1" spc="-20" dirty="0">
                <a:latin typeface="Carlito"/>
                <a:cs typeface="Carlito"/>
              </a:rPr>
              <a:t>investigations</a:t>
            </a:r>
            <a:r>
              <a:rPr sz="3000" b="1" spc="10" dirty="0">
                <a:latin typeface="Carlito"/>
                <a:cs typeface="Carlito"/>
              </a:rPr>
              <a:t> </a:t>
            </a:r>
            <a:r>
              <a:rPr sz="3000" b="1" spc="-5" dirty="0">
                <a:latin typeface="Carlito"/>
                <a:cs typeface="Carlito"/>
              </a:rPr>
              <a:t>done.</a:t>
            </a:r>
            <a:endParaRPr sz="3000">
              <a:latin typeface="Carlito"/>
              <a:cs typeface="Carlito"/>
            </a:endParaRPr>
          </a:p>
          <a:p>
            <a:pPr marL="527685" marR="5080" indent="-515620">
              <a:lnSpc>
                <a:spcPct val="70000"/>
              </a:lnSpc>
              <a:spcBef>
                <a:spcPts val="10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b="1" spc="-10" dirty="0">
                <a:latin typeface="Carlito"/>
                <a:cs typeface="Carlito"/>
              </a:rPr>
              <a:t>Progression </a:t>
            </a:r>
            <a:r>
              <a:rPr sz="3000" b="1" dirty="0">
                <a:latin typeface="Carlito"/>
                <a:cs typeface="Carlito"/>
              </a:rPr>
              <a:t>since the </a:t>
            </a:r>
            <a:r>
              <a:rPr sz="3000" b="1" spc="-20" dirty="0">
                <a:latin typeface="Carlito"/>
                <a:cs typeface="Carlito"/>
              </a:rPr>
              <a:t>day </a:t>
            </a:r>
            <a:r>
              <a:rPr sz="3000" b="1" dirty="0">
                <a:latin typeface="Carlito"/>
                <a:cs typeface="Carlito"/>
              </a:rPr>
              <a:t>of </a:t>
            </a:r>
            <a:r>
              <a:rPr sz="3000" b="1" spc="-5" dirty="0">
                <a:latin typeface="Carlito"/>
                <a:cs typeface="Carlito"/>
              </a:rPr>
              <a:t>admission </a:t>
            </a:r>
            <a:r>
              <a:rPr sz="3000" b="1" dirty="0">
                <a:latin typeface="Carlito"/>
                <a:cs typeface="Carlito"/>
              </a:rPr>
              <a:t>(if he  </a:t>
            </a:r>
            <a:r>
              <a:rPr sz="3000" b="1" spc="-10" dirty="0">
                <a:latin typeface="Carlito"/>
                <a:cs typeface="Carlito"/>
              </a:rPr>
              <a:t>already </a:t>
            </a:r>
            <a:r>
              <a:rPr sz="3000" b="1" dirty="0">
                <a:latin typeface="Carlito"/>
                <a:cs typeface="Carlito"/>
              </a:rPr>
              <a:t>had been</a:t>
            </a:r>
            <a:r>
              <a:rPr sz="3000" b="1" spc="-15" dirty="0">
                <a:latin typeface="Carlito"/>
                <a:cs typeface="Carlito"/>
              </a:rPr>
              <a:t> admitted)</a:t>
            </a:r>
            <a:endParaRPr sz="3000">
              <a:latin typeface="Carlito"/>
              <a:cs typeface="Carlito"/>
            </a:endParaRPr>
          </a:p>
          <a:p>
            <a:pPr marL="527685" marR="227965" indent="-515620">
              <a:lnSpc>
                <a:spcPct val="70000"/>
              </a:lnSpc>
              <a:spcBef>
                <a:spcPts val="10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b="1" spc="-25" dirty="0">
                <a:latin typeface="Carlito"/>
                <a:cs typeface="Carlito"/>
              </a:rPr>
              <a:t>Post </a:t>
            </a:r>
            <a:r>
              <a:rPr sz="3000" b="1" spc="-15" dirty="0">
                <a:latin typeface="Carlito"/>
                <a:cs typeface="Carlito"/>
              </a:rPr>
              <a:t>operative </a:t>
            </a:r>
            <a:r>
              <a:rPr sz="3000" b="1" spc="-5" dirty="0">
                <a:latin typeface="Carlito"/>
                <a:cs typeface="Carlito"/>
              </a:rPr>
              <a:t>fluid </a:t>
            </a:r>
            <a:r>
              <a:rPr sz="3000" b="1" spc="-25" dirty="0">
                <a:latin typeface="Carlito"/>
                <a:cs typeface="Carlito"/>
              </a:rPr>
              <a:t>intake, </a:t>
            </a:r>
            <a:r>
              <a:rPr sz="3000" b="1" spc="-10" dirty="0">
                <a:latin typeface="Carlito"/>
                <a:cs typeface="Carlito"/>
              </a:rPr>
              <a:t>medications,  </a:t>
            </a:r>
            <a:r>
              <a:rPr sz="3000" b="1" spc="-5" dirty="0">
                <a:latin typeface="Carlito"/>
                <a:cs typeface="Carlito"/>
              </a:rPr>
              <a:t>passing </a:t>
            </a:r>
            <a:r>
              <a:rPr sz="3000" b="1" dirty="0">
                <a:latin typeface="Carlito"/>
                <a:cs typeface="Carlito"/>
              </a:rPr>
              <a:t>of </a:t>
            </a:r>
            <a:r>
              <a:rPr sz="3000" b="1" spc="-10" dirty="0">
                <a:latin typeface="Carlito"/>
                <a:cs typeface="Carlito"/>
              </a:rPr>
              <a:t>flatus </a:t>
            </a:r>
            <a:r>
              <a:rPr sz="3000" b="1" spc="-5" dirty="0">
                <a:latin typeface="Carlito"/>
                <a:cs typeface="Carlito"/>
              </a:rPr>
              <a:t>and </a:t>
            </a:r>
            <a:r>
              <a:rPr sz="3000" b="1" spc="-15" dirty="0">
                <a:latin typeface="Carlito"/>
                <a:cs typeface="Carlito"/>
              </a:rPr>
              <a:t>movement </a:t>
            </a:r>
            <a:r>
              <a:rPr sz="3000" b="1" dirty="0">
                <a:latin typeface="Carlito"/>
                <a:cs typeface="Carlito"/>
              </a:rPr>
              <a:t>of</a:t>
            </a:r>
            <a:r>
              <a:rPr sz="3000" b="1" spc="20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patient.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4347" y="609676"/>
            <a:ext cx="61163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Our </a:t>
            </a:r>
            <a:r>
              <a:rPr sz="4400" b="1" spc="-15" dirty="0">
                <a:latin typeface="Carlito"/>
                <a:cs typeface="Carlito"/>
              </a:rPr>
              <a:t>goal </a:t>
            </a:r>
            <a:r>
              <a:rPr sz="4400" b="1" dirty="0">
                <a:latin typeface="Carlito"/>
                <a:cs typeface="Carlito"/>
              </a:rPr>
              <a:t>in this series </a:t>
            </a:r>
            <a:r>
              <a:rPr sz="4400" b="1" spc="-10" dirty="0">
                <a:latin typeface="Carlito"/>
                <a:cs typeface="Carlito"/>
              </a:rPr>
              <a:t>is</a:t>
            </a:r>
            <a:r>
              <a:rPr sz="4400" b="1" spc="-90" dirty="0">
                <a:latin typeface="Carlito"/>
                <a:cs typeface="Carlito"/>
              </a:rPr>
              <a:t> </a:t>
            </a:r>
            <a:r>
              <a:rPr sz="4400" b="1" spc="-30" dirty="0">
                <a:latin typeface="Carlito"/>
                <a:cs typeface="Carlito"/>
              </a:rPr>
              <a:t>to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8850" y="1691081"/>
            <a:ext cx="23685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90" dirty="0" smtClean="0">
                <a:solidFill>
                  <a:srgbClr val="FF0000"/>
                </a:solidFill>
              </a:rPr>
              <a:t>W</a:t>
            </a:r>
            <a:r>
              <a:rPr sz="7200" spc="-5" dirty="0" smtClean="0">
                <a:solidFill>
                  <a:srgbClr val="FF0000"/>
                </a:solidFill>
              </a:rPr>
              <a:t>ri</a:t>
            </a:r>
            <a:r>
              <a:rPr lang="en-US" sz="7200" spc="-100" dirty="0">
                <a:solidFill>
                  <a:srgbClr val="FF0000"/>
                </a:solidFill>
              </a:rPr>
              <a:t>t</a:t>
            </a:r>
            <a:r>
              <a:rPr sz="7200" dirty="0" smtClean="0">
                <a:solidFill>
                  <a:srgbClr val="FF0000"/>
                </a:solidFill>
              </a:rPr>
              <a:t>e</a:t>
            </a:r>
            <a:endParaRPr sz="7200" dirty="0"/>
          </a:p>
        </p:txBody>
      </p:sp>
      <p:sp>
        <p:nvSpPr>
          <p:cNvPr id="4" name="object 4"/>
          <p:cNvSpPr txBox="1"/>
          <p:nvPr/>
        </p:nvSpPr>
        <p:spPr>
          <a:xfrm>
            <a:off x="1467103" y="3398174"/>
            <a:ext cx="6217920" cy="228155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265"/>
              </a:spcBef>
            </a:pPr>
            <a:r>
              <a:rPr sz="2800" b="1" spc="-15" dirty="0">
                <a:latin typeface="Carlito"/>
                <a:cs typeface="Carlito"/>
              </a:rPr>
              <a:t>Complete </a:t>
            </a:r>
            <a:r>
              <a:rPr sz="2800" b="1" spc="-5" dirty="0">
                <a:latin typeface="Carlito"/>
                <a:cs typeface="Carlito"/>
              </a:rPr>
              <a:t>&amp; Highly</a:t>
            </a:r>
            <a:r>
              <a:rPr sz="2800" b="1" spc="45" dirty="0">
                <a:latin typeface="Carlito"/>
                <a:cs typeface="Carlito"/>
              </a:rPr>
              <a:t> </a:t>
            </a:r>
            <a:r>
              <a:rPr sz="2800" b="1" spc="-20" dirty="0">
                <a:latin typeface="Carlito"/>
                <a:cs typeface="Carlito"/>
              </a:rPr>
              <a:t>organized</a:t>
            </a: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sz="4800" b="1" spc="-10" dirty="0">
                <a:solidFill>
                  <a:srgbClr val="FF0000"/>
                </a:solidFill>
                <a:latin typeface="Carlito"/>
                <a:cs typeface="Carlito"/>
              </a:rPr>
              <a:t>history </a:t>
            </a:r>
            <a:r>
              <a:rPr sz="4800" b="1" dirty="0">
                <a:solidFill>
                  <a:srgbClr val="FF0000"/>
                </a:solidFill>
                <a:latin typeface="Carlito"/>
                <a:cs typeface="Carlito"/>
              </a:rPr>
              <a:t>of </a:t>
            </a:r>
            <a:r>
              <a:rPr sz="4800" b="1" spc="-15" dirty="0">
                <a:solidFill>
                  <a:srgbClr val="FF0000"/>
                </a:solidFill>
                <a:latin typeface="Carlito"/>
                <a:cs typeface="Carlito"/>
              </a:rPr>
              <a:t>present</a:t>
            </a:r>
            <a:r>
              <a:rPr sz="4800" b="1" spc="-6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4800" b="1" spc="-5" dirty="0">
                <a:solidFill>
                  <a:srgbClr val="FF0000"/>
                </a:solidFill>
                <a:latin typeface="Carlito"/>
                <a:cs typeface="Carlito"/>
              </a:rPr>
              <a:t>illness</a:t>
            </a:r>
            <a:endParaRPr sz="48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95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2800" b="1" spc="-10" dirty="0">
                <a:latin typeface="Carlito"/>
                <a:cs typeface="Carlito"/>
              </a:rPr>
              <a:t>following </a:t>
            </a:r>
            <a:r>
              <a:rPr sz="2800" b="1" spc="-5" dirty="0">
                <a:latin typeface="Carlito"/>
                <a:cs typeface="Carlito"/>
              </a:rPr>
              <a:t>the</a:t>
            </a:r>
            <a:r>
              <a:rPr sz="2800" b="1" spc="1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rules.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554</Words>
  <Application>Microsoft Office PowerPoint</Application>
  <PresentationFormat>On-screen Show (4:3)</PresentationFormat>
  <Paragraphs>89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Subjects</vt:lpstr>
      <vt:lpstr>Main components of history taking</vt:lpstr>
      <vt:lpstr>PowerPoint Presentation</vt:lpstr>
      <vt:lpstr>2. Chief complaint and its duration</vt:lpstr>
      <vt:lpstr>2. Chief complaint and its duration</vt:lpstr>
      <vt:lpstr>2. Chief complaint and its duration</vt:lpstr>
      <vt:lpstr>3. History of the present illness</vt:lpstr>
      <vt:lpstr>Write</vt:lpstr>
      <vt:lpstr>3. History of present illness</vt:lpstr>
      <vt:lpstr>3. History of present illness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4. Review of systems (ROS)</vt:lpstr>
      <vt:lpstr>5. Past medical history</vt:lpstr>
      <vt:lpstr>6. Past surgical history</vt:lpstr>
      <vt:lpstr>7. Family history</vt:lpstr>
      <vt:lpstr>8. Personal and social history</vt:lpstr>
      <vt:lpstr>9. occupational history</vt:lpstr>
      <vt:lpstr>10. Drugs and allergy history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Windows User</cp:lastModifiedBy>
  <cp:revision>2</cp:revision>
  <dcterms:created xsi:type="dcterms:W3CDTF">2020-03-16T12:40:12Z</dcterms:created>
  <dcterms:modified xsi:type="dcterms:W3CDTF">2020-03-16T12:46:11Z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2020-03-16T00:00:00Z</vt:filetime>
  </property>
</Properties>
</file>