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47" name="Google Shape;14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8" name="Google Shape;14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54" name="Google Shape;15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" name="Google Shape;15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61" name="Google Shape;16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2" name="Google Shape;16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68" name="Google Shape;16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75" name="Google Shape;17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6" name="Google Shape;17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82" name="Google Shape;18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3" name="Google Shape;18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89" name="Google Shape;18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0" name="Google Shape;19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96" name="Google Shape;196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" name="Google Shape;19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03" name="Google Shape;203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4" name="Google Shape;20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09" name="Google Shape;209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0" name="Google Shape;21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16" name="Google Shape;216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7" name="Google Shape;21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22" name="Google Shape;22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29" name="Google Shape;229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0" name="Google Shape;23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36" name="Google Shape;236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43" name="Google Shape;243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4" name="Google Shape;24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50" name="Google Shape;250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1" name="Google Shape;25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57" name="Google Shape;257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8" name="Google Shape;25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64" name="Google Shape;264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5" name="Google Shape;26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71" name="Google Shape;271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2" name="Google Shape;272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21" name="Google Shape;12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28" name="Google Shape;12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34" name="Google Shape;13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" name="Google Shape;13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40" name="Google Shape;14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Google Shape;14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59" name="Google Shape;59;p9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60" name="Google Shape;60;p9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61" name="Google Shape;61;p9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68" name="Google Shape;68;p10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EFD1"/>
            </a:gs>
            <a:gs pos="65000">
              <a:srgbClr val="F0EBD5"/>
            </a:gs>
            <a:gs pos="100000">
              <a:srgbClr val="D1C39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ctrTitle"/>
          </p:nvPr>
        </p:nvSpPr>
        <p:spPr>
          <a:xfrm>
            <a:off x="395287" y="4724400"/>
            <a:ext cx="8458200" cy="15129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12" scaled="0"/>
          </a:gradFill>
          <a:ln cap="flat" cmpd="tri" w="76200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Arial Black"/>
              <a:buNone/>
            </a:pPr>
            <a:r>
              <a:rPr b="1" i="1" lang="en-US" sz="3600">
                <a:solidFill>
                  <a:srgbClr val="000066"/>
                </a:solidFill>
                <a:latin typeface="Arial Black"/>
                <a:ea typeface="Arial Black"/>
                <a:cs typeface="Arial Black"/>
                <a:sym typeface="Arial Black"/>
              </a:rPr>
              <a:t>By Neurology department stuff</a:t>
            </a: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463550" y="765175"/>
            <a:ext cx="8280400" cy="3095625"/>
          </a:xfrm>
          <a:prstGeom prst="rect"/>
          <a:solidFill>
            <a:srgbClr val="0066CC"/>
          </a:solidFill>
          <a:ln cap="flat" cmpd="sng" w="19050" algn="ctr">
            <a:solidFill>
              <a:srgbClr val="99CCFF"/>
            </a:solidFill>
            <a:miter lim="800000"/>
            <a:headEnd/>
            <a:tailEnd/>
          </a:ln>
        </p:spPr>
        <p:txBody>
          <a:bodyPr fromWordArt="1"/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b="0" i="0" u="none" cap="none">
                <a:latin typeface="Impact"/>
              </a:rPr>
              <a:t>Headache
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3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/>
          <p:nvPr/>
        </p:nvSpPr>
        <p:spPr>
          <a:xfrm>
            <a:off x="996950" y="5487988"/>
            <a:ext cx="7129500" cy="1089600"/>
          </a:xfrm>
          <a:prstGeom prst="rect">
            <a:avLst/>
          </a:prstGeom>
          <a:gradFill>
            <a:gsLst>
              <a:gs pos="0">
                <a:srgbClr val="FF9933"/>
              </a:gs>
              <a:gs pos="50000">
                <a:srgbClr val="FFFF99">
                  <a:alpha val="0"/>
                </a:srgbClr>
              </a:gs>
              <a:gs pos="100000">
                <a:srgbClr val="FF9933"/>
              </a:gs>
            </a:gsLst>
            <a:lin ang="540001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660066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Distribution of symptoms and signs in postherpetic neuralgia.</a:t>
            </a:r>
            <a:endParaRPr/>
          </a:p>
        </p:txBody>
      </p:sp>
      <p:pic>
        <p:nvPicPr>
          <p:cNvPr id="151" name="Google Shape;15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2850" y="620712"/>
            <a:ext cx="6624636" cy="4548187"/>
          </a:xfrm>
          <a:prstGeom prst="rect">
            <a:avLst/>
          </a:prstGeom>
          <a:noFill/>
          <a:ln cap="flat" cmpd="sng" w="38100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/>
          <p:nvPr>
            <p:ph idx="1" type="subTitle"/>
          </p:nvPr>
        </p:nvSpPr>
        <p:spPr>
          <a:xfrm>
            <a:off x="90487" y="641350"/>
            <a:ext cx="8964600" cy="61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Common in females (15-20%) than males (5-10%)</a:t>
            </a:r>
            <a:endParaRPr/>
          </a:p>
          <a:p>
            <a:pPr indent="-609600" lvl="0" marL="60960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Strong family history is present.</a:t>
            </a:r>
            <a:endParaRPr/>
          </a:p>
          <a:p>
            <a:pPr indent="-609600" lvl="0" marL="60960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Common in urban residents.</a:t>
            </a:r>
            <a:endParaRPr/>
          </a:p>
          <a:p>
            <a:pPr indent="-609600" lvl="0" marL="60960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Onset: at /or shortly after puberty.</a:t>
            </a:r>
            <a:endParaRPr/>
          </a:p>
          <a:p>
            <a:pPr indent="-609600" lvl="0" marL="60960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Frequency: </a:t>
            </a:r>
            <a:endParaRPr/>
          </a:p>
          <a:p>
            <a:pPr indent="-609600" lvl="0" marL="60960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Char char="▪"/>
            </a:pPr>
            <a:r>
              <a:rPr b="1" i="1" lang="en-US" sz="32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May occur 2-3 times/week.</a:t>
            </a:r>
            <a:endParaRPr/>
          </a:p>
          <a:p>
            <a:pPr indent="-609600" lvl="0" marL="60960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Char char="▪"/>
            </a:pPr>
            <a:r>
              <a:rPr b="1" i="1" lang="en-US" sz="32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Others may only have 1-2 attacks in lifetime.</a:t>
            </a:r>
            <a:endParaRPr/>
          </a:p>
          <a:p>
            <a:pPr indent="-609600" lvl="0" marL="60960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Char char="▪"/>
            </a:pPr>
            <a:r>
              <a:rPr b="1" i="1" lang="en-US" sz="32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Frequency decrease with age.</a:t>
            </a:r>
            <a:endParaRPr/>
          </a:p>
          <a:p>
            <a:pPr indent="-609600" lvl="0" marL="60960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Char char="▪"/>
            </a:pPr>
            <a:r>
              <a:rPr b="1" i="1" lang="en-US" sz="32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More frequent at time of menstruation.</a:t>
            </a:r>
            <a:endParaRPr/>
          </a:p>
          <a:p>
            <a:pPr indent="-609600" lvl="0" marL="60960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Char char="▪"/>
            </a:pPr>
            <a:r>
              <a:rPr b="1" i="1" lang="en-US" sz="32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Less frequent during pregnancy.</a:t>
            </a:r>
            <a:endParaRPr/>
          </a:p>
        </p:txBody>
      </p:sp>
      <p:sp>
        <p:nvSpPr>
          <p:cNvPr id="158" name="Google Shape;158;p23"/>
          <p:cNvSpPr txBox="1"/>
          <p:nvPr/>
        </p:nvSpPr>
        <p:spPr>
          <a:xfrm>
            <a:off x="0" y="6350"/>
            <a:ext cx="9131400" cy="6462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12" scaled="0"/>
          </a:gra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Migraine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/>
          <p:nvPr>
            <p:ph idx="1" type="subTitle"/>
          </p:nvPr>
        </p:nvSpPr>
        <p:spPr>
          <a:xfrm>
            <a:off x="76200" y="641350"/>
            <a:ext cx="8964600" cy="61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33400" lvl="0" marL="533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Noto Sans Symbols"/>
              <a:buChar char="✔"/>
            </a:pPr>
            <a:r>
              <a:rPr b="1" i="0" lang="en-US" sz="28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Excitation or excessive work.</a:t>
            </a:r>
            <a:endParaRPr/>
          </a:p>
          <a:p>
            <a:pPr indent="-533400" lvl="0" marL="5334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Noto Sans Symbols"/>
              <a:buChar char="✔"/>
            </a:pPr>
            <a:r>
              <a:rPr b="1" i="0" lang="en-US" sz="28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Menses.</a:t>
            </a:r>
            <a:endParaRPr/>
          </a:p>
          <a:p>
            <a:pPr indent="-533400" lvl="0" marL="5334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Noto Sans Symbols"/>
              <a:buChar char="✔"/>
            </a:pPr>
            <a:r>
              <a:rPr b="1" i="0" lang="en-US" sz="28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Bright light.</a:t>
            </a:r>
            <a:endParaRPr/>
          </a:p>
          <a:p>
            <a:pPr indent="-533400" lvl="0" marL="5334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Noto Sans Symbols"/>
              <a:buChar char="✔"/>
            </a:pPr>
            <a:r>
              <a:rPr b="1" i="0" lang="en-US" sz="28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Extra sleep.</a:t>
            </a:r>
            <a:endParaRPr/>
          </a:p>
          <a:p>
            <a:pPr indent="-533400" lvl="0" marL="5334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Noto Sans Symbols"/>
              <a:buChar char="✔"/>
            </a:pPr>
            <a:r>
              <a:rPr b="1" i="0" lang="en-US" sz="28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Strong smells.</a:t>
            </a:r>
            <a:endParaRPr/>
          </a:p>
          <a:p>
            <a:pPr indent="-533400" lvl="0" marL="5334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Noto Sans Symbols"/>
              <a:buChar char="✔"/>
            </a:pPr>
            <a:r>
              <a:rPr b="1" i="0" lang="en-US" sz="28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Minor trauma.</a:t>
            </a:r>
            <a:endParaRPr/>
          </a:p>
          <a:p>
            <a:pPr indent="-533400" lvl="0" marL="5334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Noto Sans Symbols"/>
              <a:buChar char="✔"/>
            </a:pPr>
            <a:r>
              <a:rPr b="1" i="0" lang="en-US" sz="28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Certain diets:</a:t>
            </a:r>
            <a:r>
              <a:rPr b="1" i="0" lang="en-US" sz="28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800" u="none">
                <a:solidFill>
                  <a:srgbClr val="0066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cheese, chocolate, caffeine, alcohol, nuts, milk or missing meals.</a:t>
            </a:r>
            <a:endParaRPr/>
          </a:p>
          <a:p>
            <a:pPr indent="-533400" lvl="0" marL="5334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Usually headache starts gradually either preceded by aura or not, in one side then  spreads to involve the whole side, some time may be bilaterally.</a:t>
            </a:r>
            <a:endParaRPr/>
          </a:p>
          <a:p>
            <a:pPr indent="-533400" lvl="0" marL="5334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Usually one side is commonly affected than the other.</a:t>
            </a:r>
            <a:endParaRPr/>
          </a:p>
        </p:txBody>
      </p:sp>
      <p:sp>
        <p:nvSpPr>
          <p:cNvPr id="165" name="Google Shape;165;p24"/>
          <p:cNvSpPr txBox="1"/>
          <p:nvPr/>
        </p:nvSpPr>
        <p:spPr>
          <a:xfrm>
            <a:off x="0" y="6350"/>
            <a:ext cx="9156600" cy="6462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12" scaled="0"/>
          </a:gra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Precipitating factors of migraine attacks :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7312" y="620712"/>
            <a:ext cx="6264276" cy="4641850"/>
          </a:xfrm>
          <a:prstGeom prst="rect">
            <a:avLst/>
          </a:prstGeom>
          <a:noFill/>
          <a:ln cap="flat" cmpd="sng" w="38100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72" name="Google Shape;172;p25"/>
          <p:cNvSpPr/>
          <p:nvPr/>
        </p:nvSpPr>
        <p:spPr>
          <a:xfrm>
            <a:off x="1214413" y="5608638"/>
            <a:ext cx="6643800" cy="591000"/>
          </a:xfrm>
          <a:prstGeom prst="rect">
            <a:avLst/>
          </a:prstGeom>
          <a:gradFill>
            <a:gsLst>
              <a:gs pos="0">
                <a:srgbClr val="FF9933"/>
              </a:gs>
              <a:gs pos="50000">
                <a:srgbClr val="FFFF99">
                  <a:alpha val="0"/>
                </a:srgbClr>
              </a:gs>
              <a:gs pos="100000">
                <a:srgbClr val="FF9933"/>
              </a:gs>
            </a:gsLst>
            <a:lin ang="540001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660066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Distribution of pain in migraine.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/>
          <p:nvPr/>
        </p:nvSpPr>
        <p:spPr>
          <a:xfrm>
            <a:off x="179388" y="5303838"/>
            <a:ext cx="8748600" cy="1077900"/>
          </a:xfrm>
          <a:prstGeom prst="rect">
            <a:avLst/>
          </a:prstGeom>
          <a:gradFill>
            <a:gsLst>
              <a:gs pos="0">
                <a:srgbClr val="FF9933"/>
              </a:gs>
              <a:gs pos="50000">
                <a:srgbClr val="FFFF99">
                  <a:alpha val="0"/>
                </a:srgbClr>
              </a:gs>
              <a:gs pos="100000">
                <a:srgbClr val="FF9933"/>
              </a:gs>
            </a:gsLst>
            <a:lin ang="540001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400"/>
              <a:buFont typeface="Times New Roman"/>
              <a:buNone/>
            </a:pPr>
            <a:r>
              <a:rPr b="1" i="0" lang="en-US" sz="2400" u="none" cap="none" strike="noStrike">
                <a:solidFill>
                  <a:srgbClr val="660066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Direction of spread (arrows) and maximal extent (colored region) of depressed cerebral blood flow (CBF) in migraine with and without aura. </a:t>
            </a:r>
            <a:endParaRPr/>
          </a:p>
        </p:txBody>
      </p:sp>
      <p:pic>
        <p:nvPicPr>
          <p:cNvPr id="179" name="Google Shape;17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6375" y="293687"/>
            <a:ext cx="6121400" cy="4705350"/>
          </a:xfrm>
          <a:prstGeom prst="rect">
            <a:avLst/>
          </a:prstGeom>
          <a:noFill/>
          <a:ln cap="flat" cmpd="sng" w="38100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912" y="628650"/>
            <a:ext cx="6553201" cy="4313237"/>
          </a:xfrm>
          <a:prstGeom prst="rect">
            <a:avLst/>
          </a:prstGeom>
          <a:noFill/>
          <a:ln cap="flat" cmpd="sng" w="38100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86" name="Google Shape;186;p27"/>
          <p:cNvSpPr/>
          <p:nvPr/>
        </p:nvSpPr>
        <p:spPr>
          <a:xfrm>
            <a:off x="82550" y="5354638"/>
            <a:ext cx="8964600" cy="1077900"/>
          </a:xfrm>
          <a:prstGeom prst="rect">
            <a:avLst/>
          </a:prstGeom>
          <a:gradFill>
            <a:gsLst>
              <a:gs pos="0">
                <a:srgbClr val="FF9933"/>
              </a:gs>
              <a:gs pos="50000">
                <a:srgbClr val="FFFF99">
                  <a:alpha val="0"/>
                </a:srgbClr>
              </a:gs>
              <a:gs pos="100000">
                <a:srgbClr val="FF9933"/>
              </a:gs>
            </a:gsLst>
            <a:lin ang="540001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400"/>
              <a:buFont typeface="Times New Roman"/>
              <a:buNone/>
            </a:pPr>
            <a:r>
              <a:rPr b="1" i="0" lang="en-US" sz="2400" u="none" cap="none" strike="noStrike">
                <a:solidFill>
                  <a:srgbClr val="660066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Time course of changes in cerebral blood flow in migraine with aura. Timing and topography of cerebral blood flow, aura, and headache during migraine attacks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112" y="692150"/>
            <a:ext cx="7129461" cy="4708525"/>
          </a:xfrm>
          <a:prstGeom prst="rect">
            <a:avLst/>
          </a:prstGeom>
          <a:noFill/>
          <a:ln cap="flat" cmpd="sng" w="38100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93" name="Google Shape;193;p28"/>
          <p:cNvSpPr/>
          <p:nvPr/>
        </p:nvSpPr>
        <p:spPr>
          <a:xfrm>
            <a:off x="466725" y="5589588"/>
            <a:ext cx="8353500" cy="1077900"/>
          </a:xfrm>
          <a:prstGeom prst="rect">
            <a:avLst/>
          </a:prstGeom>
          <a:gradFill>
            <a:gsLst>
              <a:gs pos="0">
                <a:srgbClr val="FF9933"/>
              </a:gs>
              <a:gs pos="50000">
                <a:srgbClr val="FFFF99">
                  <a:alpha val="0"/>
                </a:srgbClr>
              </a:gs>
              <a:gs pos="100000">
                <a:srgbClr val="FF9933"/>
              </a:gs>
            </a:gsLst>
            <a:lin ang="540001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400"/>
              <a:buFont typeface="Times New Roman"/>
              <a:buNone/>
            </a:pPr>
            <a:r>
              <a:rPr b="1" i="0" lang="en-US" sz="2400" u="none" cap="none" strike="noStrike">
                <a:solidFill>
                  <a:srgbClr val="660066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Successive maps of scintillating scotoma to show the evolution of fortification figures and associated scotoma in a patient with classic migraine.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/>
          <p:nvPr>
            <p:ph idx="1" type="subTitle"/>
          </p:nvPr>
        </p:nvSpPr>
        <p:spPr>
          <a:xfrm>
            <a:off x="76200" y="641350"/>
            <a:ext cx="8964600" cy="61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66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I- Migraine without aura:</a:t>
            </a:r>
            <a:endParaRPr/>
          </a:p>
          <a:p>
            <a:pPr indent="-609600" lvl="0" marL="6096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0066"/>
              </a:buClr>
              <a:buSzPts val="2800"/>
              <a:buFont typeface="Times New Roman"/>
              <a:buAutoNum type="alphaUcPeriod"/>
            </a:pPr>
            <a:r>
              <a:rPr b="1" i="1" lang="en-US" sz="28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At least 5 attacks fulfilling B–D criteria.</a:t>
            </a:r>
            <a:endParaRPr/>
          </a:p>
          <a:p>
            <a:pPr indent="-609600" lvl="0" marL="6096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0066"/>
              </a:buClr>
              <a:buSzPts val="2800"/>
              <a:buFont typeface="Times New Roman"/>
              <a:buAutoNum type="alphaUcPeriod"/>
            </a:pPr>
            <a:r>
              <a:rPr b="1" i="1" lang="en-US" sz="28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Headache attacks lasting 7-48 Hs.</a:t>
            </a:r>
            <a:endParaRPr/>
          </a:p>
          <a:p>
            <a:pPr indent="-609600" lvl="0" marL="6096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0066"/>
              </a:buClr>
              <a:buSzPts val="2800"/>
              <a:buFont typeface="Times New Roman"/>
              <a:buAutoNum type="alphaUcPeriod"/>
            </a:pPr>
            <a:r>
              <a:rPr b="1" i="1" lang="en-US" sz="28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Headache has at least two of the following:</a:t>
            </a:r>
            <a:endParaRPr/>
          </a:p>
          <a:p>
            <a:pPr indent="-533400" lvl="1" marL="9906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AutoNum type="arabicPeriod"/>
            </a:pPr>
            <a:r>
              <a:rPr b="1" i="1" lang="en-US" sz="28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Unilateral.</a:t>
            </a:r>
            <a:endParaRPr/>
          </a:p>
          <a:p>
            <a:pPr indent="-533400" lvl="1" marL="9906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AutoNum type="arabicPeriod"/>
            </a:pPr>
            <a:r>
              <a:rPr b="1" i="1" lang="en-US" sz="28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Pulsating.</a:t>
            </a:r>
            <a:endParaRPr/>
          </a:p>
          <a:p>
            <a:pPr indent="-533400" lvl="1" marL="9906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AutoNum type="arabicPeriod"/>
            </a:pPr>
            <a:r>
              <a:rPr b="1" i="1" lang="en-US" sz="28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Moderate / severe.</a:t>
            </a:r>
            <a:endParaRPr/>
          </a:p>
          <a:p>
            <a:pPr indent="-533400" lvl="1" marL="9906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AutoNum type="arabicPeriod"/>
            </a:pPr>
            <a:r>
              <a:rPr b="1" i="1" lang="en-US" sz="28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Aggravated by walking or any routine physical stress</a:t>
            </a:r>
            <a:endParaRPr/>
          </a:p>
          <a:p>
            <a:pPr indent="-609600" lvl="0" marL="6096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0066"/>
              </a:buClr>
              <a:buSzPts val="2800"/>
              <a:buFont typeface="Times New Roman"/>
              <a:buAutoNum type="alphaUcPeriod"/>
            </a:pPr>
            <a:r>
              <a:rPr b="1" i="1" lang="en-US" sz="28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During headache at least one of the following:</a:t>
            </a:r>
            <a:endParaRPr/>
          </a:p>
          <a:p>
            <a:pPr indent="-533400" lvl="1" marL="9906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AutoNum type="arabicPeriod"/>
            </a:pPr>
            <a:r>
              <a:rPr b="1" i="1" lang="en-US" sz="28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Nausea and/or vomiting.</a:t>
            </a:r>
            <a:endParaRPr/>
          </a:p>
          <a:p>
            <a:pPr indent="-533400" lvl="1" marL="9906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AutoNum type="arabicPeriod"/>
            </a:pPr>
            <a:r>
              <a:rPr b="1" i="1" lang="en-US" sz="28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Photophobia and phonophobia.</a:t>
            </a:r>
            <a:endParaRPr/>
          </a:p>
        </p:txBody>
      </p:sp>
      <p:sp>
        <p:nvSpPr>
          <p:cNvPr id="200" name="Google Shape;200;p29"/>
          <p:cNvSpPr txBox="1"/>
          <p:nvPr/>
        </p:nvSpPr>
        <p:spPr>
          <a:xfrm>
            <a:off x="0" y="6350"/>
            <a:ext cx="9156600" cy="6462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12" scaled="0"/>
          </a:gra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Diagnostic criteria of migraine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/>
          <p:nvPr>
            <p:ph idx="1" type="subTitle"/>
          </p:nvPr>
        </p:nvSpPr>
        <p:spPr>
          <a:xfrm>
            <a:off x="76200" y="115887"/>
            <a:ext cx="8964600" cy="6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66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II- Migraine with aura</a:t>
            </a:r>
            <a:r>
              <a:rPr b="1" i="0" lang="en-US" sz="32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  <a:p>
            <a:pPr indent="-609600" lvl="0" marL="609600" rtl="0" algn="just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Noto Sans Symbols"/>
              <a:buChar char="✔"/>
            </a:pPr>
            <a:r>
              <a:rPr b="1" i="1" lang="en-US" sz="32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Usually headache attacks as migraine above beside an aura symptoms </a:t>
            </a:r>
            <a:r>
              <a:rPr b="1" i="1" lang="en-US" sz="3200" u="none">
                <a:solidFill>
                  <a:srgbClr val="00B05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indicating focal cortical or brain stem dysfunction.</a:t>
            </a:r>
            <a:endParaRPr/>
          </a:p>
          <a:p>
            <a:pPr indent="-609600" lvl="0" marL="609600" rtl="0" algn="just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Noto Sans Symbols"/>
              <a:buChar char="✔"/>
            </a:pPr>
            <a:r>
              <a:rPr b="1" i="1" lang="en-US" sz="32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Aura symptoms develops gradually over more than 4 minutes, </a:t>
            </a:r>
            <a:r>
              <a:rPr b="1" i="1" lang="en-US" sz="3200" u="none">
                <a:solidFill>
                  <a:srgbClr val="00B05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lasting not more than 60 minutes.</a:t>
            </a:r>
            <a:endParaRPr/>
          </a:p>
          <a:p>
            <a:pPr indent="-609600" lvl="0" marL="609600" rtl="0" algn="just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Noto Sans Symbols"/>
              <a:buChar char="✔"/>
            </a:pPr>
            <a:r>
              <a:rPr b="1" i="1" lang="en-US" sz="32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Headache follows aura </a:t>
            </a:r>
            <a:r>
              <a:rPr b="1" i="1" lang="en-US" sz="3200" u="none">
                <a:solidFill>
                  <a:srgbClr val="00B05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with free interval of less than 60 minutes.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/>
          <p:nvPr>
            <p:ph idx="1" type="subTitle"/>
          </p:nvPr>
        </p:nvSpPr>
        <p:spPr>
          <a:xfrm>
            <a:off x="76200" y="641350"/>
            <a:ext cx="8964600" cy="61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rgbClr val="66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I- General measures</a:t>
            </a:r>
            <a:endParaRPr/>
          </a:p>
          <a:p>
            <a:pPr indent="-609600" lvl="0" marL="609600" rtl="0" algn="just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None/>
            </a:pPr>
            <a:r>
              <a:rPr b="1" i="1" lang="en-US" sz="28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Avoidance of:</a:t>
            </a:r>
            <a:r>
              <a:rPr b="1" i="1" lang="en-US" sz="28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533400" lvl="1" marL="990600" rtl="0" algn="just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Noto Sans Symbols"/>
              <a:buChar char="▪"/>
            </a:pPr>
            <a:r>
              <a:rPr b="1" i="1" lang="en-US" sz="24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Stressful situation.</a:t>
            </a:r>
            <a:endParaRPr/>
          </a:p>
          <a:p>
            <a:pPr indent="-533400" lvl="1" marL="990600" rtl="0" algn="just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Noto Sans Symbols"/>
              <a:buChar char="▪"/>
            </a:pPr>
            <a:r>
              <a:rPr b="1" i="1" lang="en-US" sz="24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Mental and physical fatigue.</a:t>
            </a:r>
            <a:endParaRPr/>
          </a:p>
          <a:p>
            <a:pPr indent="-533400" lvl="1" marL="990600" rtl="0" algn="just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Noto Sans Symbols"/>
              <a:buChar char="▪"/>
            </a:pPr>
            <a:r>
              <a:rPr b="1" i="1" lang="en-US" sz="24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Precipitating diet elements</a:t>
            </a:r>
            <a:endParaRPr/>
          </a:p>
          <a:p>
            <a:pPr indent="-609600" lvl="0" marL="609600" rtl="0" algn="just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None/>
            </a:pPr>
            <a:r>
              <a:rPr b="1" i="1" lang="en-US" sz="28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Dealing with other ppt. factors.</a:t>
            </a:r>
            <a:endParaRPr/>
          </a:p>
          <a:p>
            <a:pPr indent="-609600" lvl="0" marL="609600" rtl="0" algn="just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rgbClr val="660066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rgbClr val="66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II- Medical measures</a:t>
            </a:r>
            <a:r>
              <a:rPr b="1" i="0" lang="en-US" sz="28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609600" lvl="0" marL="609600" rtl="0" algn="just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None/>
            </a:pPr>
            <a:r>
              <a:rPr b="1" i="1" lang="en-US" sz="28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During the attack:</a:t>
            </a:r>
            <a:endParaRPr/>
          </a:p>
          <a:p>
            <a:pPr indent="-533400" lvl="1" marL="990600" rtl="0" algn="just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Noto Sans Symbols"/>
              <a:buChar char="▪"/>
            </a:pPr>
            <a:r>
              <a:rPr b="1" i="1" lang="en-US" sz="24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Strong analgesics eg aspirin, paracetamol.</a:t>
            </a:r>
            <a:endParaRPr/>
          </a:p>
          <a:p>
            <a:pPr indent="-533400" lvl="1" marL="990600" rtl="0" algn="just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Noto Sans Symbols"/>
              <a:buChar char="▪"/>
            </a:pPr>
            <a:r>
              <a:rPr b="1" i="1" lang="en-US" sz="24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Ergot preparation (e.g Migranil) oral, IM or suppository.</a:t>
            </a:r>
            <a:endParaRPr/>
          </a:p>
          <a:p>
            <a:pPr indent="-609600" lvl="0" marL="609600" rtl="0" algn="just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None/>
            </a:pPr>
            <a:r>
              <a:rPr b="1" i="1" lang="en-US" sz="28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NB:</a:t>
            </a:r>
            <a:r>
              <a:rPr b="1" i="0" lang="en-US" sz="28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US" sz="2800" u="none">
                <a:solidFill>
                  <a:srgbClr val="0066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Ergot itself can cause headache in over dose and a weekly dose of 2-4 mg shouldn't be exceeded. </a:t>
            </a:r>
            <a:endParaRPr/>
          </a:p>
          <a:p>
            <a:pPr indent="-533400" lvl="1" marL="990600" rtl="0" algn="just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Noto Sans Symbols"/>
              <a:buChar char="▪"/>
            </a:pPr>
            <a:r>
              <a:rPr b="1" i="1" lang="en-US" sz="24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5HT- receptor antagonist (Sumatriptan) given in 6mg SC injection.</a:t>
            </a:r>
            <a:endParaRPr/>
          </a:p>
          <a:p>
            <a:pPr indent="-533400" lvl="1" marL="990600" rtl="0" algn="just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Noto Sans Symbols"/>
              <a:buChar char="▪"/>
            </a:pPr>
            <a:r>
              <a:rPr b="1" i="1" lang="en-US" sz="24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Prostaglandin inhibitors.</a:t>
            </a:r>
            <a:endParaRPr/>
          </a:p>
        </p:txBody>
      </p:sp>
      <p:sp>
        <p:nvSpPr>
          <p:cNvPr id="213" name="Google Shape;213;p31"/>
          <p:cNvSpPr txBox="1"/>
          <p:nvPr/>
        </p:nvSpPr>
        <p:spPr>
          <a:xfrm>
            <a:off x="0" y="6350"/>
            <a:ext cx="9156600" cy="6462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12" scaled="0"/>
          </a:gra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Management of Migraine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/>
        </p:nvSpPr>
        <p:spPr>
          <a:xfrm>
            <a:off x="0" y="6350"/>
            <a:ext cx="9131400" cy="7812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12" scaled="0"/>
          </a:gra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Definition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407987" y="1627187"/>
            <a:ext cx="8312100" cy="3746400"/>
          </a:xfrm>
          <a:prstGeom prst="rect">
            <a:avLst/>
          </a:prstGeom>
          <a:gradFill>
            <a:gsLst>
              <a:gs pos="0">
                <a:srgbClr val="FFCC99"/>
              </a:gs>
              <a:gs pos="50000">
                <a:srgbClr val="FFFFCC"/>
              </a:gs>
              <a:gs pos="100000">
                <a:srgbClr val="FFCC99"/>
              </a:gs>
            </a:gsLst>
            <a:lin ang="5400012" scaled="0"/>
          </a:gra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Headache means pain in the head.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It is a common symptom in clinical practice in 93% of males &amp; 99% of females.        </a:t>
            </a:r>
            <a:endParaRPr/>
          </a:p>
          <a:p>
            <a:pPr indent="-609600" lvl="0" marL="609600" marR="0" rtl="0" algn="just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It is a symptom of a disease which is in need for searching.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 txBox="1"/>
          <p:nvPr>
            <p:ph idx="1" type="subTitle"/>
          </p:nvPr>
        </p:nvSpPr>
        <p:spPr>
          <a:xfrm>
            <a:off x="76200" y="115887"/>
            <a:ext cx="8964600" cy="6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355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600"/>
              <a:buFont typeface="Times New Roman"/>
              <a:buAutoNum type="romanUcPeriod" startAt="3"/>
            </a:pPr>
            <a:r>
              <a:rPr b="1" i="0" lang="en-US" sz="3600" u="none">
                <a:solidFill>
                  <a:srgbClr val="66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Prophylactic measures:</a:t>
            </a:r>
            <a:endParaRPr/>
          </a:p>
          <a:p>
            <a:pPr indent="-533400" lvl="1" marL="1257300" rtl="0" algn="just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660066"/>
              </a:buClr>
              <a:buSzPts val="2800"/>
              <a:buFont typeface="Noto Sans Symbols"/>
              <a:buChar char="✔"/>
            </a:pPr>
            <a:r>
              <a:rPr b="1" i="1" lang="en-US" sz="28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Ergot preparations </a:t>
            </a:r>
            <a:r>
              <a:rPr b="1" i="1" lang="en-US" sz="2800" u="none">
                <a:solidFill>
                  <a:srgbClr val="00B05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(in closely related attacks) must be taken before the headache (in the aura)</a:t>
            </a:r>
            <a:endParaRPr/>
          </a:p>
          <a:p>
            <a:pPr indent="-533400" lvl="1" marL="1257300" rtl="0" algn="just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660066"/>
              </a:buClr>
              <a:buSzPts val="2800"/>
              <a:buFont typeface="Noto Sans Symbols"/>
              <a:buChar char="✔"/>
            </a:pPr>
            <a:r>
              <a:rPr b="1" i="1" lang="en-US" sz="28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Aspirin – </a:t>
            </a:r>
            <a:r>
              <a:rPr b="1" i="1" lang="en-US" sz="2800" u="none">
                <a:solidFill>
                  <a:srgbClr val="00B05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twice</a:t>
            </a:r>
            <a:r>
              <a:rPr b="1" i="1" lang="en-US" sz="28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US" sz="2800" u="none">
                <a:solidFill>
                  <a:srgbClr val="00B05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daily.</a:t>
            </a:r>
            <a:endParaRPr/>
          </a:p>
          <a:p>
            <a:pPr indent="-533400" lvl="1" marL="1257300" rtl="0" algn="just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660066"/>
              </a:buClr>
              <a:buSzPts val="2800"/>
              <a:buFont typeface="Noto Sans Symbols"/>
              <a:buChar char="✔"/>
            </a:pPr>
            <a:r>
              <a:rPr b="1" i="1" lang="en-US" sz="28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B-blockers eg; </a:t>
            </a:r>
            <a:r>
              <a:rPr b="1" i="1" lang="en-US" sz="2800" u="none">
                <a:solidFill>
                  <a:srgbClr val="00B05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indral 30-120 mg/day.</a:t>
            </a:r>
            <a:endParaRPr/>
          </a:p>
          <a:p>
            <a:pPr indent="-533400" lvl="1" marL="1257300" rtl="0" algn="just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660066"/>
              </a:buClr>
              <a:buSzPts val="2800"/>
              <a:buFont typeface="Noto Sans Symbols"/>
              <a:buChar char="✔"/>
            </a:pPr>
            <a:r>
              <a:rPr b="1" i="1" lang="en-US" sz="28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Ca+ channel blockers (</a:t>
            </a:r>
            <a:r>
              <a:rPr b="1" i="1" lang="en-US" sz="2800" u="none">
                <a:solidFill>
                  <a:srgbClr val="00B05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flunarzine</a:t>
            </a:r>
            <a:r>
              <a:rPr b="1" i="1" lang="en-US" sz="28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/>
          </a:p>
          <a:p>
            <a:pPr indent="-533400" lvl="1" marL="1257300" rtl="0" algn="just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660066"/>
              </a:buClr>
              <a:buSzPts val="2800"/>
              <a:buFont typeface="Noto Sans Symbols"/>
              <a:buChar char="✔"/>
            </a:pPr>
            <a:r>
              <a:rPr b="1" i="1" lang="en-US" sz="28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Tri-cyclic antidepressants.</a:t>
            </a:r>
            <a:endParaRPr/>
          </a:p>
          <a:p>
            <a:pPr indent="-533400" lvl="1" marL="1257300" rtl="0" algn="just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660066"/>
              </a:buClr>
              <a:buSzPts val="2800"/>
              <a:buFont typeface="Noto Sans Symbols"/>
              <a:buChar char="✔"/>
            </a:pPr>
            <a:r>
              <a:rPr b="1" i="1" lang="en-US" sz="28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Antihistaminic.</a:t>
            </a:r>
            <a:r>
              <a:rPr b="0" i="0" lang="en-US" sz="28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 txBox="1"/>
          <p:nvPr>
            <p:ph idx="1" type="subTitle"/>
          </p:nvPr>
        </p:nvSpPr>
        <p:spPr>
          <a:xfrm>
            <a:off x="76200" y="641350"/>
            <a:ext cx="8964600" cy="61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Frequently associated with anxiety, depressive disorders and insomnia.</a:t>
            </a:r>
            <a:endParaRPr/>
          </a:p>
          <a:p>
            <a:pPr indent="-609600" lvl="0" marL="609600" rtl="0" algn="just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The commonest (68% of males &amp; 88% of females).</a:t>
            </a:r>
            <a:endParaRPr/>
          </a:p>
          <a:p>
            <a:pPr indent="-609600" lvl="0" marL="609600" rtl="0" algn="just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Each attack lasts from 30 minutes up to 7 days.</a:t>
            </a:r>
            <a:endParaRPr/>
          </a:p>
          <a:p>
            <a:pPr indent="-609600" lvl="0" marL="609600" rtl="0" algn="just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At least two of the following:</a:t>
            </a:r>
            <a:endParaRPr/>
          </a:p>
          <a:p>
            <a:pPr indent="-533400" lvl="1" marL="990600" rtl="0" algn="just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Char char="▪"/>
            </a:pPr>
            <a:r>
              <a:rPr b="1" i="1" lang="en-US" sz="32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Pressing / tightening (non-pulsating) quality.</a:t>
            </a:r>
            <a:endParaRPr/>
          </a:p>
          <a:p>
            <a:pPr indent="-533400" lvl="1" marL="990600" rtl="0" algn="just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Char char="▪"/>
            </a:pPr>
            <a:r>
              <a:rPr b="1" i="1" lang="en-US" sz="32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Mild or moderate.</a:t>
            </a:r>
            <a:endParaRPr/>
          </a:p>
          <a:p>
            <a:pPr indent="-533400" lvl="1" marL="990600" rtl="0" algn="just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Char char="▪"/>
            </a:pPr>
            <a:r>
              <a:rPr b="1" i="1" lang="en-US" sz="32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Bilateral location.</a:t>
            </a:r>
            <a:endParaRPr/>
          </a:p>
          <a:p>
            <a:pPr indent="-533400" lvl="1" marL="990600" rtl="0" algn="just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Char char="▪"/>
            </a:pPr>
            <a:r>
              <a:rPr b="1" i="1" lang="en-US" sz="32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No aggravation as in migraine.</a:t>
            </a:r>
            <a:endParaRPr/>
          </a:p>
        </p:txBody>
      </p:sp>
      <p:sp>
        <p:nvSpPr>
          <p:cNvPr id="226" name="Google Shape;226;p33"/>
          <p:cNvSpPr txBox="1"/>
          <p:nvPr/>
        </p:nvSpPr>
        <p:spPr>
          <a:xfrm>
            <a:off x="0" y="6350"/>
            <a:ext cx="9156600" cy="6462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12" scaled="0"/>
          </a:gra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Tension type Headache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4"/>
          <p:cNvSpPr txBox="1"/>
          <p:nvPr>
            <p:ph idx="1" type="subTitle"/>
          </p:nvPr>
        </p:nvSpPr>
        <p:spPr>
          <a:xfrm>
            <a:off x="76200" y="641350"/>
            <a:ext cx="8964600" cy="61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No nausea or vomiting.</a:t>
            </a:r>
            <a:endParaRPr/>
          </a:p>
          <a:p>
            <a:pPr indent="-609600" lvl="0" marL="609600" rtl="0" algn="just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No phonophobia or photophobia.</a:t>
            </a:r>
            <a:endParaRPr/>
          </a:p>
          <a:p>
            <a:pPr indent="-609600" lvl="0" marL="609600" rtl="0" algn="just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May be associated with spasm of / or tender pericranial ms.</a:t>
            </a:r>
            <a:endParaRPr/>
          </a:p>
          <a:p>
            <a:pPr indent="-609600" lvl="0" marL="609600" rtl="0" algn="just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Usually ppt. by stressful situations, associated with insomnia, lost appetite.</a:t>
            </a:r>
            <a:endParaRPr/>
          </a:p>
          <a:p>
            <a:pPr indent="-609600" lvl="0" marL="609600" rtl="0" algn="just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Considered chronic if persists for: </a:t>
            </a:r>
            <a:endParaRPr/>
          </a:p>
          <a:p>
            <a:pPr indent="-533400" lvl="1" marL="990600" rtl="0" algn="just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Char char="▪"/>
            </a:pPr>
            <a:r>
              <a:rPr b="1" i="1" lang="en-US" sz="32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More than 15 days / month or </a:t>
            </a:r>
            <a:endParaRPr/>
          </a:p>
          <a:p>
            <a:pPr indent="-533400" lvl="1" marL="990600" rtl="0" algn="just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Char char="▪"/>
            </a:pPr>
            <a:r>
              <a:rPr b="1" i="1" lang="en-US" sz="32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More than 6 months / year.</a:t>
            </a:r>
            <a:endParaRPr/>
          </a:p>
        </p:txBody>
      </p:sp>
      <p:sp>
        <p:nvSpPr>
          <p:cNvPr id="233" name="Google Shape;233;p34"/>
          <p:cNvSpPr txBox="1"/>
          <p:nvPr/>
        </p:nvSpPr>
        <p:spPr>
          <a:xfrm>
            <a:off x="0" y="6350"/>
            <a:ext cx="9156600" cy="6462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12" scaled="0"/>
          </a:gra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Tension type Headache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2875" y="549275"/>
            <a:ext cx="6480176" cy="4716462"/>
          </a:xfrm>
          <a:prstGeom prst="rect">
            <a:avLst/>
          </a:prstGeom>
          <a:noFill/>
          <a:ln cap="flat" cmpd="sng" w="38100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40" name="Google Shape;240;p35"/>
          <p:cNvSpPr/>
          <p:nvPr/>
        </p:nvSpPr>
        <p:spPr>
          <a:xfrm>
            <a:off x="1174750" y="5500688"/>
            <a:ext cx="6984900" cy="1089600"/>
          </a:xfrm>
          <a:prstGeom prst="rect">
            <a:avLst/>
          </a:prstGeom>
          <a:gradFill>
            <a:gsLst>
              <a:gs pos="0">
                <a:srgbClr val="FF9933"/>
              </a:gs>
              <a:gs pos="50000">
                <a:srgbClr val="FFFF99">
                  <a:alpha val="0"/>
                </a:srgbClr>
              </a:gs>
              <a:gs pos="100000">
                <a:srgbClr val="FF9933"/>
              </a:gs>
            </a:gsLst>
            <a:lin ang="540001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660066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Distribution of symptoms and signs in tension headache.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"/>
          <p:cNvSpPr txBox="1"/>
          <p:nvPr>
            <p:ph idx="1" type="subTitle"/>
          </p:nvPr>
        </p:nvSpPr>
        <p:spPr>
          <a:xfrm>
            <a:off x="76200" y="765175"/>
            <a:ext cx="8964600" cy="60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33400" lvl="1" marL="9906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600"/>
              <a:buFont typeface="Noto Sans Symbols"/>
              <a:buChar char="✔"/>
            </a:pPr>
            <a:r>
              <a:rPr b="1" i="1" lang="en-US" sz="36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Analgesics.</a:t>
            </a:r>
            <a:endParaRPr/>
          </a:p>
          <a:p>
            <a:pPr indent="-533400" lvl="1" marL="990600" rtl="0" algn="just">
              <a:lnSpc>
                <a:spcPct val="120000"/>
              </a:lnSpc>
              <a:spcBef>
                <a:spcPts val="720"/>
              </a:spcBef>
              <a:spcAft>
                <a:spcPts val="0"/>
              </a:spcAft>
              <a:buClr>
                <a:srgbClr val="660066"/>
              </a:buClr>
              <a:buSzPts val="3600"/>
              <a:buFont typeface="Noto Sans Symbols"/>
              <a:buChar char="✔"/>
            </a:pPr>
            <a:r>
              <a:rPr b="1" i="1" lang="en-US" sz="36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Ms. Relaxants.</a:t>
            </a:r>
            <a:endParaRPr/>
          </a:p>
          <a:p>
            <a:pPr indent="-533400" lvl="1" marL="990600" rtl="0" algn="just">
              <a:lnSpc>
                <a:spcPct val="120000"/>
              </a:lnSpc>
              <a:spcBef>
                <a:spcPts val="720"/>
              </a:spcBef>
              <a:spcAft>
                <a:spcPts val="0"/>
              </a:spcAft>
              <a:buClr>
                <a:srgbClr val="660066"/>
              </a:buClr>
              <a:buSzPts val="3600"/>
              <a:buFont typeface="Noto Sans Symbols"/>
              <a:buChar char="✔"/>
            </a:pPr>
            <a:r>
              <a:rPr b="1" i="1" lang="en-US" sz="36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Antidepressants.</a:t>
            </a:r>
            <a:endParaRPr/>
          </a:p>
          <a:p>
            <a:pPr indent="-533400" lvl="1" marL="990600" rtl="0" algn="just">
              <a:lnSpc>
                <a:spcPct val="120000"/>
              </a:lnSpc>
              <a:spcBef>
                <a:spcPts val="720"/>
              </a:spcBef>
              <a:spcAft>
                <a:spcPts val="0"/>
              </a:spcAft>
              <a:buClr>
                <a:srgbClr val="660066"/>
              </a:buClr>
              <a:buSzPts val="3600"/>
              <a:buFont typeface="Noto Sans Symbols"/>
              <a:buChar char="✔"/>
            </a:pPr>
            <a:r>
              <a:rPr b="1" i="1" lang="en-US" sz="36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Anxiolytics.</a:t>
            </a:r>
            <a:endParaRPr/>
          </a:p>
        </p:txBody>
      </p:sp>
      <p:sp>
        <p:nvSpPr>
          <p:cNvPr id="247" name="Google Shape;247;p36"/>
          <p:cNvSpPr txBox="1"/>
          <p:nvPr/>
        </p:nvSpPr>
        <p:spPr>
          <a:xfrm>
            <a:off x="0" y="6350"/>
            <a:ext cx="9156600" cy="6603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12" scaled="0"/>
          </a:gra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Treatment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"/>
          <p:cNvSpPr txBox="1"/>
          <p:nvPr>
            <p:ph idx="1" type="subTitle"/>
          </p:nvPr>
        </p:nvSpPr>
        <p:spPr>
          <a:xfrm>
            <a:off x="76200" y="641350"/>
            <a:ext cx="8964600" cy="61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Severe unilateral orbital, supra-orbital and/or temporal pain.</a:t>
            </a:r>
            <a:endParaRPr/>
          </a:p>
          <a:p>
            <a:pPr indent="-609600" lvl="0" marL="60960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Lasting 15-180 minutes.</a:t>
            </a:r>
            <a:endParaRPr/>
          </a:p>
          <a:p>
            <a:pPr indent="-609600" lvl="0" marL="60960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Recurrent attacks over the day and may awaken the patient from sleep.</a:t>
            </a:r>
            <a:endParaRPr/>
          </a:p>
          <a:p>
            <a:pPr indent="-609600" lvl="0" marL="60960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Headache is associated with at least one of the following on the pain side:</a:t>
            </a:r>
            <a:endParaRPr/>
          </a:p>
          <a:p>
            <a:pPr indent="-609600" lvl="0" marL="60960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Lacrimation              Conjunctival injection </a:t>
            </a:r>
            <a:endParaRPr/>
          </a:p>
          <a:p>
            <a:pPr indent="-609600" lvl="0" marL="60960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Nasal congestion      Rhinorhea</a:t>
            </a:r>
            <a:endParaRPr/>
          </a:p>
          <a:p>
            <a:pPr indent="-609600" lvl="0" marL="60960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Miosis                       Ptosis</a:t>
            </a:r>
            <a:endParaRPr/>
          </a:p>
          <a:p>
            <a:pPr indent="-609600" lvl="0" marL="60960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Eyelid edema            Forehead and facial sweating.</a:t>
            </a:r>
            <a:endParaRPr/>
          </a:p>
        </p:txBody>
      </p:sp>
      <p:sp>
        <p:nvSpPr>
          <p:cNvPr id="254" name="Google Shape;254;p37"/>
          <p:cNvSpPr txBox="1"/>
          <p:nvPr/>
        </p:nvSpPr>
        <p:spPr>
          <a:xfrm>
            <a:off x="0" y="6350"/>
            <a:ext cx="9156600" cy="6462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12" scaled="0"/>
          </a:gra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Cluster Headache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550" y="549275"/>
            <a:ext cx="7129462" cy="4692650"/>
          </a:xfrm>
          <a:prstGeom prst="rect">
            <a:avLst/>
          </a:prstGeom>
          <a:noFill/>
          <a:ln cap="flat" cmpd="sng" w="38100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61" name="Google Shape;261;p38"/>
          <p:cNvSpPr/>
          <p:nvPr/>
        </p:nvSpPr>
        <p:spPr>
          <a:xfrm>
            <a:off x="1000100" y="5483225"/>
            <a:ext cx="7072500" cy="1089600"/>
          </a:xfrm>
          <a:prstGeom prst="rect">
            <a:avLst/>
          </a:prstGeom>
          <a:gradFill>
            <a:gsLst>
              <a:gs pos="0">
                <a:srgbClr val="FF9933"/>
              </a:gs>
              <a:gs pos="50000">
                <a:srgbClr val="FFFF99">
                  <a:alpha val="0"/>
                </a:srgbClr>
              </a:gs>
              <a:gs pos="100000">
                <a:srgbClr val="FF9933"/>
              </a:gs>
            </a:gsLst>
            <a:lin ang="540001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660066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Distribution of symptoms and signs in cluster headache.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457950"/>
          </a:xfrm>
          <a:prstGeom prst="rect">
            <a:avLst/>
          </a:prstGeom>
          <a:noFill/>
          <a:ln cap="flat" cmpd="sng" w="38100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68" name="Google Shape;268;p39"/>
          <p:cNvSpPr/>
          <p:nvPr/>
        </p:nvSpPr>
        <p:spPr>
          <a:xfrm>
            <a:off x="0" y="6464300"/>
            <a:ext cx="9144000" cy="420600"/>
          </a:xfrm>
          <a:prstGeom prst="rect">
            <a:avLst/>
          </a:prstGeom>
          <a:gradFill>
            <a:gsLst>
              <a:gs pos="0">
                <a:srgbClr val="FF9933"/>
              </a:gs>
              <a:gs pos="50000">
                <a:srgbClr val="FFFF99">
                  <a:alpha val="0"/>
                </a:srgbClr>
              </a:gs>
              <a:gs pos="100000">
                <a:srgbClr val="FF9933"/>
              </a:gs>
            </a:gsLst>
            <a:lin ang="540001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400"/>
              <a:buFont typeface="Times New Roman"/>
              <a:buNone/>
            </a:pPr>
            <a:r>
              <a:rPr b="1" i="0" lang="en-US" sz="2400" u="none" cap="none" strike="noStrike">
                <a:solidFill>
                  <a:srgbClr val="660066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Right ptosis during acute cluster headache.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0"/>
          <p:cNvSpPr txBox="1"/>
          <p:nvPr>
            <p:ph idx="1" type="subTitle"/>
          </p:nvPr>
        </p:nvSpPr>
        <p:spPr>
          <a:xfrm>
            <a:off x="76200" y="765175"/>
            <a:ext cx="8964600" cy="60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600"/>
              <a:buFont typeface="Noto Sans Symbols"/>
              <a:buChar char="✔"/>
            </a:pPr>
            <a:r>
              <a:rPr b="1" i="1" lang="en-US" sz="36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Strong analgesics.</a:t>
            </a:r>
            <a:endParaRPr/>
          </a:p>
          <a:p>
            <a:pPr indent="-609600" lvl="0" marL="609600" rtl="0" algn="just">
              <a:lnSpc>
                <a:spcPct val="130000"/>
              </a:lnSpc>
              <a:spcBef>
                <a:spcPts val="720"/>
              </a:spcBef>
              <a:spcAft>
                <a:spcPts val="0"/>
              </a:spcAft>
              <a:buClr>
                <a:srgbClr val="660066"/>
              </a:buClr>
              <a:buSzPts val="3600"/>
              <a:buFont typeface="Noto Sans Symbols"/>
              <a:buChar char="✔"/>
            </a:pPr>
            <a:r>
              <a:rPr b="1" i="1" lang="en-US" sz="36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Ergot preparations.</a:t>
            </a:r>
            <a:endParaRPr/>
          </a:p>
          <a:p>
            <a:pPr indent="-609600" lvl="0" marL="609600" rtl="0" algn="just">
              <a:lnSpc>
                <a:spcPct val="130000"/>
              </a:lnSpc>
              <a:spcBef>
                <a:spcPts val="720"/>
              </a:spcBef>
              <a:spcAft>
                <a:spcPts val="0"/>
              </a:spcAft>
              <a:buClr>
                <a:srgbClr val="660066"/>
              </a:buClr>
              <a:buSzPts val="3600"/>
              <a:buFont typeface="Noto Sans Symbols"/>
              <a:buChar char="✔"/>
            </a:pPr>
            <a:r>
              <a:rPr b="1" i="1" lang="en-US" sz="36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Antihistaminics.</a:t>
            </a:r>
            <a:endParaRPr/>
          </a:p>
          <a:p>
            <a:pPr indent="-609600" lvl="0" marL="609600" rtl="0" algn="just">
              <a:lnSpc>
                <a:spcPct val="130000"/>
              </a:lnSpc>
              <a:spcBef>
                <a:spcPts val="720"/>
              </a:spcBef>
              <a:spcAft>
                <a:spcPts val="0"/>
              </a:spcAft>
              <a:buClr>
                <a:srgbClr val="660066"/>
              </a:buClr>
              <a:buSzPts val="3600"/>
              <a:buFont typeface="Noto Sans Symbols"/>
              <a:buChar char="✔"/>
            </a:pPr>
            <a:r>
              <a:rPr b="1" i="1" lang="en-US" sz="36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Non steroidal especially </a:t>
            </a:r>
            <a:r>
              <a:rPr b="1" i="1" lang="en-US" sz="3600" u="none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Endomethacine</a:t>
            </a:r>
            <a:r>
              <a:rPr b="1" i="1" lang="en-US" sz="36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275" name="Google Shape;275;p40"/>
          <p:cNvSpPr txBox="1"/>
          <p:nvPr/>
        </p:nvSpPr>
        <p:spPr>
          <a:xfrm>
            <a:off x="0" y="6350"/>
            <a:ext cx="9156600" cy="6603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12" scaled="0"/>
          </a:gra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Treatment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118090L" id="280" name="Google Shape;28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Shape 281"/>
          <p:cNvSpPr/>
          <p:nvPr/>
        </p:nvSpPr>
        <p:spPr>
          <a:xfrm>
            <a:off x="1752600" y="2133600"/>
            <a:ext cx="5867400" cy="3124200"/>
          </a:xfrm>
          <a:prstGeom prst="rect"/>
          <a:gradFill>
            <a:gsLst>
              <a:gs pos="0">
                <a:srgbClr val="A603AB"/>
              </a:gs>
              <a:gs pos="11999">
                <a:srgbClr val="E81766"/>
              </a:gs>
              <a:gs pos="27000">
                <a:srgbClr val="EE3F17"/>
              </a:gs>
              <a:gs pos="47999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0"/>
          </a:gradFill>
          <a:ln cap="flat" cmpd="sng" w="12700" algn="ctr">
            <a:solidFill>
              <a:srgbClr val="EAEAEA"/>
            </a:solidFill>
            <a:miter lim="800000"/>
            <a:headEnd/>
            <a:tailEnd/>
          </a:ln>
        </p:spPr>
        <p:txBody>
          <a:bodyPr fromWordArt="1"/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b="0" i="0" u="none" cap="none">
                <a:latin typeface="Arial Black"/>
              </a:rPr>
              <a:t>Thank You
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idx="1" type="subTitle"/>
          </p:nvPr>
        </p:nvSpPr>
        <p:spPr>
          <a:xfrm>
            <a:off x="76200" y="549275"/>
            <a:ext cx="9004200" cy="6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AutoNum type="arabicPeriod"/>
            </a:pPr>
            <a:r>
              <a:rPr b="1" i="1" lang="en-US" sz="28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Duration of suffering from headache.</a:t>
            </a:r>
            <a:endParaRPr/>
          </a:p>
          <a:p>
            <a:pPr indent="-609600" lvl="0" marL="6096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AutoNum type="arabicPeriod"/>
            </a:pPr>
            <a:r>
              <a:rPr b="1" i="1" lang="en-US" sz="28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Is it increasing in severity, constant or paroxysmal.</a:t>
            </a:r>
            <a:endParaRPr/>
          </a:p>
          <a:p>
            <a:pPr indent="-609600" lvl="0" marL="6096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AutoNum type="arabicPeriod"/>
            </a:pPr>
            <a:r>
              <a:rPr b="1" i="1" lang="en-US" sz="28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Side and site of headache.</a:t>
            </a:r>
            <a:endParaRPr/>
          </a:p>
          <a:p>
            <a:pPr indent="-609600" lvl="0" marL="6096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AutoNum type="arabicPeriod"/>
            </a:pPr>
            <a:r>
              <a:rPr b="1" i="1" lang="en-US" sz="28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Duration of each attack.</a:t>
            </a:r>
            <a:endParaRPr/>
          </a:p>
          <a:p>
            <a:pPr indent="-609600" lvl="0" marL="6096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AutoNum type="arabicPeriod"/>
            </a:pPr>
            <a:r>
              <a:rPr b="1" i="1" lang="en-US" sz="28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Precipitating factors </a:t>
            </a:r>
            <a:r>
              <a:rPr b="1" i="1" lang="en-US" sz="2800" u="none">
                <a:solidFill>
                  <a:srgbClr val="00B05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e.g. Cough, psychic stress…etc</a:t>
            </a:r>
            <a:endParaRPr/>
          </a:p>
          <a:p>
            <a:pPr indent="-609600" lvl="0" marL="6096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AutoNum type="arabicPeriod"/>
            </a:pPr>
            <a:r>
              <a:rPr b="1" i="1" lang="en-US" sz="28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Relieving factors </a:t>
            </a:r>
            <a:r>
              <a:rPr b="1" i="1" lang="en-US" sz="2800" u="none">
                <a:solidFill>
                  <a:srgbClr val="00B05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e.g. Vomiting, analgesics,…etc.</a:t>
            </a:r>
            <a:endParaRPr/>
          </a:p>
          <a:p>
            <a:pPr indent="-609600" lvl="0" marL="6096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AutoNum type="arabicPeriod"/>
            </a:pPr>
            <a:r>
              <a:rPr b="1" i="1" lang="en-US" sz="28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Character of headache.</a:t>
            </a:r>
            <a:endParaRPr/>
          </a:p>
          <a:p>
            <a:pPr indent="-609600" lvl="0" marL="6096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AutoNum type="arabicPeriod"/>
            </a:pPr>
            <a:r>
              <a:rPr b="1" i="1" lang="en-US" sz="28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Associating symptoms.</a:t>
            </a:r>
            <a:endParaRPr/>
          </a:p>
          <a:p>
            <a:pPr indent="-609600" lvl="0" marL="6096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AutoNum type="arabicPeriod"/>
            </a:pPr>
            <a:r>
              <a:rPr b="1" i="1" lang="en-US" sz="28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History of head trauma, nasal obstruction or discharge,   visual disorders, teeth problems ,...ect.</a:t>
            </a:r>
            <a:endParaRPr/>
          </a:p>
          <a:p>
            <a:pPr indent="-609600" lvl="0" marL="6096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AutoNum type="arabicPeriod"/>
            </a:pPr>
            <a:r>
              <a:rPr b="1" i="1" lang="en-US" sz="28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Is the patient anxious, tense or depressed. </a:t>
            </a:r>
            <a:endParaRPr/>
          </a:p>
          <a:p>
            <a:pPr indent="-609600" lvl="0" marL="6096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AutoNum type="arabicPeriod"/>
            </a:pPr>
            <a:r>
              <a:rPr b="1" i="1" lang="en-US" sz="28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Presence of signs of systemic disease  </a:t>
            </a:r>
            <a:r>
              <a:rPr b="1" i="1" lang="en-US" sz="2800" u="none">
                <a:solidFill>
                  <a:srgbClr val="00B05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(fever, anemia).</a:t>
            </a:r>
            <a:endParaRPr/>
          </a:p>
        </p:txBody>
      </p:sp>
      <p:sp>
        <p:nvSpPr>
          <p:cNvPr id="104" name="Google Shape;104;p15"/>
          <p:cNvSpPr txBox="1"/>
          <p:nvPr/>
        </p:nvSpPr>
        <p:spPr>
          <a:xfrm>
            <a:off x="12700" y="6350"/>
            <a:ext cx="9131400" cy="4764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12" scaled="0"/>
          </a:gra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Every Patient with headache requires firstly history in detail :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idx="1" type="subTitle"/>
          </p:nvPr>
        </p:nvSpPr>
        <p:spPr>
          <a:xfrm>
            <a:off x="309562" y="823912"/>
            <a:ext cx="8528100" cy="5762700"/>
          </a:xfrm>
          <a:prstGeom prst="rect">
            <a:avLst/>
          </a:prstGeom>
          <a:gradFill>
            <a:gsLst>
              <a:gs pos="0">
                <a:srgbClr val="FFCC99"/>
              </a:gs>
              <a:gs pos="50000">
                <a:srgbClr val="FFFFCC"/>
              </a:gs>
              <a:gs pos="100000">
                <a:srgbClr val="FFCC99"/>
              </a:gs>
            </a:gsLst>
            <a:lin ang="5400012" scaled="0"/>
          </a:gra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All the tissues covering the cranium are pain sensitive eg; arteries, muscles and pericranium.</a:t>
            </a:r>
            <a:endParaRPr/>
          </a:p>
          <a:p>
            <a:pPr indent="-609600" lvl="0" marL="609600" rtl="0" algn="just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Skull bone itself is insensitive to pain.</a:t>
            </a:r>
            <a:endParaRPr/>
          </a:p>
          <a:p>
            <a:pPr indent="-609600" lvl="0" marL="609600" rtl="0" algn="just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Intracranial pain sensitive structures:</a:t>
            </a:r>
            <a:endParaRPr/>
          </a:p>
          <a:p>
            <a:pPr indent="-533400" lvl="1" marL="990600" rtl="0" algn="just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Noto Sans Symbols"/>
              <a:buChar char="✔"/>
            </a:pPr>
            <a:r>
              <a:rPr b="1" i="1" lang="en-US" sz="36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Venous sinuses.</a:t>
            </a:r>
            <a:endParaRPr/>
          </a:p>
          <a:p>
            <a:pPr indent="-533400" lvl="1" marL="990600" rtl="0" algn="just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Noto Sans Symbols"/>
              <a:buChar char="✔"/>
            </a:pPr>
            <a:r>
              <a:rPr b="1" i="1" lang="en-US" sz="36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Dura matter.</a:t>
            </a:r>
            <a:endParaRPr/>
          </a:p>
          <a:p>
            <a:pPr indent="-533400" lvl="1" marL="990600" rtl="0" algn="just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Noto Sans Symbols"/>
              <a:buChar char="✔"/>
            </a:pPr>
            <a:r>
              <a:rPr b="1" i="1" lang="en-US" sz="36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Cerebral arteries.</a:t>
            </a:r>
            <a:endParaRPr/>
          </a:p>
          <a:p>
            <a:pPr indent="-533400" lvl="1" marL="990600" rtl="0" algn="just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Noto Sans Symbols"/>
              <a:buChar char="✔"/>
            </a:pPr>
            <a:r>
              <a:rPr b="1" i="1" lang="en-US" sz="36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II, III, V, IX &amp; X cranial nerves.</a:t>
            </a:r>
            <a:endParaRPr/>
          </a:p>
        </p:txBody>
      </p:sp>
      <p:sp>
        <p:nvSpPr>
          <p:cNvPr id="111" name="Google Shape;111;p16"/>
          <p:cNvSpPr txBox="1"/>
          <p:nvPr/>
        </p:nvSpPr>
        <p:spPr>
          <a:xfrm>
            <a:off x="12700" y="6350"/>
            <a:ext cx="9131400" cy="6603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12" scaled="0"/>
          </a:gra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The Mode of production of Headache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idx="1" type="subTitle"/>
          </p:nvPr>
        </p:nvSpPr>
        <p:spPr>
          <a:xfrm>
            <a:off x="115887" y="692150"/>
            <a:ext cx="8964600" cy="61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Noto Sans Symbols"/>
              <a:buChar char="✔"/>
            </a:pPr>
            <a:r>
              <a:rPr b="1" i="0" lang="en-US" sz="36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Inflammation in pain sensitive structure.</a:t>
            </a:r>
            <a:endParaRPr/>
          </a:p>
          <a:p>
            <a:pPr indent="-609600" lvl="0" marL="609600" rtl="0" algn="just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Noto Sans Symbols"/>
              <a:buChar char="✔"/>
            </a:pPr>
            <a:r>
              <a:rPr b="1" i="0" lang="en-US" sz="36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Referred pain. </a:t>
            </a:r>
            <a:endParaRPr/>
          </a:p>
          <a:p>
            <a:pPr indent="-609600" lvl="0" marL="609600" rtl="0" algn="just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Noto Sans Symbols"/>
              <a:buChar char="✔"/>
            </a:pPr>
            <a:r>
              <a:rPr b="1" i="0" lang="en-US" sz="36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Meningeal irritation.</a:t>
            </a:r>
            <a:endParaRPr/>
          </a:p>
          <a:p>
            <a:pPr indent="-609600" lvl="0" marL="609600" rtl="0" algn="just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Noto Sans Symbols"/>
              <a:buChar char="✔"/>
            </a:pPr>
            <a:r>
              <a:rPr b="1" i="0" lang="en-US" sz="36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Traction on or dilatation of blood vessels </a:t>
            </a:r>
            <a:r>
              <a:rPr b="1" i="0" lang="en-US" sz="3600" u="none">
                <a:solidFill>
                  <a:srgbClr val="00B05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e.g; anaemia.</a:t>
            </a:r>
            <a:endParaRPr/>
          </a:p>
          <a:p>
            <a:pPr indent="-609600" lvl="0" marL="609600" rtl="0" algn="just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Noto Sans Symbols"/>
              <a:buChar char="✔"/>
            </a:pPr>
            <a:r>
              <a:rPr b="1" i="0" lang="en-US" sz="36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Pressure upon or distortion of pain sensitive structure </a:t>
            </a:r>
            <a:r>
              <a:rPr b="1" i="0" lang="en-US" sz="3600" u="none">
                <a:solidFill>
                  <a:srgbClr val="00B05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e.g; tumors or other SOL.</a:t>
            </a:r>
            <a:endParaRPr/>
          </a:p>
          <a:p>
            <a:pPr indent="-609600" lvl="0" marL="609600" rtl="0" algn="just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Noto Sans Symbols"/>
              <a:buChar char="✔"/>
            </a:pPr>
            <a:r>
              <a:rPr b="1" i="0" lang="en-US" sz="36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Psychological causes.</a:t>
            </a:r>
            <a:endParaRPr/>
          </a:p>
        </p:txBody>
      </p:sp>
      <p:sp>
        <p:nvSpPr>
          <p:cNvPr id="118" name="Google Shape;118;p17"/>
          <p:cNvSpPr txBox="1"/>
          <p:nvPr/>
        </p:nvSpPr>
        <p:spPr>
          <a:xfrm>
            <a:off x="12700" y="6350"/>
            <a:ext cx="9131400" cy="6603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12" scaled="0"/>
          </a:gra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The Main factors which can cause headache: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idx="1" type="subTitle"/>
          </p:nvPr>
        </p:nvSpPr>
        <p:spPr>
          <a:xfrm>
            <a:off x="90487" y="654050"/>
            <a:ext cx="8964600" cy="61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Migraine:</a:t>
            </a:r>
            <a:endParaRPr/>
          </a:p>
          <a:p>
            <a:pPr indent="-533400" lvl="1" marL="9906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Noto Sans Symbols"/>
              <a:buChar char="▪"/>
            </a:pPr>
            <a:r>
              <a:rPr b="1" i="1" lang="en-US" sz="28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Migraine without aura.</a:t>
            </a:r>
            <a:endParaRPr/>
          </a:p>
          <a:p>
            <a:pPr indent="-533400" lvl="1" marL="9906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Noto Sans Symbols"/>
              <a:buChar char="▪"/>
            </a:pPr>
            <a:r>
              <a:rPr b="1" i="1" lang="en-US" sz="28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Migraine with aura.</a:t>
            </a:r>
            <a:endParaRPr/>
          </a:p>
          <a:p>
            <a:pPr indent="-533400" lvl="1" marL="9906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Noto Sans Symbols"/>
              <a:buChar char="▪"/>
            </a:pPr>
            <a:r>
              <a:rPr b="1" i="1" lang="en-US" sz="28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Complicated migraine.</a:t>
            </a:r>
            <a:endParaRPr/>
          </a:p>
          <a:p>
            <a:pPr indent="-609600" lvl="0" marL="6096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Tension type headache.</a:t>
            </a:r>
            <a:endParaRPr/>
          </a:p>
          <a:p>
            <a:pPr indent="-609600" lvl="0" marL="6096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Cluster headache: </a:t>
            </a:r>
            <a:r>
              <a:rPr b="1" i="1" lang="en-US" sz="28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(Histamine cephalgia, chronic paroxysmal hemicrania).</a:t>
            </a:r>
            <a:endParaRPr/>
          </a:p>
          <a:p>
            <a:pPr indent="-609600" lvl="0" marL="6096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Headache associated with vascular disorders e.g.:</a:t>
            </a:r>
            <a:r>
              <a:rPr b="1" i="0" lang="en-US" sz="28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US" sz="28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CVS, AVM, arteritis, venous thrombosis and hypertension.</a:t>
            </a:r>
            <a:endParaRPr/>
          </a:p>
          <a:p>
            <a:pPr indent="-609600" lvl="0" marL="6096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Headache associated with head trauma:</a:t>
            </a:r>
            <a:endParaRPr/>
          </a:p>
          <a:p>
            <a:pPr indent="-533400" lvl="1" marL="9906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Noto Sans Symbols"/>
              <a:buChar char="▪"/>
            </a:pPr>
            <a:r>
              <a:rPr b="1" i="1" lang="en-US" sz="28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Acute post-traumatic headache.</a:t>
            </a:r>
            <a:endParaRPr/>
          </a:p>
          <a:p>
            <a:pPr indent="-533400" lvl="1" marL="9906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Noto Sans Symbols"/>
              <a:buChar char="▪"/>
            </a:pPr>
            <a:r>
              <a:rPr b="1" i="1" lang="en-US" sz="28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Chronic post-traumatic headache.</a:t>
            </a:r>
            <a:endParaRPr/>
          </a:p>
        </p:txBody>
      </p:sp>
      <p:sp>
        <p:nvSpPr>
          <p:cNvPr id="125" name="Google Shape;125;p18"/>
          <p:cNvSpPr txBox="1"/>
          <p:nvPr/>
        </p:nvSpPr>
        <p:spPr>
          <a:xfrm>
            <a:off x="0" y="6350"/>
            <a:ext cx="9131400" cy="646200"/>
          </a:xfrm>
          <a:prstGeom prst="rect">
            <a:avLst/>
          </a:prstGeom>
          <a:gradFill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12" scaled="0"/>
          </a:gra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Classification of Headache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idx="1" type="subTitle"/>
          </p:nvPr>
        </p:nvSpPr>
        <p:spPr>
          <a:xfrm>
            <a:off x="93662" y="112712"/>
            <a:ext cx="8964600" cy="6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Headache associated with non vascular-intracranial disorders.</a:t>
            </a:r>
            <a:endParaRPr b="1" i="1" sz="3200" u="none">
              <a:solidFill>
                <a:srgbClr val="800000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09600" lvl="0" marL="609600" rtl="0" algn="just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Headache associated with  non cephalic infection.</a:t>
            </a:r>
            <a:endParaRPr b="1" i="1" sz="3200" u="none">
              <a:solidFill>
                <a:srgbClr val="800000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09600" lvl="0" marL="609600" rtl="0" algn="just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Headache associated with metabolic disorders.</a:t>
            </a:r>
            <a:endParaRPr b="1" i="1" sz="3200" u="none">
              <a:solidFill>
                <a:srgbClr val="800000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09600" lvl="0" marL="609600" rtl="0" algn="just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Headache Referred from diseases of</a:t>
            </a:r>
            <a:endParaRPr/>
          </a:p>
          <a:p>
            <a:pPr indent="-609600" lvl="0" marL="609600" rtl="0" algn="just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Char char="▪"/>
            </a:pPr>
            <a:r>
              <a:rPr b="1" i="1" lang="en-US" sz="32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Skull bone</a:t>
            </a:r>
            <a:endParaRPr/>
          </a:p>
          <a:p>
            <a:pPr indent="-609600" lvl="0" marL="609600" rtl="0" algn="just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Char char="▪"/>
            </a:pPr>
            <a:r>
              <a:rPr b="1" i="1" lang="en-US" sz="32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Neck e.g. cervical spondylosis.</a:t>
            </a:r>
            <a:endParaRPr/>
          </a:p>
          <a:p>
            <a:pPr indent="-609600" lvl="0" marL="609600" rtl="0" algn="just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Char char="▪"/>
            </a:pPr>
            <a:r>
              <a:rPr b="1" i="1" lang="en-US" sz="32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Eyes e.g. glucoma, refractive errors.</a:t>
            </a:r>
            <a:endParaRPr/>
          </a:p>
          <a:p>
            <a:pPr indent="-609600" lvl="0" marL="609600" rtl="0" algn="just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Char char="▪"/>
            </a:pPr>
            <a:r>
              <a:rPr b="1" i="1" lang="en-US" sz="32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Ears e.g. OM, OE.</a:t>
            </a:r>
            <a:endParaRPr/>
          </a:p>
          <a:p>
            <a:pPr indent="-609600" lvl="0" marL="609600" rtl="0" algn="just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Char char="▪"/>
            </a:pPr>
            <a:r>
              <a:rPr b="1" i="1" lang="en-US" sz="32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Nose and sinuses e.g. sinusitis.</a:t>
            </a:r>
            <a:endParaRPr/>
          </a:p>
          <a:p>
            <a:pPr indent="-609600" lvl="0" marL="609600" rtl="0" algn="just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Char char="▪"/>
            </a:pPr>
            <a:r>
              <a:rPr b="1" i="1" lang="en-US" sz="32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Teeth, jaw and related structure disorders.</a:t>
            </a:r>
            <a:endParaRPr/>
          </a:p>
          <a:p>
            <a:pPr indent="-609600" lvl="0" marL="609600" rtl="0" algn="just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Char char="▪"/>
            </a:pPr>
            <a:r>
              <a:rPr b="1" i="1" lang="en-US" sz="32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Tempro-mandibular joint diseases.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>
            <p:ph idx="1" type="subTitle"/>
          </p:nvPr>
        </p:nvSpPr>
        <p:spPr>
          <a:xfrm>
            <a:off x="93662" y="100012"/>
            <a:ext cx="8964600" cy="6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0000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Cranial neuralgia:</a:t>
            </a:r>
            <a:endParaRPr/>
          </a:p>
          <a:p>
            <a:pPr indent="-609600" lvl="0" marL="609600" rtl="0" algn="just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Char char="▪"/>
            </a:pPr>
            <a:r>
              <a:rPr b="1" i="1" lang="en-US" sz="32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Trigeminal neuralgia.</a:t>
            </a:r>
            <a:endParaRPr/>
          </a:p>
          <a:p>
            <a:pPr indent="-609600" lvl="0" marL="609600" rtl="0" algn="just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Char char="▪"/>
            </a:pPr>
            <a:r>
              <a:rPr b="1" i="1" lang="en-US" sz="32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Glossopharyngeal neuralgia.</a:t>
            </a:r>
            <a:endParaRPr/>
          </a:p>
          <a:p>
            <a:pPr indent="-609600" lvl="0" marL="609600" rtl="0" algn="just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Char char="▪"/>
            </a:pPr>
            <a:r>
              <a:rPr b="1" i="1" lang="en-US" sz="32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Occipital neuralgia.</a:t>
            </a:r>
            <a:endParaRPr/>
          </a:p>
          <a:p>
            <a:pPr indent="-609600" lvl="0" marL="609600" rtl="0" algn="just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Char char="▪"/>
            </a:pPr>
            <a:r>
              <a:rPr b="1" i="1" lang="en-US" sz="3200" u="none">
                <a:solidFill>
                  <a:srgbClr val="80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Optic and retrobulbar neuritis.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/>
          <p:nvPr/>
        </p:nvSpPr>
        <p:spPr>
          <a:xfrm>
            <a:off x="1285853" y="5567363"/>
            <a:ext cx="6524700" cy="1089600"/>
          </a:xfrm>
          <a:prstGeom prst="rect">
            <a:avLst/>
          </a:prstGeom>
          <a:gradFill>
            <a:gsLst>
              <a:gs pos="0">
                <a:srgbClr val="FF9933"/>
              </a:gs>
              <a:gs pos="50000">
                <a:srgbClr val="FFFF99">
                  <a:alpha val="0"/>
                </a:srgbClr>
              </a:gs>
              <a:gs pos="100000">
                <a:srgbClr val="FF9933"/>
              </a:gs>
            </a:gsLst>
            <a:lin ang="540001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660066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Distribution of symptoms in trigeminal neuralgia.</a:t>
            </a:r>
            <a:endParaRPr/>
          </a:p>
        </p:txBody>
      </p:sp>
      <p:pic>
        <p:nvPicPr>
          <p:cNvPr id="144" name="Google Shape;14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912" y="620712"/>
            <a:ext cx="6480175" cy="4665662"/>
          </a:xfrm>
          <a:prstGeom prst="rect">
            <a:avLst/>
          </a:prstGeom>
          <a:noFill/>
          <a:ln cap="flat" cmpd="sng" w="38100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