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07/25/1441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07/25/1441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07/25/1441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07/25/1441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07/25/1441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07/25/1441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07/25/1441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07/25/1441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07/25/1441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07/25/1441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07/25/1441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07/25/1441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General Examination</a:t>
            </a:r>
            <a:endParaRPr lang="ar-SA" b="1" u="sng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Neck Examination: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b="1" u="sng" dirty="0" smtClean="0"/>
              <a:t>. Trachea:</a:t>
            </a:r>
          </a:p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central or shifted</a:t>
            </a:r>
          </a:p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Mobile or fixed</a:t>
            </a:r>
            <a:endParaRPr lang="ar-SA" dirty="0" smtClean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     Tracheal tug (A.A, Campbell's sign)                    </a:t>
            </a:r>
          </a:p>
          <a:p>
            <a:pPr algn="l">
              <a:buNone/>
            </a:pPr>
            <a:r>
              <a:rPr lang="en-US" b="1" u="sng" dirty="0" smtClean="0"/>
              <a:t>. Thyroid gland:</a:t>
            </a:r>
          </a:p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Inspection</a:t>
            </a:r>
          </a:p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palpation</a:t>
            </a:r>
          </a:p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</a:t>
            </a:r>
            <a:r>
              <a:rPr lang="en-US" dirty="0" err="1" smtClean="0">
                <a:solidFill>
                  <a:srgbClr val="FF0000"/>
                </a:solidFill>
              </a:rPr>
              <a:t>percaussion</a:t>
            </a:r>
            <a:endParaRPr lang="en-US" dirty="0" smtClean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Auscultation</a:t>
            </a:r>
            <a:endParaRPr lang="ar-SA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8631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81053">
                <a:tc>
                  <a:txBody>
                    <a:bodyPr/>
                    <a:lstStyle/>
                    <a:p>
                      <a:pPr algn="ctr" rtl="1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JVP</a:t>
                      </a:r>
                      <a:endParaRPr lang="ar-SA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Carotid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</a:rPr>
                        <a:t>pulastion</a:t>
                      </a:r>
                      <a:endParaRPr lang="ar-SA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81053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Lateral to </a:t>
                      </a:r>
                      <a:r>
                        <a:rPr lang="en-US" dirty="0" err="1" smtClean="0"/>
                        <a:t>sternomatoid</a:t>
                      </a:r>
                      <a:r>
                        <a:rPr lang="en-US" dirty="0" smtClean="0"/>
                        <a:t>  muscle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Medial to </a:t>
                      </a:r>
                      <a:r>
                        <a:rPr lang="en-US" dirty="0" err="1" smtClean="0"/>
                        <a:t>sternomastoid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muscle</a:t>
                      </a:r>
                      <a:endParaRPr lang="ar-SA" dirty="0"/>
                    </a:p>
                  </a:txBody>
                  <a:tcPr/>
                </a:tc>
              </a:tr>
              <a:tr h="781053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Wavy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pulastion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One peak</a:t>
                      </a:r>
                      <a:endParaRPr lang="ar-SA" dirty="0"/>
                    </a:p>
                  </a:txBody>
                  <a:tcPr/>
                </a:tc>
              </a:tr>
              <a:tr h="781053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Prominent on lying down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Unaffected by posture</a:t>
                      </a:r>
                      <a:endParaRPr lang="ar-SA" dirty="0"/>
                    </a:p>
                  </a:txBody>
                  <a:tcPr/>
                </a:tc>
              </a:tr>
              <a:tr h="781053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Decrease by inspiration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Un affected by respiration</a:t>
                      </a:r>
                      <a:endParaRPr lang="ar-SA" dirty="0"/>
                    </a:p>
                  </a:txBody>
                  <a:tcPr/>
                </a:tc>
              </a:tr>
              <a:tr h="781053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Seen</a:t>
                      </a:r>
                      <a:r>
                        <a:rPr lang="en-US" baseline="0" dirty="0" smtClean="0"/>
                        <a:t> and not felt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Better</a:t>
                      </a:r>
                      <a:r>
                        <a:rPr lang="en-US" baseline="0" dirty="0" smtClean="0"/>
                        <a:t> felt than seen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dirty="0" smtClean="0"/>
              <a:t>.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Lymph nodes: </a:t>
            </a:r>
            <a:r>
              <a:rPr lang="en-US" dirty="0" smtClean="0"/>
              <a:t>  </a:t>
            </a:r>
          </a:p>
          <a:p>
            <a:pPr algn="l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Circular</a:t>
            </a:r>
            <a:r>
              <a:rPr lang="en-US" dirty="0" smtClean="0"/>
              <a:t> …….. Retropharyngeal</a:t>
            </a:r>
          </a:p>
          <a:p>
            <a:pPr algn="l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tonsils</a:t>
            </a:r>
          </a:p>
          <a:p>
            <a:pPr algn="l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</a:t>
            </a:r>
            <a:r>
              <a:rPr lang="en-US" dirty="0" err="1" smtClean="0"/>
              <a:t>submental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</a:t>
            </a:r>
            <a:r>
              <a:rPr lang="en-US" dirty="0" err="1" smtClean="0"/>
              <a:t>submandibular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</a:t>
            </a:r>
            <a:r>
              <a:rPr lang="en-US" dirty="0" err="1" smtClean="0"/>
              <a:t>preauricular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</a:t>
            </a:r>
            <a:r>
              <a:rPr lang="en-US" dirty="0" err="1" smtClean="0"/>
              <a:t>postauricular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occipital</a:t>
            </a:r>
          </a:p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Vertical </a:t>
            </a:r>
            <a:r>
              <a:rPr lang="en-US" dirty="0" smtClean="0"/>
              <a:t>………Superficial and deep groups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Upper Limbs: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>
              <a:buNone/>
            </a:pP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Hand Examination</a:t>
            </a:r>
          </a:p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    S ( shape , sweating)</a:t>
            </a:r>
          </a:p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T ( tremors , temperature)</a:t>
            </a:r>
          </a:p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    N ( nail, nodule)</a:t>
            </a:r>
          </a:p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    P ( pallor , palmer </a:t>
            </a:r>
            <a:r>
              <a:rPr lang="en-US" dirty="0" err="1" smtClean="0">
                <a:solidFill>
                  <a:srgbClr val="FF0000"/>
                </a:solidFill>
              </a:rPr>
              <a:t>erythema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algn="l">
              <a:buNone/>
            </a:pP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.skin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4s ( </a:t>
            </a:r>
            <a:r>
              <a:rPr lang="en-US" dirty="0" err="1" smtClean="0">
                <a:solidFill>
                  <a:srgbClr val="FF0000"/>
                </a:solidFill>
              </a:rPr>
              <a:t>stria</a:t>
            </a:r>
            <a:r>
              <a:rPr lang="en-US" dirty="0" smtClean="0">
                <a:solidFill>
                  <a:srgbClr val="FF0000"/>
                </a:solidFill>
              </a:rPr>
              <a:t>, scratch marks , scar, spider </a:t>
            </a:r>
            <a:r>
              <a:rPr lang="en-US" dirty="0" err="1" smtClean="0">
                <a:solidFill>
                  <a:srgbClr val="FF0000"/>
                </a:solidFill>
              </a:rPr>
              <a:t>navi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</a:t>
            </a:r>
            <a:r>
              <a:rPr lang="en-US" dirty="0" err="1" smtClean="0">
                <a:solidFill>
                  <a:srgbClr val="FF0000"/>
                </a:solidFill>
              </a:rPr>
              <a:t>purpra</a:t>
            </a:r>
            <a:endParaRPr lang="en-US" dirty="0" smtClean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      </a:t>
            </a:r>
            <a:r>
              <a:rPr lang="en-US" dirty="0" err="1" smtClean="0">
                <a:solidFill>
                  <a:srgbClr val="FF0000"/>
                </a:solidFill>
              </a:rPr>
              <a:t>Ecchomosis</a:t>
            </a:r>
            <a:endParaRPr lang="en-US" dirty="0" smtClean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Axillary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lymph nodes</a:t>
            </a:r>
            <a:endParaRPr lang="ar-SA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Lower Limbs Examination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dirty="0" smtClean="0"/>
              <a:t>. </a:t>
            </a:r>
            <a:r>
              <a:rPr lang="en-US" dirty="0" err="1" smtClean="0"/>
              <a:t>Oedema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. </a:t>
            </a:r>
            <a:r>
              <a:rPr lang="en-US" dirty="0" err="1" smtClean="0"/>
              <a:t>Dorsalis</a:t>
            </a:r>
            <a:r>
              <a:rPr lang="en-US" dirty="0" smtClean="0"/>
              <a:t> </a:t>
            </a:r>
            <a:r>
              <a:rPr lang="en-US" dirty="0" err="1" smtClean="0"/>
              <a:t>Pedis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. Post </a:t>
            </a:r>
            <a:r>
              <a:rPr lang="en-US" dirty="0" err="1" smtClean="0"/>
              <a:t>tibial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. Lax calf muscles </a:t>
            </a:r>
          </a:p>
          <a:p>
            <a:pPr algn="l">
              <a:buNone/>
            </a:pPr>
            <a:r>
              <a:rPr lang="en-US" dirty="0" smtClean="0"/>
              <a:t>. Varicosities</a:t>
            </a:r>
          </a:p>
          <a:p>
            <a:pPr algn="l">
              <a:buNone/>
            </a:pPr>
            <a:r>
              <a:rPr lang="en-US" dirty="0" smtClean="0"/>
              <a:t>. Skin + ulcers </a:t>
            </a:r>
          </a:p>
          <a:p>
            <a:pPr algn="l">
              <a:buNone/>
            </a:pPr>
            <a:r>
              <a:rPr lang="en-US" dirty="0" smtClean="0"/>
              <a:t>. </a:t>
            </a:r>
            <a:r>
              <a:rPr lang="en-US" dirty="0" err="1" smtClean="0"/>
              <a:t>Pretibial</a:t>
            </a:r>
            <a:r>
              <a:rPr lang="en-US" dirty="0" smtClean="0"/>
              <a:t> </a:t>
            </a:r>
            <a:r>
              <a:rPr lang="en-US" dirty="0" err="1" smtClean="0"/>
              <a:t>Myxedema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. </a:t>
            </a:r>
            <a:r>
              <a:rPr lang="en-US" dirty="0" err="1" smtClean="0"/>
              <a:t>Erythema</a:t>
            </a:r>
            <a:r>
              <a:rPr lang="en-US" dirty="0" smtClean="0"/>
              <a:t> </a:t>
            </a:r>
            <a:r>
              <a:rPr lang="en-US" smtClean="0"/>
              <a:t>nodsum</a:t>
            </a:r>
            <a:endParaRPr lang="ar-S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7030A0"/>
                </a:solidFill>
              </a:rPr>
              <a:t>What will I examine?</a:t>
            </a:r>
            <a:endParaRPr lang="ar-SA" u="sng" dirty="0">
              <a:solidFill>
                <a:srgbClr val="7030A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l">
              <a:buNone/>
            </a:pPr>
            <a:r>
              <a:rPr lang="en-US" dirty="0" smtClean="0"/>
              <a:t>General appearance.</a:t>
            </a:r>
          </a:p>
          <a:p>
            <a:pPr marL="514350" indent="-514350" algn="l">
              <a:buNone/>
            </a:pPr>
            <a:r>
              <a:rPr lang="en-US" dirty="0" smtClean="0"/>
              <a:t>Vital signs.</a:t>
            </a:r>
          </a:p>
          <a:p>
            <a:pPr marL="514350" indent="-514350" algn="l">
              <a:buNone/>
            </a:pPr>
            <a:r>
              <a:rPr lang="en-US" dirty="0" smtClean="0"/>
              <a:t>Head examination.</a:t>
            </a:r>
          </a:p>
          <a:p>
            <a:pPr marL="514350" indent="-514350" algn="l">
              <a:buNone/>
            </a:pPr>
            <a:r>
              <a:rPr lang="en-US" dirty="0" smtClean="0"/>
              <a:t>Neck examination.</a:t>
            </a:r>
          </a:p>
          <a:p>
            <a:pPr marL="514350" indent="-514350" algn="l">
              <a:buNone/>
            </a:pPr>
            <a:r>
              <a:rPr lang="en-US" dirty="0" smtClean="0"/>
              <a:t>Upper limb examination.</a:t>
            </a:r>
          </a:p>
          <a:p>
            <a:pPr marL="514350" indent="-514350" algn="l">
              <a:buNone/>
            </a:pPr>
            <a:r>
              <a:rPr lang="en-US" dirty="0" smtClean="0"/>
              <a:t>Lower limb examination.</a:t>
            </a:r>
          </a:p>
          <a:p>
            <a:pPr marL="514350" indent="-514350" algn="l">
              <a:buNone/>
            </a:pPr>
            <a:r>
              <a:rPr lang="en-US" dirty="0" smtClean="0"/>
              <a:t>Lymph node examination.</a:t>
            </a: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General appearance: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/>
              <a:t>. Conscious and orientation   (GCS)</a:t>
            </a:r>
          </a:p>
          <a:p>
            <a:pPr algn="l">
              <a:buNone/>
            </a:pPr>
            <a:r>
              <a:rPr lang="en-US" dirty="0" smtClean="0"/>
              <a:t>. Cooperation</a:t>
            </a:r>
          </a:p>
          <a:p>
            <a:pPr algn="l">
              <a:buNone/>
            </a:pPr>
            <a:r>
              <a:rPr lang="en-US" dirty="0" smtClean="0"/>
              <a:t>. Mentality</a:t>
            </a:r>
          </a:p>
          <a:p>
            <a:pPr algn="l">
              <a:buNone/>
            </a:pPr>
            <a:r>
              <a:rPr lang="en-US" dirty="0" smtClean="0"/>
              <a:t>. Memory</a:t>
            </a:r>
          </a:p>
          <a:p>
            <a:pPr algn="l">
              <a:buNone/>
            </a:pPr>
            <a:r>
              <a:rPr lang="en-US" dirty="0" smtClean="0"/>
              <a:t>. Mood </a:t>
            </a:r>
          </a:p>
          <a:p>
            <a:pPr algn="l">
              <a:buNone/>
            </a:pPr>
            <a:r>
              <a:rPr lang="en-US" dirty="0" smtClean="0"/>
              <a:t>. </a:t>
            </a:r>
            <a:r>
              <a:rPr lang="en-US" dirty="0" err="1" smtClean="0"/>
              <a:t>Decubtus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  <a:r>
              <a:rPr lang="en-US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Glasgow coma scale (GCS)</a:t>
            </a:r>
            <a:endParaRPr lang="ar-SA" dirty="0"/>
          </a:p>
        </p:txBody>
      </p:sp>
      <p:graphicFrame>
        <p:nvGraphicFramePr>
          <p:cNvPr id="6" name="عنصر نائب للمحتوى 5"/>
          <p:cNvGraphicFramePr>
            <a:graphicFrameLocks noGrp="1"/>
          </p:cNvGraphicFramePr>
          <p:nvPr>
            <p:ph idx="1"/>
          </p:nvPr>
        </p:nvGraphicFramePr>
        <p:xfrm>
          <a:off x="457201" y="1285856"/>
          <a:ext cx="8329641" cy="528641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76547"/>
                <a:gridCol w="2776547"/>
                <a:gridCol w="2776547"/>
              </a:tblGrid>
              <a:tr h="660802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Best motor response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Best verbal response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Eye Opening</a:t>
                      </a:r>
                      <a:endParaRPr lang="ar-SA" dirty="0"/>
                    </a:p>
                  </a:txBody>
                  <a:tcPr/>
                </a:tc>
              </a:tr>
              <a:tr h="660802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6-</a:t>
                      </a:r>
                      <a:r>
                        <a:rPr lang="en-US" baseline="0" dirty="0" smtClean="0"/>
                        <a:t> Follow commands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5- Oriented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4- Spontaneous eye opening</a:t>
                      </a:r>
                      <a:endParaRPr lang="ar-SA" dirty="0"/>
                    </a:p>
                  </a:txBody>
                  <a:tcPr/>
                </a:tc>
              </a:tr>
              <a:tr h="660802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5-</a:t>
                      </a:r>
                      <a:r>
                        <a:rPr lang="en-US" baseline="0" dirty="0" smtClean="0"/>
                        <a:t> Localizes painful stimulus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4-</a:t>
                      </a:r>
                      <a:r>
                        <a:rPr lang="en-US" baseline="0" dirty="0" smtClean="0"/>
                        <a:t> Gives confused answers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3- Eye opening on command</a:t>
                      </a:r>
                      <a:endParaRPr lang="ar-SA" dirty="0"/>
                    </a:p>
                  </a:txBody>
                  <a:tcPr/>
                </a:tc>
              </a:tr>
              <a:tr h="660802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4- Non localizing movement to pain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3- Inappropriate</a:t>
                      </a:r>
                      <a:r>
                        <a:rPr lang="en-US" baseline="0" dirty="0" smtClean="0"/>
                        <a:t> response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2- Eye opens</a:t>
                      </a:r>
                      <a:r>
                        <a:rPr lang="en-US" baseline="0" dirty="0" smtClean="0"/>
                        <a:t> to painful stimulus</a:t>
                      </a:r>
                      <a:endParaRPr lang="ar-SA" dirty="0"/>
                    </a:p>
                  </a:txBody>
                  <a:tcPr/>
                </a:tc>
              </a:tr>
              <a:tr h="660802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3- Abnormal flexion to pain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2- Makes unintelligible noises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1-</a:t>
                      </a:r>
                      <a:r>
                        <a:rPr lang="en-US" baseline="0" dirty="0" smtClean="0"/>
                        <a:t> No eye opening</a:t>
                      </a:r>
                      <a:endParaRPr lang="en-US" dirty="0" smtClean="0"/>
                    </a:p>
                  </a:txBody>
                  <a:tcPr/>
                </a:tc>
              </a:tr>
              <a:tr h="660802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2- Abnormal extension to pain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1- Makes no verbal responses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660802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1- Gives</a:t>
                      </a:r>
                      <a:r>
                        <a:rPr lang="en-US" baseline="0" dirty="0" smtClean="0"/>
                        <a:t> no motor response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660802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Body Mass Index: </a:t>
            </a:r>
            <a:r>
              <a:rPr lang="en-US" sz="3200" dirty="0" smtClean="0"/>
              <a:t>Weight/height²</a:t>
            </a:r>
            <a:endParaRPr lang="ar-SA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28595" y="1857366"/>
          <a:ext cx="8215371" cy="40348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37126"/>
                <a:gridCol w="4078245"/>
              </a:tblGrid>
              <a:tr h="666754">
                <a:tc>
                  <a:txBody>
                    <a:bodyPr/>
                    <a:lstStyle/>
                    <a:p>
                      <a:pPr rtl="1"/>
                      <a:r>
                        <a:rPr lang="en-US" sz="4000" b="0" i="0" dirty="0" smtClean="0"/>
                        <a:t>BMI             </a:t>
                      </a:r>
                      <a:endParaRPr lang="ar-SA" sz="4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666754">
                <a:tc>
                  <a:txBody>
                    <a:bodyPr/>
                    <a:lstStyle/>
                    <a:p>
                      <a:pPr algn="l" rtl="1"/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&lt;18,5</a:t>
                      </a:r>
                      <a:endParaRPr lang="ar-SA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/>
                        <a:t>Underweight </a:t>
                      </a:r>
                      <a:endParaRPr lang="ar-SA" sz="2800" dirty="0"/>
                    </a:p>
                  </a:txBody>
                  <a:tcPr/>
                </a:tc>
              </a:tr>
              <a:tr h="666754">
                <a:tc>
                  <a:txBody>
                    <a:bodyPr/>
                    <a:lstStyle/>
                    <a:p>
                      <a:pPr algn="l" rtl="1"/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18,5-24,9</a:t>
                      </a:r>
                      <a:endParaRPr lang="ar-SA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/>
                        <a:t>Normal</a:t>
                      </a:r>
                      <a:endParaRPr lang="ar-SA" sz="2800" dirty="0"/>
                    </a:p>
                  </a:txBody>
                  <a:tcPr/>
                </a:tc>
              </a:tr>
              <a:tr h="666754">
                <a:tc>
                  <a:txBody>
                    <a:bodyPr/>
                    <a:lstStyle/>
                    <a:p>
                      <a:pPr algn="l" rtl="1"/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25-29,9</a:t>
                      </a:r>
                      <a:endParaRPr lang="ar-SA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/>
                        <a:t>Over weight</a:t>
                      </a:r>
                      <a:endParaRPr lang="ar-SA" sz="2800" dirty="0"/>
                    </a:p>
                  </a:txBody>
                  <a:tcPr/>
                </a:tc>
              </a:tr>
              <a:tr h="666754">
                <a:tc>
                  <a:txBody>
                    <a:bodyPr/>
                    <a:lstStyle/>
                    <a:p>
                      <a:pPr algn="l" rtl="1"/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30-39,9</a:t>
                      </a:r>
                      <a:endParaRPr lang="ar-SA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/>
                        <a:t>obese</a:t>
                      </a:r>
                      <a:endParaRPr lang="ar-SA" sz="2800" dirty="0"/>
                    </a:p>
                  </a:txBody>
                  <a:tcPr/>
                </a:tc>
              </a:tr>
              <a:tr h="666754">
                <a:tc>
                  <a:txBody>
                    <a:bodyPr/>
                    <a:lstStyle/>
                    <a:p>
                      <a:pPr algn="l" rtl="1"/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&gt;40</a:t>
                      </a:r>
                      <a:endParaRPr lang="ar-SA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 smtClean="0"/>
                        <a:t>Morbidly obese</a:t>
                      </a:r>
                      <a:endParaRPr lang="ar-SA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:</a:t>
            </a:r>
            <a:r>
              <a:rPr lang="en-US" dirty="0" smtClean="0"/>
              <a:t>2. Vital signs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ar-SA" dirty="0" smtClean="0"/>
              <a:t> </a:t>
            </a:r>
            <a:r>
              <a:rPr lang="en-GB" dirty="0" smtClean="0"/>
              <a:t>. Pulse</a:t>
            </a:r>
          </a:p>
          <a:p>
            <a:pPr algn="l">
              <a:buNone/>
            </a:pPr>
            <a:r>
              <a:rPr lang="en-GB" dirty="0" smtClean="0"/>
              <a:t>. Blood pressure</a:t>
            </a:r>
          </a:p>
          <a:p>
            <a:pPr algn="l">
              <a:buNone/>
            </a:pPr>
            <a:r>
              <a:rPr lang="en-GB" dirty="0" smtClean="0"/>
              <a:t>. Respiratory Rate </a:t>
            </a:r>
            <a:r>
              <a:rPr lang="en-GB" sz="2400" dirty="0" smtClean="0">
                <a:solidFill>
                  <a:srgbClr val="FF0000"/>
                </a:solidFill>
              </a:rPr>
              <a:t>( Normal = 16-22)</a:t>
            </a:r>
          </a:p>
          <a:p>
            <a:pPr algn="l">
              <a:buNone/>
            </a:pPr>
            <a:r>
              <a:rPr lang="ar-SA" dirty="0" smtClean="0"/>
              <a:t>  </a:t>
            </a:r>
            <a:r>
              <a:rPr lang="en-GB" sz="2400" dirty="0" smtClean="0">
                <a:solidFill>
                  <a:srgbClr val="FF0000"/>
                </a:solidFill>
              </a:rPr>
              <a:t>36,5-37,2)</a:t>
            </a:r>
            <a:r>
              <a:rPr lang="ar-SA" sz="2400" dirty="0" smtClean="0">
                <a:solidFill>
                  <a:srgbClr val="FF0000"/>
                </a:solidFill>
              </a:rPr>
              <a:t> ) </a:t>
            </a:r>
            <a:r>
              <a:rPr lang="en-GB" dirty="0" smtClean="0"/>
              <a:t>. Temperature</a:t>
            </a:r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Pulse:</a:t>
            </a:r>
            <a:endParaRPr lang="ar-SA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GB" dirty="0" smtClean="0"/>
              <a:t>. Rate  ( Normal = 60 – 100).</a:t>
            </a:r>
          </a:p>
          <a:p>
            <a:pPr algn="l">
              <a:buNone/>
            </a:pPr>
            <a:r>
              <a:rPr lang="en-GB" sz="2400" dirty="0" smtClean="0"/>
              <a:t>   tachycardia........&gt;100</a:t>
            </a:r>
          </a:p>
          <a:p>
            <a:pPr algn="l">
              <a:buNone/>
            </a:pPr>
            <a:r>
              <a:rPr lang="en-GB" sz="2400" dirty="0" smtClean="0"/>
              <a:t>                                                                      </a:t>
            </a:r>
            <a:r>
              <a:rPr lang="ar-SA" sz="2400" dirty="0" smtClean="0"/>
              <a:t> </a:t>
            </a:r>
            <a:r>
              <a:rPr lang="en-GB" sz="2400" dirty="0" smtClean="0"/>
              <a:t>   </a:t>
            </a:r>
            <a:r>
              <a:rPr lang="en-GB" sz="2400" dirty="0" err="1" smtClean="0"/>
              <a:t>bradycardia</a:t>
            </a:r>
            <a:r>
              <a:rPr lang="en-GB" sz="2400" dirty="0" smtClean="0"/>
              <a:t>......&lt;60        </a:t>
            </a:r>
          </a:p>
          <a:p>
            <a:pPr algn="l">
              <a:buNone/>
            </a:pPr>
            <a:r>
              <a:rPr lang="en-GB" sz="2400" dirty="0" smtClean="0"/>
              <a:t>  </a:t>
            </a:r>
            <a:r>
              <a:rPr lang="en-GB" dirty="0" smtClean="0"/>
              <a:t>. Rhythm (</a:t>
            </a:r>
            <a:r>
              <a:rPr lang="en-GB" sz="2400" dirty="0" smtClean="0"/>
              <a:t>regular or irregular</a:t>
            </a:r>
            <a:r>
              <a:rPr lang="en-GB" dirty="0" smtClean="0"/>
              <a:t>)                                          . Volume (</a:t>
            </a:r>
            <a:r>
              <a:rPr lang="en-GB" sz="2400" dirty="0" smtClean="0"/>
              <a:t>small or big</a:t>
            </a:r>
            <a:r>
              <a:rPr lang="en-GB" dirty="0" smtClean="0"/>
              <a:t>)                                                . Equality on both sides</a:t>
            </a:r>
          </a:p>
          <a:p>
            <a:pPr algn="l">
              <a:buNone/>
            </a:pPr>
            <a:r>
              <a:rPr lang="en-GB" dirty="0" smtClean="0"/>
              <a:t> </a:t>
            </a:r>
            <a:r>
              <a:rPr lang="en-GB" dirty="0" smtClean="0"/>
              <a:t> . Peripheral Pulsation</a:t>
            </a:r>
          </a:p>
          <a:p>
            <a:pPr algn="l">
              <a:buNone/>
            </a:pPr>
            <a:r>
              <a:rPr lang="en-GB" dirty="0" smtClean="0"/>
              <a:t>  . State of arterial wall        </a:t>
            </a:r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Blood Pressure:</a:t>
            </a:r>
            <a:endParaRPr lang="ar-SA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5769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09615">
                <a:tc>
                  <a:txBody>
                    <a:bodyPr/>
                    <a:lstStyle/>
                    <a:p>
                      <a:pPr rtl="1"/>
                      <a:r>
                        <a:rPr lang="en-GB" dirty="0" smtClean="0"/>
                        <a:t>Diastolic   mm hg  (lower)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GB" dirty="0" smtClean="0"/>
                        <a:t>Systolic</a:t>
                      </a:r>
                      <a:r>
                        <a:rPr lang="en-GB" baseline="0" dirty="0" smtClean="0"/>
                        <a:t>  mm hg  </a:t>
                      </a:r>
                      <a:r>
                        <a:rPr lang="en-GB" dirty="0" smtClean="0"/>
                        <a:t> (upper)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GB" dirty="0" smtClean="0"/>
                        <a:t>Blood</a:t>
                      </a:r>
                      <a:r>
                        <a:rPr lang="en-GB" baseline="0" dirty="0" smtClean="0"/>
                        <a:t> Pressure</a:t>
                      </a:r>
                      <a:endParaRPr lang="ar-SA" dirty="0"/>
                    </a:p>
                  </a:txBody>
                  <a:tcPr/>
                </a:tc>
              </a:tr>
              <a:tr h="709615">
                <a:tc>
                  <a:txBody>
                    <a:bodyPr/>
                    <a:lstStyle/>
                    <a:p>
                      <a:pPr algn="ctr" rtl="1"/>
                      <a:r>
                        <a:rPr lang="en-GB" sz="2000" dirty="0" smtClean="0"/>
                        <a:t>Less than 80</a:t>
                      </a:r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GB" dirty="0" smtClean="0"/>
                        <a:t>Less</a:t>
                      </a:r>
                      <a:r>
                        <a:rPr lang="en-GB" baseline="0" dirty="0" smtClean="0"/>
                        <a:t> than 120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GB" sz="2000" dirty="0" smtClean="0"/>
                        <a:t>Normal</a:t>
                      </a:r>
                      <a:endParaRPr lang="ar-SA" sz="2000" dirty="0"/>
                    </a:p>
                  </a:txBody>
                  <a:tcPr/>
                </a:tc>
              </a:tr>
              <a:tr h="709615">
                <a:tc>
                  <a:txBody>
                    <a:bodyPr/>
                    <a:lstStyle/>
                    <a:p>
                      <a:pPr algn="ctr" rtl="1"/>
                      <a:r>
                        <a:rPr lang="en-GB" sz="2000" dirty="0" smtClean="0"/>
                        <a:t>80-89</a:t>
                      </a:r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GB" dirty="0" smtClean="0"/>
                        <a:t>120-139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GB" sz="2000" dirty="0" err="1" smtClean="0"/>
                        <a:t>Prehypertension</a:t>
                      </a:r>
                      <a:endParaRPr lang="ar-SA" sz="2000" dirty="0"/>
                    </a:p>
                  </a:txBody>
                  <a:tcPr/>
                </a:tc>
              </a:tr>
              <a:tr h="709615">
                <a:tc>
                  <a:txBody>
                    <a:bodyPr/>
                    <a:lstStyle/>
                    <a:p>
                      <a:pPr algn="ctr" rtl="1"/>
                      <a:r>
                        <a:rPr lang="en-GB" sz="2000" dirty="0" smtClean="0"/>
                        <a:t>90-99</a:t>
                      </a:r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GB" dirty="0" smtClean="0"/>
                        <a:t>140-159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GB" sz="2000" dirty="0" smtClean="0"/>
                        <a:t>Hypertension stage 1</a:t>
                      </a:r>
                      <a:endParaRPr lang="ar-SA" sz="2000" dirty="0"/>
                    </a:p>
                  </a:txBody>
                  <a:tcPr/>
                </a:tc>
              </a:tr>
              <a:tr h="709615">
                <a:tc>
                  <a:txBody>
                    <a:bodyPr/>
                    <a:lstStyle/>
                    <a:p>
                      <a:pPr algn="ctr" rtl="1"/>
                      <a:r>
                        <a:rPr lang="en-GB" sz="2000" dirty="0" smtClean="0"/>
                        <a:t>100 or higher</a:t>
                      </a:r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GB" dirty="0" smtClean="0"/>
                        <a:t>160 or higher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GB" sz="2000" dirty="0" smtClean="0"/>
                        <a:t>Hypertension stage 2</a:t>
                      </a:r>
                      <a:endParaRPr lang="ar-SA" sz="2000" dirty="0"/>
                    </a:p>
                  </a:txBody>
                  <a:tcPr/>
                </a:tc>
              </a:tr>
              <a:tr h="709615">
                <a:tc>
                  <a:txBody>
                    <a:bodyPr/>
                    <a:lstStyle/>
                    <a:p>
                      <a:pPr algn="ctr" rtl="1"/>
                      <a:r>
                        <a:rPr lang="en-GB" sz="2000" dirty="0" smtClean="0"/>
                        <a:t>Higher than 110</a:t>
                      </a:r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GB" dirty="0" smtClean="0"/>
                        <a:t>Higher than 180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GB" sz="2000" dirty="0" smtClean="0"/>
                        <a:t>Hypertension</a:t>
                      </a:r>
                      <a:r>
                        <a:rPr lang="en-GB" sz="2000" baseline="0" dirty="0" smtClean="0"/>
                        <a:t> crisis</a:t>
                      </a:r>
                      <a:endParaRPr lang="ar-SA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Head Examination: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dirty="0" smtClean="0"/>
              <a:t>.</a:t>
            </a:r>
            <a:r>
              <a:rPr lang="en-US" dirty="0" err="1" smtClean="0"/>
              <a:t>Facies</a:t>
            </a:r>
            <a:r>
              <a:rPr lang="en-US" dirty="0" smtClean="0"/>
              <a:t> (Down </a:t>
            </a:r>
            <a:r>
              <a:rPr lang="en-US" dirty="0" err="1" smtClean="0"/>
              <a:t>syndrom</a:t>
            </a:r>
            <a:r>
              <a:rPr lang="en-US" dirty="0" smtClean="0"/>
              <a:t> , </a:t>
            </a:r>
            <a:r>
              <a:rPr lang="en-US" dirty="0" err="1" smtClean="0"/>
              <a:t>Thalasemia</a:t>
            </a:r>
            <a:r>
              <a:rPr lang="en-US" dirty="0" smtClean="0"/>
              <a:t>).</a:t>
            </a:r>
          </a:p>
          <a:p>
            <a:pPr algn="l">
              <a:buNone/>
            </a:pPr>
            <a:r>
              <a:rPr lang="en-US" dirty="0" smtClean="0"/>
              <a:t>.Hair( Alopecia)</a:t>
            </a:r>
          </a:p>
          <a:p>
            <a:pPr algn="l">
              <a:buNone/>
            </a:pPr>
            <a:r>
              <a:rPr lang="en-US" dirty="0" smtClean="0"/>
              <a:t>.Eye ( jaundice, </a:t>
            </a:r>
            <a:r>
              <a:rPr lang="en-US" dirty="0" err="1" smtClean="0"/>
              <a:t>Exophthalmous</a:t>
            </a:r>
            <a:r>
              <a:rPr lang="en-US" dirty="0" smtClean="0"/>
              <a:t>)</a:t>
            </a:r>
          </a:p>
          <a:p>
            <a:pPr algn="l">
              <a:buNone/>
            </a:pPr>
            <a:r>
              <a:rPr lang="en-US" dirty="0" smtClean="0"/>
              <a:t>.Nose and cheeks (</a:t>
            </a:r>
            <a:r>
              <a:rPr lang="en-US" dirty="0" err="1" smtClean="0"/>
              <a:t>Malar</a:t>
            </a:r>
            <a:r>
              <a:rPr lang="en-US" dirty="0" smtClean="0"/>
              <a:t> rash)</a:t>
            </a:r>
          </a:p>
          <a:p>
            <a:pPr algn="l">
              <a:buNone/>
            </a:pPr>
            <a:r>
              <a:rPr lang="en-US" dirty="0" smtClean="0"/>
              <a:t>.Mouth: odor, lips, tongue, teeth, Gums, oral </a:t>
            </a:r>
            <a:r>
              <a:rPr lang="en-US" dirty="0" err="1" smtClean="0"/>
              <a:t>cavity,Palate</a:t>
            </a:r>
            <a:r>
              <a:rPr lang="en-US" dirty="0" smtClean="0"/>
              <a:t>.</a:t>
            </a:r>
          </a:p>
          <a:p>
            <a:pPr algn="l">
              <a:buNone/>
            </a:pPr>
            <a:r>
              <a:rPr lang="en-US" dirty="0" smtClean="0"/>
              <a:t>.Ear</a:t>
            </a:r>
          </a:p>
          <a:p>
            <a:pPr algn="l">
              <a:buNone/>
            </a:pPr>
            <a:r>
              <a:rPr lang="en-US" dirty="0" smtClean="0"/>
              <a:t>.parotid</a:t>
            </a:r>
            <a:r>
              <a:rPr lang="ar-SA" dirty="0" smtClean="0"/>
              <a:t>      </a:t>
            </a: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512</Words>
  <PresentationFormat>عرض على الشاشة (3:4)‏</PresentationFormat>
  <Paragraphs>137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سمة Office</vt:lpstr>
      <vt:lpstr>General Examination</vt:lpstr>
      <vt:lpstr>What will I examine?</vt:lpstr>
      <vt:lpstr>1. General appearance:</vt:lpstr>
      <vt:lpstr> :Glasgow coma scale (GCS)</vt:lpstr>
      <vt:lpstr>Body Mass Index: Weight/height²</vt:lpstr>
      <vt:lpstr>:2. Vital signs</vt:lpstr>
      <vt:lpstr>Pulse:</vt:lpstr>
      <vt:lpstr>Blood Pressure:</vt:lpstr>
      <vt:lpstr>Head Examination:</vt:lpstr>
      <vt:lpstr>Neck Examination:</vt:lpstr>
      <vt:lpstr>الشريحة 11</vt:lpstr>
      <vt:lpstr>الشريحة 12</vt:lpstr>
      <vt:lpstr>Upper Limbs:</vt:lpstr>
      <vt:lpstr>Lower Limbs Examination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Examination</dc:title>
  <dc:creator>DeLL</dc:creator>
  <cp:lastModifiedBy>DeLL</cp:lastModifiedBy>
  <cp:revision>15</cp:revision>
  <dcterms:created xsi:type="dcterms:W3CDTF">2020-03-18T23:29:44Z</dcterms:created>
  <dcterms:modified xsi:type="dcterms:W3CDTF">2020-03-19T01:32:14Z</dcterms:modified>
</cp:coreProperties>
</file>