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8" r:id="rId5"/>
    <p:sldId id="272" r:id="rId6"/>
    <p:sldId id="273" r:id="rId7"/>
    <p:sldId id="283" r:id="rId8"/>
    <p:sldId id="274" r:id="rId9"/>
    <p:sldId id="279" r:id="rId10"/>
    <p:sldId id="284" r:id="rId11"/>
    <p:sldId id="275" r:id="rId12"/>
    <p:sldId id="280" r:id="rId13"/>
    <p:sldId id="260" r:id="rId14"/>
    <p:sldId id="276" r:id="rId15"/>
    <p:sldId id="266" r:id="rId16"/>
    <p:sldId id="281" r:id="rId17"/>
    <p:sldId id="262" r:id="rId18"/>
    <p:sldId id="267" r:id="rId19"/>
    <p:sldId id="269" r:id="rId20"/>
    <p:sldId id="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6D88B6B-9EC9-4CC1-9695-D460CD2FA86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A322FDA-B5A4-4CBA-A4E1-A058605AB499}">
      <dgm:prSet custT="1"/>
      <dgm:spPr/>
      <dgm:t>
        <a:bodyPr/>
        <a:lstStyle/>
        <a:p>
          <a:r>
            <a:rPr lang="en-GB" sz="1800" dirty="0"/>
            <a:t>Mostly toxic goitre at middle age,  malignancy &gt;50yrs, SNG at any age</a:t>
          </a:r>
          <a:endParaRPr lang="en-US" sz="1800" dirty="0"/>
        </a:p>
      </dgm:t>
    </dgm:pt>
    <dgm:pt modelId="{3E63339C-7FE4-4190-BDAA-88839B22A6A4}" type="parTrans" cxnId="{C834E170-3152-4D67-8695-6ED7620A00CB}">
      <dgm:prSet/>
      <dgm:spPr/>
      <dgm:t>
        <a:bodyPr/>
        <a:lstStyle/>
        <a:p>
          <a:endParaRPr lang="en-US"/>
        </a:p>
      </dgm:t>
    </dgm:pt>
    <dgm:pt modelId="{4B2FC041-C787-4CAF-A660-41A7E5541B06}" type="sibTrans" cxnId="{C834E170-3152-4D67-8695-6ED7620A00CB}">
      <dgm:prSet/>
      <dgm:spPr/>
      <dgm:t>
        <a:bodyPr/>
        <a:lstStyle/>
        <a:p>
          <a:endParaRPr lang="en-US"/>
        </a:p>
      </dgm:t>
    </dgm:pt>
    <dgm:pt modelId="{2AD6FF19-8446-4CFA-A960-B5068A4E6A84}">
      <dgm:prSet/>
      <dgm:spPr/>
      <dgm:t>
        <a:bodyPr/>
        <a:lstStyle/>
        <a:p>
          <a:r>
            <a:rPr lang="en-GB" b="1" dirty="0"/>
            <a:t>Common symptoms: </a:t>
          </a:r>
        </a:p>
        <a:p>
          <a:r>
            <a:rPr lang="en-GB" dirty="0"/>
            <a:t>1. Neck swelling+/- pain</a:t>
          </a:r>
        </a:p>
        <a:p>
          <a:r>
            <a:rPr lang="en-GB" dirty="0"/>
            <a:t>2. Pressure symptoms (dyspnoea, dysphagia,</a:t>
          </a:r>
        </a:p>
        <a:p>
          <a:r>
            <a:rPr lang="en-GB" dirty="0"/>
            <a:t>hoarseness of voice)</a:t>
          </a:r>
        </a:p>
        <a:p>
          <a:r>
            <a:rPr lang="en-GB" dirty="0"/>
            <a:t>3. Systemic symptoms ( weight loss in spite of good appetite, intolerance to heat, palpitation, polyphagia, tremors, menstrual disturbance)</a:t>
          </a:r>
        </a:p>
        <a:p>
          <a:r>
            <a:rPr lang="en-GB" dirty="0"/>
            <a:t>4. Malignant manifestation (rapidly growing painful swelling)</a:t>
          </a:r>
          <a:endParaRPr lang="en-US" dirty="0"/>
        </a:p>
      </dgm:t>
    </dgm:pt>
    <dgm:pt modelId="{0ACD22FA-49DF-4E58-8957-359384EEB425}" type="parTrans" cxnId="{583C93AA-4267-4807-B9E1-F811D107E54B}">
      <dgm:prSet/>
      <dgm:spPr/>
      <dgm:t>
        <a:bodyPr/>
        <a:lstStyle/>
        <a:p>
          <a:endParaRPr lang="en-US"/>
        </a:p>
      </dgm:t>
    </dgm:pt>
    <dgm:pt modelId="{3857CD2D-BA6E-4C63-90A6-1BB04BABA36F}" type="sibTrans" cxnId="{583C93AA-4267-4807-B9E1-F811D107E54B}">
      <dgm:prSet/>
      <dgm:spPr/>
      <dgm:t>
        <a:bodyPr/>
        <a:lstStyle/>
        <a:p>
          <a:endParaRPr lang="en-US"/>
        </a:p>
      </dgm:t>
    </dgm:pt>
    <dgm:pt modelId="{ED8B9A15-3E25-4490-A6DC-1B57F84F899C}" type="pres">
      <dgm:prSet presAssocID="{E6D88B6B-9EC9-4CC1-9695-D460CD2FA865}" presName="root" presStyleCnt="0">
        <dgm:presLayoutVars>
          <dgm:dir/>
          <dgm:resizeHandles val="exact"/>
        </dgm:presLayoutVars>
      </dgm:prSet>
      <dgm:spPr/>
    </dgm:pt>
    <dgm:pt modelId="{1989243A-87E8-44ED-B5A2-668B3C157E5B}" type="pres">
      <dgm:prSet presAssocID="{FA322FDA-B5A4-4CBA-A4E1-A058605AB499}" presName="compNode" presStyleCnt="0"/>
      <dgm:spPr/>
    </dgm:pt>
    <dgm:pt modelId="{23FFF1FB-EAB8-4E18-B068-4BA39ECBB4C2}" type="pres">
      <dgm:prSet presAssocID="{FA322FDA-B5A4-4CBA-A4E1-A058605AB499}" presName="bgRect" presStyleLbl="bgShp" presStyleIdx="0" presStyleCnt="2"/>
      <dgm:spPr/>
    </dgm:pt>
    <dgm:pt modelId="{DA90BD3B-DB22-4F79-BB19-72643633184E}" type="pres">
      <dgm:prSet presAssocID="{FA322FDA-B5A4-4CBA-A4E1-A058605AB49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Cane"/>
        </a:ext>
      </dgm:extLst>
    </dgm:pt>
    <dgm:pt modelId="{FFA95AB7-020A-4844-AC07-4F96F82174DE}" type="pres">
      <dgm:prSet presAssocID="{FA322FDA-B5A4-4CBA-A4E1-A058605AB499}" presName="spaceRect" presStyleCnt="0"/>
      <dgm:spPr/>
    </dgm:pt>
    <dgm:pt modelId="{9C4BAEAB-6F55-480A-8F42-7503FC46AABD}" type="pres">
      <dgm:prSet presAssocID="{FA322FDA-B5A4-4CBA-A4E1-A058605AB499}" presName="parTx" presStyleLbl="revTx" presStyleIdx="0" presStyleCnt="2" custScaleY="161336">
        <dgm:presLayoutVars>
          <dgm:chMax val="0"/>
          <dgm:chPref val="0"/>
        </dgm:presLayoutVars>
      </dgm:prSet>
      <dgm:spPr/>
    </dgm:pt>
    <dgm:pt modelId="{12F90834-65F3-4BCC-987E-DF84CF278F9D}" type="pres">
      <dgm:prSet presAssocID="{4B2FC041-C787-4CAF-A660-41A7E5541B06}" presName="sibTrans" presStyleCnt="0"/>
      <dgm:spPr/>
    </dgm:pt>
    <dgm:pt modelId="{7EC81652-710B-4FB2-A339-06CF9AF92299}" type="pres">
      <dgm:prSet presAssocID="{2AD6FF19-8446-4CFA-A960-B5068A4E6A84}" presName="compNode" presStyleCnt="0"/>
      <dgm:spPr/>
    </dgm:pt>
    <dgm:pt modelId="{B1054B26-0E14-43F5-8B15-7D78018D2896}" type="pres">
      <dgm:prSet presAssocID="{2AD6FF19-8446-4CFA-A960-B5068A4E6A84}" presName="bgRect" presStyleLbl="bgShp" presStyleIdx="1" presStyleCnt="2" custScaleY="286537"/>
      <dgm:spPr/>
    </dgm:pt>
    <dgm:pt modelId="{4790BD44-CF7C-47C7-AE43-F57A23522053}" type="pres">
      <dgm:prSet presAssocID="{2AD6FF19-8446-4CFA-A960-B5068A4E6A8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9A949A17-0447-4166-9E13-D05733C9D798}" type="pres">
      <dgm:prSet presAssocID="{2AD6FF19-8446-4CFA-A960-B5068A4E6A84}" presName="spaceRect" presStyleCnt="0"/>
      <dgm:spPr/>
    </dgm:pt>
    <dgm:pt modelId="{3FDEF7FA-50FE-47EB-9EEB-921A2F576AAA}" type="pres">
      <dgm:prSet presAssocID="{2AD6FF19-8446-4CFA-A960-B5068A4E6A84}" presName="parTx" presStyleLbl="revTx" presStyleIdx="1" presStyleCnt="2" custScaleX="111926" custScaleY="326678">
        <dgm:presLayoutVars>
          <dgm:chMax val="0"/>
          <dgm:chPref val="0"/>
        </dgm:presLayoutVars>
      </dgm:prSet>
      <dgm:spPr/>
    </dgm:pt>
  </dgm:ptLst>
  <dgm:cxnLst>
    <dgm:cxn modelId="{5A38AF3C-7A8D-441A-A97F-B0F42E4984B0}" type="presOf" srcId="{2AD6FF19-8446-4CFA-A960-B5068A4E6A84}" destId="{3FDEF7FA-50FE-47EB-9EEB-921A2F576AAA}" srcOrd="0" destOrd="0" presId="urn:microsoft.com/office/officeart/2018/2/layout/IconVerticalSolidList"/>
    <dgm:cxn modelId="{E71AB442-53E4-4BC7-AFE4-E1A24AE54A6D}" type="presOf" srcId="{E6D88B6B-9EC9-4CC1-9695-D460CD2FA865}" destId="{ED8B9A15-3E25-4490-A6DC-1B57F84F899C}" srcOrd="0" destOrd="0" presId="urn:microsoft.com/office/officeart/2018/2/layout/IconVerticalSolidList"/>
    <dgm:cxn modelId="{C834E170-3152-4D67-8695-6ED7620A00CB}" srcId="{E6D88B6B-9EC9-4CC1-9695-D460CD2FA865}" destId="{FA322FDA-B5A4-4CBA-A4E1-A058605AB499}" srcOrd="0" destOrd="0" parTransId="{3E63339C-7FE4-4190-BDAA-88839B22A6A4}" sibTransId="{4B2FC041-C787-4CAF-A660-41A7E5541B06}"/>
    <dgm:cxn modelId="{3E159683-0E93-46E2-9E32-1368807FDA93}" type="presOf" srcId="{FA322FDA-B5A4-4CBA-A4E1-A058605AB499}" destId="{9C4BAEAB-6F55-480A-8F42-7503FC46AABD}" srcOrd="0" destOrd="0" presId="urn:microsoft.com/office/officeart/2018/2/layout/IconVerticalSolidList"/>
    <dgm:cxn modelId="{583C93AA-4267-4807-B9E1-F811D107E54B}" srcId="{E6D88B6B-9EC9-4CC1-9695-D460CD2FA865}" destId="{2AD6FF19-8446-4CFA-A960-B5068A4E6A84}" srcOrd="1" destOrd="0" parTransId="{0ACD22FA-49DF-4E58-8957-359384EEB425}" sibTransId="{3857CD2D-BA6E-4C63-90A6-1BB04BABA36F}"/>
    <dgm:cxn modelId="{CD0F2F4E-F49D-45DC-B8DD-C628E6CC52AE}" type="presParOf" srcId="{ED8B9A15-3E25-4490-A6DC-1B57F84F899C}" destId="{1989243A-87E8-44ED-B5A2-668B3C157E5B}" srcOrd="0" destOrd="0" presId="urn:microsoft.com/office/officeart/2018/2/layout/IconVerticalSolidList"/>
    <dgm:cxn modelId="{86B8E5CB-54A5-4903-9C23-976D213AFE8F}" type="presParOf" srcId="{1989243A-87E8-44ED-B5A2-668B3C157E5B}" destId="{23FFF1FB-EAB8-4E18-B068-4BA39ECBB4C2}" srcOrd="0" destOrd="0" presId="urn:microsoft.com/office/officeart/2018/2/layout/IconVerticalSolidList"/>
    <dgm:cxn modelId="{DF3A5ECA-46F9-44EA-A007-9E00B5C9EBBD}" type="presParOf" srcId="{1989243A-87E8-44ED-B5A2-668B3C157E5B}" destId="{DA90BD3B-DB22-4F79-BB19-72643633184E}" srcOrd="1" destOrd="0" presId="urn:microsoft.com/office/officeart/2018/2/layout/IconVerticalSolidList"/>
    <dgm:cxn modelId="{48A074F7-9215-4F1E-9274-DFD1342FAA61}" type="presParOf" srcId="{1989243A-87E8-44ED-B5A2-668B3C157E5B}" destId="{FFA95AB7-020A-4844-AC07-4F96F82174DE}" srcOrd="2" destOrd="0" presId="urn:microsoft.com/office/officeart/2018/2/layout/IconVerticalSolidList"/>
    <dgm:cxn modelId="{7ABE33EC-6FBA-4859-B9FC-D72390B39092}" type="presParOf" srcId="{1989243A-87E8-44ED-B5A2-668B3C157E5B}" destId="{9C4BAEAB-6F55-480A-8F42-7503FC46AABD}" srcOrd="3" destOrd="0" presId="urn:microsoft.com/office/officeart/2018/2/layout/IconVerticalSolidList"/>
    <dgm:cxn modelId="{E20899D0-4F9C-445C-AACC-8C395ADD19D5}" type="presParOf" srcId="{ED8B9A15-3E25-4490-A6DC-1B57F84F899C}" destId="{12F90834-65F3-4BCC-987E-DF84CF278F9D}" srcOrd="1" destOrd="0" presId="urn:microsoft.com/office/officeart/2018/2/layout/IconVerticalSolidList"/>
    <dgm:cxn modelId="{BCC04647-EE42-466B-BB65-8F6321CC1CC8}" type="presParOf" srcId="{ED8B9A15-3E25-4490-A6DC-1B57F84F899C}" destId="{7EC81652-710B-4FB2-A339-06CF9AF92299}" srcOrd="2" destOrd="0" presId="urn:microsoft.com/office/officeart/2018/2/layout/IconVerticalSolidList"/>
    <dgm:cxn modelId="{D9BD64C5-F2AC-4D5E-B3C1-DDED0807BD9A}" type="presParOf" srcId="{7EC81652-710B-4FB2-A339-06CF9AF92299}" destId="{B1054B26-0E14-43F5-8B15-7D78018D2896}" srcOrd="0" destOrd="0" presId="urn:microsoft.com/office/officeart/2018/2/layout/IconVerticalSolidList"/>
    <dgm:cxn modelId="{D1D05E2E-5B09-4064-B316-1D167944B1E0}" type="presParOf" srcId="{7EC81652-710B-4FB2-A339-06CF9AF92299}" destId="{4790BD44-CF7C-47C7-AE43-F57A23522053}" srcOrd="1" destOrd="0" presId="urn:microsoft.com/office/officeart/2018/2/layout/IconVerticalSolidList"/>
    <dgm:cxn modelId="{EECAAF41-3070-4847-B905-2AF2CCC99DB0}" type="presParOf" srcId="{7EC81652-710B-4FB2-A339-06CF9AF92299}" destId="{9A949A17-0447-4166-9E13-D05733C9D798}" srcOrd="2" destOrd="0" presId="urn:microsoft.com/office/officeart/2018/2/layout/IconVerticalSolidList"/>
    <dgm:cxn modelId="{6A445C68-0C86-4628-A6F3-9B248B1CD25F}" type="presParOf" srcId="{7EC81652-710B-4FB2-A339-06CF9AF92299}" destId="{3FDEF7FA-50FE-47EB-9EEB-921A2F576AA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FF1FB-EAB8-4E18-B068-4BA39ECBB4C2}">
      <dsp:nvSpPr>
        <dsp:cNvPr id="0" name=""/>
        <dsp:cNvSpPr/>
      </dsp:nvSpPr>
      <dsp:spPr>
        <a:xfrm>
          <a:off x="-153464" y="360768"/>
          <a:ext cx="6513603" cy="114326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90BD3B-DB22-4F79-BB19-72643633184E}">
      <dsp:nvSpPr>
        <dsp:cNvPr id="0" name=""/>
        <dsp:cNvSpPr/>
      </dsp:nvSpPr>
      <dsp:spPr>
        <a:xfrm>
          <a:off x="192373" y="618004"/>
          <a:ext cx="628797" cy="6287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4BAEAB-6F55-480A-8F42-7503FC46AABD}">
      <dsp:nvSpPr>
        <dsp:cNvPr id="0" name=""/>
        <dsp:cNvSpPr/>
      </dsp:nvSpPr>
      <dsp:spPr>
        <a:xfrm>
          <a:off x="1167009" y="10151"/>
          <a:ext cx="5190547" cy="1844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96" tIns="120996" rIns="120996" bIns="120996" numCol="1" spcCol="1270" anchor="ctr" anchorCtr="0">
          <a:noAutofit/>
        </a:bodyPr>
        <a:lstStyle/>
        <a:p>
          <a:pPr marL="0" lvl="0" indent="0" algn="l" defTabSz="800100">
            <a:lnSpc>
              <a:spcPct val="90000"/>
            </a:lnSpc>
            <a:spcBef>
              <a:spcPct val="0"/>
            </a:spcBef>
            <a:spcAft>
              <a:spcPct val="35000"/>
            </a:spcAft>
            <a:buNone/>
          </a:pPr>
          <a:r>
            <a:rPr lang="en-GB" sz="1800" kern="1200" dirty="0"/>
            <a:t>Mostly toxic goitre at middle age,  malignancy &gt;50yrs, SNG at any age</a:t>
          </a:r>
          <a:endParaRPr lang="en-US" sz="1800" kern="1200" dirty="0"/>
        </a:p>
      </dsp:txBody>
      <dsp:txXfrm>
        <a:off x="1167009" y="10151"/>
        <a:ext cx="5190547" cy="1844502"/>
      </dsp:txXfrm>
    </dsp:sp>
    <dsp:sp modelId="{B1054B26-0E14-43F5-8B15-7D78018D2896}">
      <dsp:nvSpPr>
        <dsp:cNvPr id="0" name=""/>
        <dsp:cNvSpPr/>
      </dsp:nvSpPr>
      <dsp:spPr>
        <a:xfrm>
          <a:off x="-153464" y="2369930"/>
          <a:ext cx="6513603" cy="32758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90BD44-CF7C-47C7-AE43-F57A23522053}">
      <dsp:nvSpPr>
        <dsp:cNvPr id="0" name=""/>
        <dsp:cNvSpPr/>
      </dsp:nvSpPr>
      <dsp:spPr>
        <a:xfrm>
          <a:off x="192373" y="3693473"/>
          <a:ext cx="628797" cy="6287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DEF7FA-50FE-47EB-9EEB-921A2F576AAA}">
      <dsp:nvSpPr>
        <dsp:cNvPr id="0" name=""/>
        <dsp:cNvSpPr/>
      </dsp:nvSpPr>
      <dsp:spPr>
        <a:xfrm>
          <a:off x="857496" y="2140470"/>
          <a:ext cx="5809571" cy="3734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96" tIns="120996" rIns="120996" bIns="120996" numCol="1" spcCol="1270" anchor="ctr" anchorCtr="0">
          <a:noAutofit/>
        </a:bodyPr>
        <a:lstStyle/>
        <a:p>
          <a:pPr marL="0" lvl="0" indent="0" algn="l" defTabSz="844550">
            <a:lnSpc>
              <a:spcPct val="90000"/>
            </a:lnSpc>
            <a:spcBef>
              <a:spcPct val="0"/>
            </a:spcBef>
            <a:spcAft>
              <a:spcPct val="35000"/>
            </a:spcAft>
            <a:buNone/>
          </a:pPr>
          <a:r>
            <a:rPr lang="en-GB" sz="1900" b="1" kern="1200" dirty="0"/>
            <a:t>Common symptoms: </a:t>
          </a:r>
        </a:p>
        <a:p>
          <a:pPr marL="0" lvl="0" indent="0" algn="l" defTabSz="844550">
            <a:lnSpc>
              <a:spcPct val="90000"/>
            </a:lnSpc>
            <a:spcBef>
              <a:spcPct val="0"/>
            </a:spcBef>
            <a:spcAft>
              <a:spcPct val="35000"/>
            </a:spcAft>
            <a:buNone/>
          </a:pPr>
          <a:r>
            <a:rPr lang="en-GB" sz="1900" kern="1200" dirty="0"/>
            <a:t>1. Neck swelling+/- pain</a:t>
          </a:r>
        </a:p>
        <a:p>
          <a:pPr marL="0" lvl="0" indent="0" algn="l" defTabSz="844550">
            <a:lnSpc>
              <a:spcPct val="90000"/>
            </a:lnSpc>
            <a:spcBef>
              <a:spcPct val="0"/>
            </a:spcBef>
            <a:spcAft>
              <a:spcPct val="35000"/>
            </a:spcAft>
            <a:buNone/>
          </a:pPr>
          <a:r>
            <a:rPr lang="en-GB" sz="1900" kern="1200" dirty="0"/>
            <a:t>2. Pressure symptoms (dyspnoea, dysphagia,</a:t>
          </a:r>
        </a:p>
        <a:p>
          <a:pPr marL="0" lvl="0" indent="0" algn="l" defTabSz="844550">
            <a:lnSpc>
              <a:spcPct val="90000"/>
            </a:lnSpc>
            <a:spcBef>
              <a:spcPct val="0"/>
            </a:spcBef>
            <a:spcAft>
              <a:spcPct val="35000"/>
            </a:spcAft>
            <a:buNone/>
          </a:pPr>
          <a:r>
            <a:rPr lang="en-GB" sz="1900" kern="1200" dirty="0"/>
            <a:t>hoarseness of voice)</a:t>
          </a:r>
        </a:p>
        <a:p>
          <a:pPr marL="0" lvl="0" indent="0" algn="l" defTabSz="844550">
            <a:lnSpc>
              <a:spcPct val="90000"/>
            </a:lnSpc>
            <a:spcBef>
              <a:spcPct val="0"/>
            </a:spcBef>
            <a:spcAft>
              <a:spcPct val="35000"/>
            </a:spcAft>
            <a:buNone/>
          </a:pPr>
          <a:r>
            <a:rPr lang="en-GB" sz="1900" kern="1200" dirty="0"/>
            <a:t>3. Systemic symptoms ( weight loss in spite of good appetite, intolerance to heat, palpitation, polyphagia, tremors, menstrual disturbance)</a:t>
          </a:r>
        </a:p>
        <a:p>
          <a:pPr marL="0" lvl="0" indent="0" algn="l" defTabSz="844550">
            <a:lnSpc>
              <a:spcPct val="90000"/>
            </a:lnSpc>
            <a:spcBef>
              <a:spcPct val="0"/>
            </a:spcBef>
            <a:spcAft>
              <a:spcPct val="35000"/>
            </a:spcAft>
            <a:buNone/>
          </a:pPr>
          <a:r>
            <a:rPr lang="en-GB" sz="1900" kern="1200" dirty="0"/>
            <a:t>4. Malignant manifestation (rapidly growing painful swelling)</a:t>
          </a:r>
          <a:endParaRPr lang="en-US" sz="1900" kern="1200" dirty="0"/>
        </a:p>
      </dsp:txBody>
      <dsp:txXfrm>
        <a:off x="857496" y="2140470"/>
        <a:ext cx="5809571" cy="37348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FDEC-C6A5-4B50-A0E4-5C202F0BCC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057534A-0F13-47C1-B460-C9F98E6FD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DAD62AE-2E07-4F80-9A64-D3124C35BF72}"/>
              </a:ext>
            </a:extLst>
          </p:cNvPr>
          <p:cNvSpPr>
            <a:spLocks noGrp="1"/>
          </p:cNvSpPr>
          <p:nvPr>
            <p:ph type="dt" sz="half" idx="10"/>
          </p:nvPr>
        </p:nvSpPr>
        <p:spPr/>
        <p:txBody>
          <a:bodyPr/>
          <a:lstStyle/>
          <a:p>
            <a:fld id="{5ED55CD4-D967-446B-ABAC-5B83CF6249CB}" type="datetimeFigureOut">
              <a:rPr lang="en-GB" smtClean="0"/>
              <a:t>18/03/2020</a:t>
            </a:fld>
            <a:endParaRPr lang="en-GB"/>
          </a:p>
        </p:txBody>
      </p:sp>
      <p:sp>
        <p:nvSpPr>
          <p:cNvPr id="5" name="Footer Placeholder 4">
            <a:extLst>
              <a:ext uri="{FF2B5EF4-FFF2-40B4-BE49-F238E27FC236}">
                <a16:creationId xmlns:a16="http://schemas.microsoft.com/office/drawing/2014/main" id="{17F388FA-C25B-4097-A56D-FAC6B6E866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771058-96DE-4B40-9FE8-106A418639FB}"/>
              </a:ext>
            </a:extLst>
          </p:cNvPr>
          <p:cNvSpPr>
            <a:spLocks noGrp="1"/>
          </p:cNvSpPr>
          <p:nvPr>
            <p:ph type="sldNum" sz="quarter" idx="12"/>
          </p:nvPr>
        </p:nvSpPr>
        <p:spPr/>
        <p:txBody>
          <a:bodyPr/>
          <a:lstStyle/>
          <a:p>
            <a:fld id="{8C8F1272-AA62-456C-A28C-4370D522571B}" type="slidenum">
              <a:rPr lang="en-GB" smtClean="0"/>
              <a:t>‹#›</a:t>
            </a:fld>
            <a:endParaRPr lang="en-GB"/>
          </a:p>
        </p:txBody>
      </p:sp>
    </p:spTree>
    <p:extLst>
      <p:ext uri="{BB962C8B-B14F-4D97-AF65-F5344CB8AC3E}">
        <p14:creationId xmlns:p14="http://schemas.microsoft.com/office/powerpoint/2010/main" val="3365016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3B74-4B64-4A28-BFEF-74AC1A9A1E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F684FDF-4F90-4D4F-925B-3ADC32CDC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825596-BF14-4F65-86DE-C6BD55B268D8}"/>
              </a:ext>
            </a:extLst>
          </p:cNvPr>
          <p:cNvSpPr>
            <a:spLocks noGrp="1"/>
          </p:cNvSpPr>
          <p:nvPr>
            <p:ph type="dt" sz="half" idx="10"/>
          </p:nvPr>
        </p:nvSpPr>
        <p:spPr/>
        <p:txBody>
          <a:bodyPr/>
          <a:lstStyle/>
          <a:p>
            <a:fld id="{5ED55CD4-D967-446B-ABAC-5B83CF6249CB}" type="datetimeFigureOut">
              <a:rPr lang="en-GB" smtClean="0"/>
              <a:t>18/03/2020</a:t>
            </a:fld>
            <a:endParaRPr lang="en-GB"/>
          </a:p>
        </p:txBody>
      </p:sp>
      <p:sp>
        <p:nvSpPr>
          <p:cNvPr id="5" name="Footer Placeholder 4">
            <a:extLst>
              <a:ext uri="{FF2B5EF4-FFF2-40B4-BE49-F238E27FC236}">
                <a16:creationId xmlns:a16="http://schemas.microsoft.com/office/drawing/2014/main" id="{95410C40-E23E-458F-B3FF-210629C9DA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67DAC1-DD7F-430A-8FD4-9FBF0E7B9408}"/>
              </a:ext>
            </a:extLst>
          </p:cNvPr>
          <p:cNvSpPr>
            <a:spLocks noGrp="1"/>
          </p:cNvSpPr>
          <p:nvPr>
            <p:ph type="sldNum" sz="quarter" idx="12"/>
          </p:nvPr>
        </p:nvSpPr>
        <p:spPr/>
        <p:txBody>
          <a:bodyPr/>
          <a:lstStyle/>
          <a:p>
            <a:fld id="{8C8F1272-AA62-456C-A28C-4370D522571B}" type="slidenum">
              <a:rPr lang="en-GB" smtClean="0"/>
              <a:t>‹#›</a:t>
            </a:fld>
            <a:endParaRPr lang="en-GB"/>
          </a:p>
        </p:txBody>
      </p:sp>
    </p:spTree>
    <p:extLst>
      <p:ext uri="{BB962C8B-B14F-4D97-AF65-F5344CB8AC3E}">
        <p14:creationId xmlns:p14="http://schemas.microsoft.com/office/powerpoint/2010/main" val="1004940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1BD25-B71F-44CB-8AB1-E5190F3762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A0643E-3388-42D7-89E2-DD1DA107CB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DB8984-DED3-42BE-8973-068E0A9D1902}"/>
              </a:ext>
            </a:extLst>
          </p:cNvPr>
          <p:cNvSpPr>
            <a:spLocks noGrp="1"/>
          </p:cNvSpPr>
          <p:nvPr>
            <p:ph type="dt" sz="half" idx="10"/>
          </p:nvPr>
        </p:nvSpPr>
        <p:spPr/>
        <p:txBody>
          <a:bodyPr/>
          <a:lstStyle/>
          <a:p>
            <a:fld id="{5ED55CD4-D967-446B-ABAC-5B83CF6249CB}" type="datetimeFigureOut">
              <a:rPr lang="en-GB" smtClean="0"/>
              <a:t>18/03/2020</a:t>
            </a:fld>
            <a:endParaRPr lang="en-GB"/>
          </a:p>
        </p:txBody>
      </p:sp>
      <p:sp>
        <p:nvSpPr>
          <p:cNvPr id="5" name="Footer Placeholder 4">
            <a:extLst>
              <a:ext uri="{FF2B5EF4-FFF2-40B4-BE49-F238E27FC236}">
                <a16:creationId xmlns:a16="http://schemas.microsoft.com/office/drawing/2014/main" id="{F32A8A60-8E86-48B3-B697-711AB65A8E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3007D1-ECF7-4B2B-8CF4-649BFB4A3D3F}"/>
              </a:ext>
            </a:extLst>
          </p:cNvPr>
          <p:cNvSpPr>
            <a:spLocks noGrp="1"/>
          </p:cNvSpPr>
          <p:nvPr>
            <p:ph type="sldNum" sz="quarter" idx="12"/>
          </p:nvPr>
        </p:nvSpPr>
        <p:spPr/>
        <p:txBody>
          <a:bodyPr/>
          <a:lstStyle/>
          <a:p>
            <a:fld id="{8C8F1272-AA62-456C-A28C-4370D522571B}" type="slidenum">
              <a:rPr lang="en-GB" smtClean="0"/>
              <a:t>‹#›</a:t>
            </a:fld>
            <a:endParaRPr lang="en-GB"/>
          </a:p>
        </p:txBody>
      </p:sp>
    </p:spTree>
    <p:extLst>
      <p:ext uri="{BB962C8B-B14F-4D97-AF65-F5344CB8AC3E}">
        <p14:creationId xmlns:p14="http://schemas.microsoft.com/office/powerpoint/2010/main" val="169669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9CAB8-CB36-47CD-A6F1-F435D6D09E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18391C-74DD-4E4F-AB43-32A491D461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B5A98A-C91A-4F51-8110-3D55DEDB1763}"/>
              </a:ext>
            </a:extLst>
          </p:cNvPr>
          <p:cNvSpPr>
            <a:spLocks noGrp="1"/>
          </p:cNvSpPr>
          <p:nvPr>
            <p:ph type="dt" sz="half" idx="10"/>
          </p:nvPr>
        </p:nvSpPr>
        <p:spPr/>
        <p:txBody>
          <a:bodyPr/>
          <a:lstStyle/>
          <a:p>
            <a:fld id="{5ED55CD4-D967-446B-ABAC-5B83CF6249CB}" type="datetimeFigureOut">
              <a:rPr lang="en-GB" smtClean="0"/>
              <a:t>18/03/2020</a:t>
            </a:fld>
            <a:endParaRPr lang="en-GB"/>
          </a:p>
        </p:txBody>
      </p:sp>
      <p:sp>
        <p:nvSpPr>
          <p:cNvPr id="5" name="Footer Placeholder 4">
            <a:extLst>
              <a:ext uri="{FF2B5EF4-FFF2-40B4-BE49-F238E27FC236}">
                <a16:creationId xmlns:a16="http://schemas.microsoft.com/office/drawing/2014/main" id="{473586C3-65AD-4637-8F4C-2495F8ABC9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02AF58-C351-44B7-BA71-FBA3C46E39F0}"/>
              </a:ext>
            </a:extLst>
          </p:cNvPr>
          <p:cNvSpPr>
            <a:spLocks noGrp="1"/>
          </p:cNvSpPr>
          <p:nvPr>
            <p:ph type="sldNum" sz="quarter" idx="12"/>
          </p:nvPr>
        </p:nvSpPr>
        <p:spPr/>
        <p:txBody>
          <a:bodyPr/>
          <a:lstStyle/>
          <a:p>
            <a:fld id="{8C8F1272-AA62-456C-A28C-4370D522571B}" type="slidenum">
              <a:rPr lang="en-GB" smtClean="0"/>
              <a:t>‹#›</a:t>
            </a:fld>
            <a:endParaRPr lang="en-GB"/>
          </a:p>
        </p:txBody>
      </p:sp>
    </p:spTree>
    <p:extLst>
      <p:ext uri="{BB962C8B-B14F-4D97-AF65-F5344CB8AC3E}">
        <p14:creationId xmlns:p14="http://schemas.microsoft.com/office/powerpoint/2010/main" val="2031813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0F7AD-1261-41AA-981B-E52E316CAC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4D211C-3702-410F-80B3-97E5F8F790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06DEE-C576-42BE-B5CF-C343FF0A102C}"/>
              </a:ext>
            </a:extLst>
          </p:cNvPr>
          <p:cNvSpPr>
            <a:spLocks noGrp="1"/>
          </p:cNvSpPr>
          <p:nvPr>
            <p:ph type="dt" sz="half" idx="10"/>
          </p:nvPr>
        </p:nvSpPr>
        <p:spPr/>
        <p:txBody>
          <a:bodyPr/>
          <a:lstStyle/>
          <a:p>
            <a:fld id="{5ED55CD4-D967-446B-ABAC-5B83CF6249CB}" type="datetimeFigureOut">
              <a:rPr lang="en-GB" smtClean="0"/>
              <a:t>18/03/2020</a:t>
            </a:fld>
            <a:endParaRPr lang="en-GB"/>
          </a:p>
        </p:txBody>
      </p:sp>
      <p:sp>
        <p:nvSpPr>
          <p:cNvPr id="5" name="Footer Placeholder 4">
            <a:extLst>
              <a:ext uri="{FF2B5EF4-FFF2-40B4-BE49-F238E27FC236}">
                <a16:creationId xmlns:a16="http://schemas.microsoft.com/office/drawing/2014/main" id="{F68C5A0F-7374-41F4-8EF8-31272F50CA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7377CC-78B4-402C-B2AA-D14DD23C2D8E}"/>
              </a:ext>
            </a:extLst>
          </p:cNvPr>
          <p:cNvSpPr>
            <a:spLocks noGrp="1"/>
          </p:cNvSpPr>
          <p:nvPr>
            <p:ph type="sldNum" sz="quarter" idx="12"/>
          </p:nvPr>
        </p:nvSpPr>
        <p:spPr/>
        <p:txBody>
          <a:bodyPr/>
          <a:lstStyle/>
          <a:p>
            <a:fld id="{8C8F1272-AA62-456C-A28C-4370D522571B}" type="slidenum">
              <a:rPr lang="en-GB" smtClean="0"/>
              <a:t>‹#›</a:t>
            </a:fld>
            <a:endParaRPr lang="en-GB"/>
          </a:p>
        </p:txBody>
      </p:sp>
    </p:spTree>
    <p:extLst>
      <p:ext uri="{BB962C8B-B14F-4D97-AF65-F5344CB8AC3E}">
        <p14:creationId xmlns:p14="http://schemas.microsoft.com/office/powerpoint/2010/main" val="3597882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B87A7-17C2-4DC6-BCC5-DBBF54A311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1C3487-B0D4-4220-B0E6-F70D2ED219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C631D13-68E4-4D57-B021-E8E4368AB6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54BDDFD-4262-4D70-AA89-A13BAD886755}"/>
              </a:ext>
            </a:extLst>
          </p:cNvPr>
          <p:cNvSpPr>
            <a:spLocks noGrp="1"/>
          </p:cNvSpPr>
          <p:nvPr>
            <p:ph type="dt" sz="half" idx="10"/>
          </p:nvPr>
        </p:nvSpPr>
        <p:spPr/>
        <p:txBody>
          <a:bodyPr/>
          <a:lstStyle/>
          <a:p>
            <a:fld id="{5ED55CD4-D967-446B-ABAC-5B83CF6249CB}" type="datetimeFigureOut">
              <a:rPr lang="en-GB" smtClean="0"/>
              <a:t>18/03/2020</a:t>
            </a:fld>
            <a:endParaRPr lang="en-GB"/>
          </a:p>
        </p:txBody>
      </p:sp>
      <p:sp>
        <p:nvSpPr>
          <p:cNvPr id="6" name="Footer Placeholder 5">
            <a:extLst>
              <a:ext uri="{FF2B5EF4-FFF2-40B4-BE49-F238E27FC236}">
                <a16:creationId xmlns:a16="http://schemas.microsoft.com/office/drawing/2014/main" id="{584D6F5D-F01D-4D7B-BA88-68A5739828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125622-8ABA-4235-8031-E8633A1FF2F4}"/>
              </a:ext>
            </a:extLst>
          </p:cNvPr>
          <p:cNvSpPr>
            <a:spLocks noGrp="1"/>
          </p:cNvSpPr>
          <p:nvPr>
            <p:ph type="sldNum" sz="quarter" idx="12"/>
          </p:nvPr>
        </p:nvSpPr>
        <p:spPr/>
        <p:txBody>
          <a:bodyPr/>
          <a:lstStyle/>
          <a:p>
            <a:fld id="{8C8F1272-AA62-456C-A28C-4370D522571B}" type="slidenum">
              <a:rPr lang="en-GB" smtClean="0"/>
              <a:t>‹#›</a:t>
            </a:fld>
            <a:endParaRPr lang="en-GB"/>
          </a:p>
        </p:txBody>
      </p:sp>
    </p:spTree>
    <p:extLst>
      <p:ext uri="{BB962C8B-B14F-4D97-AF65-F5344CB8AC3E}">
        <p14:creationId xmlns:p14="http://schemas.microsoft.com/office/powerpoint/2010/main" val="171041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D9BCE-7182-420F-A202-0F320EE6E6C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274048-D74A-47AB-9231-FBE7449FF7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FB785F-C51F-4786-9E2D-679AC7D649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54A594-5ACA-44AA-8358-6DECAD6B53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544127-8B1B-41A3-A9FA-1F33CEE227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84C9CFC-0AE8-4B0A-96D7-5A8EC52BFB98}"/>
              </a:ext>
            </a:extLst>
          </p:cNvPr>
          <p:cNvSpPr>
            <a:spLocks noGrp="1"/>
          </p:cNvSpPr>
          <p:nvPr>
            <p:ph type="dt" sz="half" idx="10"/>
          </p:nvPr>
        </p:nvSpPr>
        <p:spPr/>
        <p:txBody>
          <a:bodyPr/>
          <a:lstStyle/>
          <a:p>
            <a:fld id="{5ED55CD4-D967-446B-ABAC-5B83CF6249CB}" type="datetimeFigureOut">
              <a:rPr lang="en-GB" smtClean="0"/>
              <a:t>18/03/2020</a:t>
            </a:fld>
            <a:endParaRPr lang="en-GB"/>
          </a:p>
        </p:txBody>
      </p:sp>
      <p:sp>
        <p:nvSpPr>
          <p:cNvPr id="8" name="Footer Placeholder 7">
            <a:extLst>
              <a:ext uri="{FF2B5EF4-FFF2-40B4-BE49-F238E27FC236}">
                <a16:creationId xmlns:a16="http://schemas.microsoft.com/office/drawing/2014/main" id="{5DD99873-AD64-4A93-995E-9D4E63023E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878476-98C8-4748-B7AA-9E3612D12B74}"/>
              </a:ext>
            </a:extLst>
          </p:cNvPr>
          <p:cNvSpPr>
            <a:spLocks noGrp="1"/>
          </p:cNvSpPr>
          <p:nvPr>
            <p:ph type="sldNum" sz="quarter" idx="12"/>
          </p:nvPr>
        </p:nvSpPr>
        <p:spPr/>
        <p:txBody>
          <a:bodyPr/>
          <a:lstStyle/>
          <a:p>
            <a:fld id="{8C8F1272-AA62-456C-A28C-4370D522571B}" type="slidenum">
              <a:rPr lang="en-GB" smtClean="0"/>
              <a:t>‹#›</a:t>
            </a:fld>
            <a:endParaRPr lang="en-GB"/>
          </a:p>
        </p:txBody>
      </p:sp>
    </p:spTree>
    <p:extLst>
      <p:ext uri="{BB962C8B-B14F-4D97-AF65-F5344CB8AC3E}">
        <p14:creationId xmlns:p14="http://schemas.microsoft.com/office/powerpoint/2010/main" val="2159077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E957-DE5C-48AE-A85F-C61AA61459A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844317F-02A2-4264-88A0-01284AF2F913}"/>
              </a:ext>
            </a:extLst>
          </p:cNvPr>
          <p:cNvSpPr>
            <a:spLocks noGrp="1"/>
          </p:cNvSpPr>
          <p:nvPr>
            <p:ph type="dt" sz="half" idx="10"/>
          </p:nvPr>
        </p:nvSpPr>
        <p:spPr/>
        <p:txBody>
          <a:bodyPr/>
          <a:lstStyle/>
          <a:p>
            <a:fld id="{5ED55CD4-D967-446B-ABAC-5B83CF6249CB}" type="datetimeFigureOut">
              <a:rPr lang="en-GB" smtClean="0"/>
              <a:t>18/03/2020</a:t>
            </a:fld>
            <a:endParaRPr lang="en-GB"/>
          </a:p>
        </p:txBody>
      </p:sp>
      <p:sp>
        <p:nvSpPr>
          <p:cNvPr id="4" name="Footer Placeholder 3">
            <a:extLst>
              <a:ext uri="{FF2B5EF4-FFF2-40B4-BE49-F238E27FC236}">
                <a16:creationId xmlns:a16="http://schemas.microsoft.com/office/drawing/2014/main" id="{EB3D40D6-491E-44B2-925E-20B1FEF612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E51D63-7657-45CF-A752-AC6C766EFC49}"/>
              </a:ext>
            </a:extLst>
          </p:cNvPr>
          <p:cNvSpPr>
            <a:spLocks noGrp="1"/>
          </p:cNvSpPr>
          <p:nvPr>
            <p:ph type="sldNum" sz="quarter" idx="12"/>
          </p:nvPr>
        </p:nvSpPr>
        <p:spPr/>
        <p:txBody>
          <a:bodyPr/>
          <a:lstStyle/>
          <a:p>
            <a:fld id="{8C8F1272-AA62-456C-A28C-4370D522571B}" type="slidenum">
              <a:rPr lang="en-GB" smtClean="0"/>
              <a:t>‹#›</a:t>
            </a:fld>
            <a:endParaRPr lang="en-GB"/>
          </a:p>
        </p:txBody>
      </p:sp>
    </p:spTree>
    <p:extLst>
      <p:ext uri="{BB962C8B-B14F-4D97-AF65-F5344CB8AC3E}">
        <p14:creationId xmlns:p14="http://schemas.microsoft.com/office/powerpoint/2010/main" val="386526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5E8B-4F34-4A2E-AA87-CF649F8531DF}"/>
              </a:ext>
            </a:extLst>
          </p:cNvPr>
          <p:cNvSpPr>
            <a:spLocks noGrp="1"/>
          </p:cNvSpPr>
          <p:nvPr>
            <p:ph type="dt" sz="half" idx="10"/>
          </p:nvPr>
        </p:nvSpPr>
        <p:spPr/>
        <p:txBody>
          <a:bodyPr/>
          <a:lstStyle/>
          <a:p>
            <a:fld id="{5ED55CD4-D967-446B-ABAC-5B83CF6249CB}" type="datetimeFigureOut">
              <a:rPr lang="en-GB" smtClean="0"/>
              <a:t>18/03/2020</a:t>
            </a:fld>
            <a:endParaRPr lang="en-GB"/>
          </a:p>
        </p:txBody>
      </p:sp>
      <p:sp>
        <p:nvSpPr>
          <p:cNvPr id="3" name="Footer Placeholder 2">
            <a:extLst>
              <a:ext uri="{FF2B5EF4-FFF2-40B4-BE49-F238E27FC236}">
                <a16:creationId xmlns:a16="http://schemas.microsoft.com/office/drawing/2014/main" id="{B12D4D03-4F26-4B41-8222-6F5629657A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945550-94F3-4EE1-8A5F-2CEE2C771748}"/>
              </a:ext>
            </a:extLst>
          </p:cNvPr>
          <p:cNvSpPr>
            <a:spLocks noGrp="1"/>
          </p:cNvSpPr>
          <p:nvPr>
            <p:ph type="sldNum" sz="quarter" idx="12"/>
          </p:nvPr>
        </p:nvSpPr>
        <p:spPr/>
        <p:txBody>
          <a:bodyPr/>
          <a:lstStyle/>
          <a:p>
            <a:fld id="{8C8F1272-AA62-456C-A28C-4370D522571B}" type="slidenum">
              <a:rPr lang="en-GB" smtClean="0"/>
              <a:t>‹#›</a:t>
            </a:fld>
            <a:endParaRPr lang="en-GB"/>
          </a:p>
        </p:txBody>
      </p:sp>
    </p:spTree>
    <p:extLst>
      <p:ext uri="{BB962C8B-B14F-4D97-AF65-F5344CB8AC3E}">
        <p14:creationId xmlns:p14="http://schemas.microsoft.com/office/powerpoint/2010/main" val="901371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1AAD-EF84-4D71-9272-B4C48A1C72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BCB08D-3862-4C77-91D2-4C97022F89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4CBC7A-8364-4D52-9768-C08107334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E32FC-16EC-4A17-8116-4C468022C71C}"/>
              </a:ext>
            </a:extLst>
          </p:cNvPr>
          <p:cNvSpPr>
            <a:spLocks noGrp="1"/>
          </p:cNvSpPr>
          <p:nvPr>
            <p:ph type="dt" sz="half" idx="10"/>
          </p:nvPr>
        </p:nvSpPr>
        <p:spPr/>
        <p:txBody>
          <a:bodyPr/>
          <a:lstStyle/>
          <a:p>
            <a:fld id="{5ED55CD4-D967-446B-ABAC-5B83CF6249CB}" type="datetimeFigureOut">
              <a:rPr lang="en-GB" smtClean="0"/>
              <a:t>18/03/2020</a:t>
            </a:fld>
            <a:endParaRPr lang="en-GB"/>
          </a:p>
        </p:txBody>
      </p:sp>
      <p:sp>
        <p:nvSpPr>
          <p:cNvPr id="6" name="Footer Placeholder 5">
            <a:extLst>
              <a:ext uri="{FF2B5EF4-FFF2-40B4-BE49-F238E27FC236}">
                <a16:creationId xmlns:a16="http://schemas.microsoft.com/office/drawing/2014/main" id="{287AF165-C205-4F0C-A9DD-9DA6B3820C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600B02-0FBC-4532-A31A-5E5C56450555}"/>
              </a:ext>
            </a:extLst>
          </p:cNvPr>
          <p:cNvSpPr>
            <a:spLocks noGrp="1"/>
          </p:cNvSpPr>
          <p:nvPr>
            <p:ph type="sldNum" sz="quarter" idx="12"/>
          </p:nvPr>
        </p:nvSpPr>
        <p:spPr/>
        <p:txBody>
          <a:bodyPr/>
          <a:lstStyle/>
          <a:p>
            <a:fld id="{8C8F1272-AA62-456C-A28C-4370D522571B}" type="slidenum">
              <a:rPr lang="en-GB" smtClean="0"/>
              <a:t>‹#›</a:t>
            </a:fld>
            <a:endParaRPr lang="en-GB"/>
          </a:p>
        </p:txBody>
      </p:sp>
    </p:spTree>
    <p:extLst>
      <p:ext uri="{BB962C8B-B14F-4D97-AF65-F5344CB8AC3E}">
        <p14:creationId xmlns:p14="http://schemas.microsoft.com/office/powerpoint/2010/main" val="3028464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49901-B2E0-4AD1-8DFF-E35F079C2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7B40CB-1EDA-458F-8308-426CBBF156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35B2DD-41AF-4DC4-BF88-BB45A0AA08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DFC34E-2FE6-41A8-9B6F-9BCA1ED76287}"/>
              </a:ext>
            </a:extLst>
          </p:cNvPr>
          <p:cNvSpPr>
            <a:spLocks noGrp="1"/>
          </p:cNvSpPr>
          <p:nvPr>
            <p:ph type="dt" sz="half" idx="10"/>
          </p:nvPr>
        </p:nvSpPr>
        <p:spPr/>
        <p:txBody>
          <a:bodyPr/>
          <a:lstStyle/>
          <a:p>
            <a:fld id="{5ED55CD4-D967-446B-ABAC-5B83CF6249CB}" type="datetimeFigureOut">
              <a:rPr lang="en-GB" smtClean="0"/>
              <a:t>18/03/2020</a:t>
            </a:fld>
            <a:endParaRPr lang="en-GB"/>
          </a:p>
        </p:txBody>
      </p:sp>
      <p:sp>
        <p:nvSpPr>
          <p:cNvPr id="6" name="Footer Placeholder 5">
            <a:extLst>
              <a:ext uri="{FF2B5EF4-FFF2-40B4-BE49-F238E27FC236}">
                <a16:creationId xmlns:a16="http://schemas.microsoft.com/office/drawing/2014/main" id="{D8517146-F3DA-41C5-A8F5-0C9B6D6F1E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A45A3F-0813-4A62-9FF1-592A05319068}"/>
              </a:ext>
            </a:extLst>
          </p:cNvPr>
          <p:cNvSpPr>
            <a:spLocks noGrp="1"/>
          </p:cNvSpPr>
          <p:nvPr>
            <p:ph type="sldNum" sz="quarter" idx="12"/>
          </p:nvPr>
        </p:nvSpPr>
        <p:spPr/>
        <p:txBody>
          <a:bodyPr/>
          <a:lstStyle/>
          <a:p>
            <a:fld id="{8C8F1272-AA62-456C-A28C-4370D522571B}" type="slidenum">
              <a:rPr lang="en-GB" smtClean="0"/>
              <a:t>‹#›</a:t>
            </a:fld>
            <a:endParaRPr lang="en-GB"/>
          </a:p>
        </p:txBody>
      </p:sp>
    </p:spTree>
    <p:extLst>
      <p:ext uri="{BB962C8B-B14F-4D97-AF65-F5344CB8AC3E}">
        <p14:creationId xmlns:p14="http://schemas.microsoft.com/office/powerpoint/2010/main" val="127500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62A6FC-EB42-4780-8A64-F2E8EFDC45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3ED626-4834-4EFF-BD59-A29CCF744B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9642FE-4C39-45CB-9775-5868D4D9FC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55CD4-D967-446B-ABAC-5B83CF6249CB}" type="datetimeFigureOut">
              <a:rPr lang="en-GB" smtClean="0"/>
              <a:t>18/03/2020</a:t>
            </a:fld>
            <a:endParaRPr lang="en-GB"/>
          </a:p>
        </p:txBody>
      </p:sp>
      <p:sp>
        <p:nvSpPr>
          <p:cNvPr id="5" name="Footer Placeholder 4">
            <a:extLst>
              <a:ext uri="{FF2B5EF4-FFF2-40B4-BE49-F238E27FC236}">
                <a16:creationId xmlns:a16="http://schemas.microsoft.com/office/drawing/2014/main" id="{34A50037-CFC1-4D81-99A8-F1C4A1F1EB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81DB6C-580C-4199-A362-BD210FC0D7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F1272-AA62-456C-A28C-4370D522571B}" type="slidenum">
              <a:rPr lang="en-GB" smtClean="0"/>
              <a:t>‹#›</a:t>
            </a:fld>
            <a:endParaRPr lang="en-GB"/>
          </a:p>
        </p:txBody>
      </p:sp>
    </p:spTree>
    <p:extLst>
      <p:ext uri="{BB962C8B-B14F-4D97-AF65-F5344CB8AC3E}">
        <p14:creationId xmlns:p14="http://schemas.microsoft.com/office/powerpoint/2010/main" val="1593819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youtube.com/watch?v=2fgozmrRnQE" TargetMode="External"/><Relationship Id="rId5" Type="http://schemas.openxmlformats.org/officeDocument/2006/relationships/hyperlink" Target="https://www.youtube.com/watch?v=ziaYBkgEZNU" TargetMode="External"/><Relationship Id="rId4" Type="http://schemas.openxmlformats.org/officeDocument/2006/relationships/hyperlink" Target="https://www.youtube.com/watch?v=RfmO9k9neW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DE5C4-E209-40E3-A796-6C1D0E0FABF4}"/>
              </a:ext>
            </a:extLst>
          </p:cNvPr>
          <p:cNvSpPr>
            <a:spLocks noGrp="1"/>
          </p:cNvSpPr>
          <p:nvPr>
            <p:ph type="ctrTitle"/>
          </p:nvPr>
        </p:nvSpPr>
        <p:spPr/>
        <p:txBody>
          <a:bodyPr/>
          <a:lstStyle/>
          <a:p>
            <a:r>
              <a:rPr lang="en-GB" dirty="0"/>
              <a:t>Endocrinology Examination</a:t>
            </a:r>
            <a:br>
              <a:rPr lang="en-GB" dirty="0"/>
            </a:br>
            <a:r>
              <a:rPr lang="en-GB" dirty="0"/>
              <a:t>(Thyroid)</a:t>
            </a:r>
          </a:p>
        </p:txBody>
      </p:sp>
      <p:sp>
        <p:nvSpPr>
          <p:cNvPr id="3" name="Subtitle 2">
            <a:extLst>
              <a:ext uri="{FF2B5EF4-FFF2-40B4-BE49-F238E27FC236}">
                <a16:creationId xmlns:a16="http://schemas.microsoft.com/office/drawing/2014/main" id="{D4107D0A-169F-4043-8A8E-F000AF9A83F9}"/>
              </a:ext>
            </a:extLst>
          </p:cNvPr>
          <p:cNvSpPr>
            <a:spLocks noGrp="1"/>
          </p:cNvSpPr>
          <p:nvPr>
            <p:ph type="subTitle" idx="1"/>
          </p:nvPr>
        </p:nvSpPr>
        <p:spPr/>
        <p:txBody>
          <a:bodyPr>
            <a:normAutofit fontScale="77500" lnSpcReduction="20000"/>
          </a:bodyPr>
          <a:lstStyle/>
          <a:p>
            <a:r>
              <a:rPr lang="en-GB" dirty="0"/>
              <a:t>By</a:t>
            </a:r>
          </a:p>
          <a:p>
            <a:r>
              <a:rPr lang="en-GB" dirty="0" err="1"/>
              <a:t>Dr.</a:t>
            </a:r>
            <a:r>
              <a:rPr lang="en-GB" dirty="0"/>
              <a:t> </a:t>
            </a:r>
            <a:r>
              <a:rPr lang="en-GB" dirty="0" err="1"/>
              <a:t>Areej</a:t>
            </a:r>
            <a:r>
              <a:rPr lang="en-GB" dirty="0"/>
              <a:t> </a:t>
            </a:r>
            <a:r>
              <a:rPr lang="en-GB" dirty="0" err="1"/>
              <a:t>Alkhateeb</a:t>
            </a:r>
            <a:endParaRPr lang="en-GB" dirty="0"/>
          </a:p>
          <a:p>
            <a:r>
              <a:rPr lang="en-GB" dirty="0"/>
              <a:t>Assistant Lecturer of Internal Medicine and Cardiology</a:t>
            </a:r>
          </a:p>
          <a:p>
            <a:r>
              <a:rPr lang="en-GB" dirty="0"/>
              <a:t>Department of Internal Medicine</a:t>
            </a:r>
          </a:p>
          <a:p>
            <a:r>
              <a:rPr lang="en-GB" dirty="0"/>
              <a:t>Faculty of Medicine, South Valley University</a:t>
            </a:r>
          </a:p>
        </p:txBody>
      </p:sp>
      <p:pic>
        <p:nvPicPr>
          <p:cNvPr id="6" name="Audio 5">
            <a:hlinkClick r:id="" action="ppaction://media"/>
            <a:extLst>
              <a:ext uri="{FF2B5EF4-FFF2-40B4-BE49-F238E27FC236}">
                <a16:creationId xmlns:a16="http://schemas.microsoft.com/office/drawing/2014/main" id="{CC592A7E-FB0D-4B7C-AC65-E501765CB0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50295253"/>
      </p:ext>
    </p:extLst>
  </p:cSld>
  <p:clrMapOvr>
    <a:masterClrMapping/>
  </p:clrMapOvr>
  <mc:AlternateContent xmlns:mc="http://schemas.openxmlformats.org/markup-compatibility/2006">
    <mc:Choice xmlns:p14="http://schemas.microsoft.com/office/powerpoint/2010/main" Requires="p14">
      <p:transition spd="slow" p14:dur="2000" advTm="24491"/>
    </mc:Choice>
    <mc:Fallback>
      <p:transition spd="slow" advTm="2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99AC7B-5345-4B16-894C-E0B42A10316D}"/>
              </a:ext>
            </a:extLst>
          </p:cNvPr>
          <p:cNvSpPr txBox="1">
            <a:spLocks noGrp="1"/>
          </p:cNvSpPr>
          <p:nvPr>
            <p:ph idx="1"/>
          </p:nvPr>
        </p:nvSpPr>
        <p:spPr>
          <a:xfrm>
            <a:off x="838200" y="1825625"/>
            <a:ext cx="6907197" cy="1844608"/>
          </a:xfrm>
          <a:prstGeom prst="rect">
            <a:avLst/>
          </a:prstGeom>
          <a:noFill/>
        </p:spPr>
        <p:txBody>
          <a:bodyPr wrap="square" rtlCol="0">
            <a:spAutoFit/>
          </a:bodyPr>
          <a:lstStyle/>
          <a:p>
            <a:r>
              <a:rPr lang="en-GB" sz="2000" b="1" dirty="0"/>
              <a:t>Stellwag’s sign</a:t>
            </a:r>
            <a:r>
              <a:rPr lang="en-GB" sz="2000" dirty="0"/>
              <a:t>: infrequent blinking (Normally= 5-8times/min)</a:t>
            </a:r>
          </a:p>
          <a:p>
            <a:r>
              <a:rPr lang="en-GB" sz="2000" dirty="0"/>
              <a:t>Lid retraction is due to sympathetic stimulation of</a:t>
            </a:r>
            <a:br>
              <a:rPr lang="en-GB" sz="2000" dirty="0"/>
            </a:br>
            <a:r>
              <a:rPr lang="en-GB" sz="2000" dirty="0"/>
              <a:t>the smooth muscle component of </a:t>
            </a:r>
            <a:r>
              <a:rPr lang="en-GB" sz="2000" dirty="0" err="1"/>
              <a:t>levator</a:t>
            </a:r>
            <a:r>
              <a:rPr lang="en-GB" sz="2000" dirty="0"/>
              <a:t> palpebrae</a:t>
            </a:r>
            <a:br>
              <a:rPr lang="en-GB" sz="2000" dirty="0"/>
            </a:br>
            <a:r>
              <a:rPr lang="en-GB" sz="2000" dirty="0"/>
              <a:t>superioris.</a:t>
            </a:r>
          </a:p>
          <a:p>
            <a:endParaRPr lang="en-GB" dirty="0"/>
          </a:p>
        </p:txBody>
      </p:sp>
      <p:pic>
        <p:nvPicPr>
          <p:cNvPr id="5" name="Picture 4" descr="A close up of a mans face&#10;&#10;Description automatically generated">
            <a:extLst>
              <a:ext uri="{FF2B5EF4-FFF2-40B4-BE49-F238E27FC236}">
                <a16:creationId xmlns:a16="http://schemas.microsoft.com/office/drawing/2014/main" id="{9FDA0684-4B25-47B2-A39A-01E434F1E5C0}"/>
              </a:ext>
            </a:extLst>
          </p:cNvPr>
          <p:cNvPicPr>
            <a:picLocks noChangeAspect="1"/>
          </p:cNvPicPr>
          <p:nvPr/>
        </p:nvPicPr>
        <p:blipFill rotWithShape="1">
          <a:blip r:embed="rId4">
            <a:extLst>
              <a:ext uri="{28A0092B-C50C-407E-A947-70E740481C1C}">
                <a14:useLocalDpi xmlns:a14="http://schemas.microsoft.com/office/drawing/2010/main" val="0"/>
              </a:ext>
            </a:extLst>
          </a:blip>
          <a:srcRect l="44681" t="9256" b="51078"/>
          <a:stretch/>
        </p:blipFill>
        <p:spPr>
          <a:xfrm>
            <a:off x="8117982" y="1281816"/>
            <a:ext cx="3111993" cy="1809750"/>
          </a:xfrm>
          <a:prstGeom prst="rect">
            <a:avLst/>
          </a:prstGeom>
        </p:spPr>
      </p:pic>
      <p:pic>
        <p:nvPicPr>
          <p:cNvPr id="6" name="Content Placeholder 3">
            <a:extLst>
              <a:ext uri="{FF2B5EF4-FFF2-40B4-BE49-F238E27FC236}">
                <a16:creationId xmlns:a16="http://schemas.microsoft.com/office/drawing/2014/main" id="{36D0D718-A16A-42BA-B1CD-D0E416432857}"/>
              </a:ext>
            </a:extLst>
          </p:cNvPr>
          <p:cNvPicPr>
            <a:picLocks noChangeAspect="1"/>
          </p:cNvPicPr>
          <p:nvPr/>
        </p:nvPicPr>
        <p:blipFill rotWithShape="1">
          <a:blip r:embed="rId5"/>
          <a:srcRect t="35868"/>
          <a:stretch/>
        </p:blipFill>
        <p:spPr>
          <a:xfrm>
            <a:off x="8267700" y="4113431"/>
            <a:ext cx="2962275" cy="1836895"/>
          </a:xfrm>
          <a:prstGeom prst="rect">
            <a:avLst/>
          </a:prstGeom>
        </p:spPr>
      </p:pic>
      <p:sp>
        <p:nvSpPr>
          <p:cNvPr id="7" name="TextBox 6">
            <a:extLst>
              <a:ext uri="{FF2B5EF4-FFF2-40B4-BE49-F238E27FC236}">
                <a16:creationId xmlns:a16="http://schemas.microsoft.com/office/drawing/2014/main" id="{F81A3CD3-BFAA-4FE5-BBC3-6EA7E3650245}"/>
              </a:ext>
            </a:extLst>
          </p:cNvPr>
          <p:cNvSpPr txBox="1"/>
          <p:nvPr/>
        </p:nvSpPr>
        <p:spPr>
          <a:xfrm>
            <a:off x="4114800" y="4626887"/>
            <a:ext cx="3795204" cy="1323439"/>
          </a:xfrm>
          <a:prstGeom prst="rect">
            <a:avLst/>
          </a:prstGeom>
          <a:noFill/>
        </p:spPr>
        <p:txBody>
          <a:bodyPr wrap="square" rtlCol="0">
            <a:spAutoFit/>
          </a:bodyPr>
          <a:lstStyle/>
          <a:p>
            <a:r>
              <a:rPr lang="en-GB" sz="2000" dirty="0"/>
              <a:t>Periorbital oedema and</a:t>
            </a:r>
          </a:p>
          <a:p>
            <a:r>
              <a:rPr lang="en-GB" sz="2000" dirty="0"/>
              <a:t>Conjunctival oedema (chemosis). </a:t>
            </a:r>
          </a:p>
          <a:p>
            <a:br>
              <a:rPr lang="en-GB" sz="2000" dirty="0"/>
            </a:br>
            <a:endParaRPr lang="en-GB" sz="2000" dirty="0"/>
          </a:p>
        </p:txBody>
      </p:sp>
      <p:sp>
        <p:nvSpPr>
          <p:cNvPr id="8" name="TextBox 7">
            <a:extLst>
              <a:ext uri="{FF2B5EF4-FFF2-40B4-BE49-F238E27FC236}">
                <a16:creationId xmlns:a16="http://schemas.microsoft.com/office/drawing/2014/main" id="{BFA65E5B-B0E5-47CA-9B13-6213E036808E}"/>
              </a:ext>
            </a:extLst>
          </p:cNvPr>
          <p:cNvSpPr txBox="1"/>
          <p:nvPr/>
        </p:nvSpPr>
        <p:spPr>
          <a:xfrm>
            <a:off x="10029825" y="6257925"/>
            <a:ext cx="1819275" cy="276999"/>
          </a:xfrm>
          <a:prstGeom prst="rect">
            <a:avLst/>
          </a:prstGeom>
          <a:noFill/>
        </p:spPr>
        <p:txBody>
          <a:bodyPr wrap="square" rtlCol="0">
            <a:spAutoFit/>
          </a:bodyPr>
          <a:lstStyle/>
          <a:p>
            <a:r>
              <a:rPr lang="en-GB" sz="1200" i="1" dirty="0"/>
              <a:t>THEJCE.com (2007)</a:t>
            </a:r>
          </a:p>
        </p:txBody>
      </p:sp>
      <p:pic>
        <p:nvPicPr>
          <p:cNvPr id="3" name="Audio 2">
            <a:hlinkClick r:id="" action="ppaction://media"/>
            <a:extLst>
              <a:ext uri="{FF2B5EF4-FFF2-40B4-BE49-F238E27FC236}">
                <a16:creationId xmlns:a16="http://schemas.microsoft.com/office/drawing/2014/main" id="{B2D616E5-2F21-4BC5-9B21-8B35BB07F0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58382169"/>
      </p:ext>
    </p:extLst>
  </p:cSld>
  <p:clrMapOvr>
    <a:masterClrMapping/>
  </p:clrMapOvr>
  <mc:AlternateContent xmlns:mc="http://schemas.openxmlformats.org/markup-compatibility/2006">
    <mc:Choice xmlns:p14="http://schemas.microsoft.com/office/powerpoint/2010/main" Requires="p14">
      <p:transition spd="slow" p14:dur="2000" advTm="59654"/>
    </mc:Choice>
    <mc:Fallback>
      <p:transition spd="slow" advTm="5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05848-BE27-4D04-AC80-18501A29DE5A}"/>
              </a:ext>
            </a:extLst>
          </p:cNvPr>
          <p:cNvSpPr>
            <a:spLocks noGrp="1"/>
          </p:cNvSpPr>
          <p:nvPr>
            <p:ph type="title"/>
          </p:nvPr>
        </p:nvSpPr>
        <p:spPr>
          <a:xfrm>
            <a:off x="838200" y="365125"/>
            <a:ext cx="2925932" cy="1325563"/>
          </a:xfrm>
        </p:spPr>
        <p:txBody>
          <a:bodyPr>
            <a:normAutofit/>
          </a:bodyPr>
          <a:lstStyle/>
          <a:p>
            <a:r>
              <a:rPr lang="en-GB" sz="3600" b="1" dirty="0"/>
              <a:t>Eye tests:</a:t>
            </a:r>
          </a:p>
        </p:txBody>
      </p:sp>
      <p:pic>
        <p:nvPicPr>
          <p:cNvPr id="5" name="Content Placeholder 3">
            <a:extLst>
              <a:ext uri="{FF2B5EF4-FFF2-40B4-BE49-F238E27FC236}">
                <a16:creationId xmlns:a16="http://schemas.microsoft.com/office/drawing/2014/main" id="{B4313926-2E23-461C-8F67-E607118E265D}"/>
              </a:ext>
            </a:extLst>
          </p:cNvPr>
          <p:cNvPicPr>
            <a:picLocks noGrp="1" noChangeAspect="1"/>
          </p:cNvPicPr>
          <p:nvPr>
            <p:ph idx="1"/>
          </p:nvPr>
        </p:nvPicPr>
        <p:blipFill>
          <a:blip r:embed="rId4"/>
          <a:stretch>
            <a:fillRect/>
          </a:stretch>
        </p:blipFill>
        <p:spPr>
          <a:xfrm>
            <a:off x="6862623" y="2438674"/>
            <a:ext cx="5076825" cy="3148806"/>
          </a:xfrm>
          <a:prstGeom prst="rect">
            <a:avLst/>
          </a:prstGeom>
        </p:spPr>
      </p:pic>
      <p:sp>
        <p:nvSpPr>
          <p:cNvPr id="7" name="TextBox 6">
            <a:extLst>
              <a:ext uri="{FF2B5EF4-FFF2-40B4-BE49-F238E27FC236}">
                <a16:creationId xmlns:a16="http://schemas.microsoft.com/office/drawing/2014/main" id="{17222C3A-F760-4566-8469-B6B74B13E686}"/>
              </a:ext>
            </a:extLst>
          </p:cNvPr>
          <p:cNvSpPr txBox="1"/>
          <p:nvPr/>
        </p:nvSpPr>
        <p:spPr>
          <a:xfrm>
            <a:off x="479393" y="2104862"/>
            <a:ext cx="5823936" cy="1908215"/>
          </a:xfrm>
          <a:prstGeom prst="rect">
            <a:avLst/>
          </a:prstGeom>
          <a:noFill/>
        </p:spPr>
        <p:txBody>
          <a:bodyPr wrap="square" rtlCol="0">
            <a:spAutoFit/>
          </a:bodyPr>
          <a:lstStyle/>
          <a:p>
            <a:endParaRPr lang="en-GB" dirty="0"/>
          </a:p>
          <a:p>
            <a:r>
              <a:rPr lang="en-GB" sz="2000" b="1" dirty="0"/>
              <a:t>Von Graefe’s sign</a:t>
            </a:r>
            <a:r>
              <a:rPr lang="en-GB" sz="2000" dirty="0"/>
              <a:t>: upper eye lid lags when moving eye downwards with fixed head.</a:t>
            </a:r>
          </a:p>
          <a:p>
            <a:endParaRPr lang="en-GB" sz="2000" dirty="0"/>
          </a:p>
          <a:p>
            <a:r>
              <a:rPr lang="en-GB" sz="2000" b="1" dirty="0"/>
              <a:t>Mobius sign</a:t>
            </a:r>
            <a:r>
              <a:rPr lang="en-GB" sz="2000" dirty="0"/>
              <a:t>: lack of convergence on looking near object due to weakness of medial recti muscle.</a:t>
            </a:r>
          </a:p>
        </p:txBody>
      </p:sp>
      <p:sp>
        <p:nvSpPr>
          <p:cNvPr id="6" name="TextBox 5">
            <a:extLst>
              <a:ext uri="{FF2B5EF4-FFF2-40B4-BE49-F238E27FC236}">
                <a16:creationId xmlns:a16="http://schemas.microsoft.com/office/drawing/2014/main" id="{BEB1A344-7A9D-49FD-9797-D81D67673066}"/>
              </a:ext>
            </a:extLst>
          </p:cNvPr>
          <p:cNvSpPr txBox="1"/>
          <p:nvPr/>
        </p:nvSpPr>
        <p:spPr>
          <a:xfrm>
            <a:off x="10029825" y="6257925"/>
            <a:ext cx="1819275" cy="276999"/>
          </a:xfrm>
          <a:prstGeom prst="rect">
            <a:avLst/>
          </a:prstGeom>
          <a:noFill/>
        </p:spPr>
        <p:txBody>
          <a:bodyPr wrap="square" rtlCol="0">
            <a:spAutoFit/>
          </a:bodyPr>
          <a:lstStyle/>
          <a:p>
            <a:r>
              <a:rPr lang="en-GB" sz="1200" i="1" dirty="0"/>
              <a:t>THEJCE.com (2007)</a:t>
            </a:r>
          </a:p>
        </p:txBody>
      </p:sp>
      <p:pic>
        <p:nvPicPr>
          <p:cNvPr id="4" name="Audio 3">
            <a:hlinkClick r:id="" action="ppaction://media"/>
            <a:extLst>
              <a:ext uri="{FF2B5EF4-FFF2-40B4-BE49-F238E27FC236}">
                <a16:creationId xmlns:a16="http://schemas.microsoft.com/office/drawing/2014/main" id="{220C20B6-EF5E-41F6-8A7E-0A5DC7423D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62588942"/>
      </p:ext>
    </p:extLst>
  </p:cSld>
  <p:clrMapOvr>
    <a:masterClrMapping/>
  </p:clrMapOvr>
  <mc:AlternateContent xmlns:mc="http://schemas.openxmlformats.org/markup-compatibility/2006">
    <mc:Choice xmlns:p14="http://schemas.microsoft.com/office/powerpoint/2010/main" Requires="p14">
      <p:transition spd="slow" p14:dur="2000" advTm="66596"/>
    </mc:Choice>
    <mc:Fallback>
      <p:transition spd="slow" advTm="6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21DA-CE09-4D37-B2D3-CB00645A7634}"/>
              </a:ext>
            </a:extLst>
          </p:cNvPr>
          <p:cNvSpPr>
            <a:spLocks noGrp="1"/>
          </p:cNvSpPr>
          <p:nvPr>
            <p:ph type="title"/>
          </p:nvPr>
        </p:nvSpPr>
        <p:spPr>
          <a:xfrm>
            <a:off x="838200" y="365125"/>
            <a:ext cx="3982375" cy="1325563"/>
          </a:xfrm>
        </p:spPr>
        <p:txBody>
          <a:bodyPr>
            <a:normAutofit/>
          </a:bodyPr>
          <a:lstStyle/>
          <a:p>
            <a:r>
              <a:rPr lang="en-GB" sz="3600" b="1" dirty="0"/>
              <a:t>Neck Examination</a:t>
            </a:r>
          </a:p>
        </p:txBody>
      </p:sp>
      <p:sp>
        <p:nvSpPr>
          <p:cNvPr id="3" name="Content Placeholder 2">
            <a:extLst>
              <a:ext uri="{FF2B5EF4-FFF2-40B4-BE49-F238E27FC236}">
                <a16:creationId xmlns:a16="http://schemas.microsoft.com/office/drawing/2014/main" id="{406033DC-B925-4FC2-8026-609D9E663D9F}"/>
              </a:ext>
            </a:extLst>
          </p:cNvPr>
          <p:cNvSpPr>
            <a:spLocks noGrp="1"/>
          </p:cNvSpPr>
          <p:nvPr>
            <p:ph idx="1"/>
          </p:nvPr>
        </p:nvSpPr>
        <p:spPr/>
        <p:txBody>
          <a:bodyPr>
            <a:normAutofit/>
          </a:bodyPr>
          <a:lstStyle/>
          <a:p>
            <a:r>
              <a:rPr lang="en-GB" dirty="0"/>
              <a:t>By inspection:</a:t>
            </a:r>
          </a:p>
          <a:p>
            <a:r>
              <a:rPr lang="en-GB" sz="2000" dirty="0"/>
              <a:t>Ask patient to swallowing water and comment on (6S):</a:t>
            </a:r>
          </a:p>
          <a:p>
            <a:r>
              <a:rPr lang="en-GB" sz="2000" dirty="0"/>
              <a:t>Site; lower part of front of neck</a:t>
            </a:r>
          </a:p>
          <a:p>
            <a:r>
              <a:rPr lang="en-GB" sz="2000" dirty="0"/>
              <a:t>Shape; diffuse (butterfly) or localized</a:t>
            </a:r>
          </a:p>
          <a:p>
            <a:r>
              <a:rPr lang="en-GB" sz="2000" dirty="0"/>
              <a:t>Size; (</a:t>
            </a:r>
            <a:r>
              <a:rPr lang="en-GB" sz="2000" dirty="0" err="1"/>
              <a:t>cmX</a:t>
            </a:r>
            <a:r>
              <a:rPr lang="en-GB" sz="2000" dirty="0"/>
              <a:t> cm)</a:t>
            </a:r>
          </a:p>
          <a:p>
            <a:r>
              <a:rPr lang="en-GB" sz="2000" dirty="0"/>
              <a:t>Surface; smooth (1ry toxic), nodular (2ry toxic or SNG), irregular (Malignancy)</a:t>
            </a:r>
          </a:p>
          <a:p>
            <a:r>
              <a:rPr lang="en-GB" sz="2000" dirty="0"/>
              <a:t>Skin over; dilated veins (retrosternal goitre), scar of thyroidectomy, redness (inflammation), infiltration (malignancy)</a:t>
            </a:r>
          </a:p>
          <a:p>
            <a:r>
              <a:rPr lang="en-GB" sz="2000" dirty="0"/>
              <a:t>Special signs: pulsation (upper pole pulsation with 1ry toxic; or transmitted from carotid artery), move up and down, lower edge, deep structure, draining LN</a:t>
            </a:r>
          </a:p>
        </p:txBody>
      </p:sp>
      <p:pic>
        <p:nvPicPr>
          <p:cNvPr id="5" name="Picture 4">
            <a:extLst>
              <a:ext uri="{FF2B5EF4-FFF2-40B4-BE49-F238E27FC236}">
                <a16:creationId xmlns:a16="http://schemas.microsoft.com/office/drawing/2014/main" id="{71566490-8782-4AA6-AA41-C608D3AF5EA9}"/>
              </a:ext>
            </a:extLst>
          </p:cNvPr>
          <p:cNvPicPr>
            <a:picLocks noChangeAspect="1"/>
          </p:cNvPicPr>
          <p:nvPr/>
        </p:nvPicPr>
        <p:blipFill>
          <a:blip r:embed="rId4"/>
          <a:stretch>
            <a:fillRect/>
          </a:stretch>
        </p:blipFill>
        <p:spPr>
          <a:xfrm>
            <a:off x="5210177" y="177006"/>
            <a:ext cx="3009900" cy="1775619"/>
          </a:xfrm>
          <a:prstGeom prst="rect">
            <a:avLst/>
          </a:prstGeom>
        </p:spPr>
      </p:pic>
      <p:pic>
        <p:nvPicPr>
          <p:cNvPr id="6" name="Picture 5">
            <a:extLst>
              <a:ext uri="{FF2B5EF4-FFF2-40B4-BE49-F238E27FC236}">
                <a16:creationId xmlns:a16="http://schemas.microsoft.com/office/drawing/2014/main" id="{BA4AD8FD-D871-4D06-8227-99D246530870}"/>
              </a:ext>
            </a:extLst>
          </p:cNvPr>
          <p:cNvPicPr>
            <a:picLocks noChangeAspect="1"/>
          </p:cNvPicPr>
          <p:nvPr/>
        </p:nvPicPr>
        <p:blipFill>
          <a:blip r:embed="rId5"/>
          <a:stretch>
            <a:fillRect/>
          </a:stretch>
        </p:blipFill>
        <p:spPr>
          <a:xfrm>
            <a:off x="7093258" y="681037"/>
            <a:ext cx="4674879" cy="2816765"/>
          </a:xfrm>
          <a:prstGeom prst="rect">
            <a:avLst/>
          </a:prstGeom>
        </p:spPr>
      </p:pic>
      <p:sp>
        <p:nvSpPr>
          <p:cNvPr id="7" name="TextBox 6">
            <a:extLst>
              <a:ext uri="{FF2B5EF4-FFF2-40B4-BE49-F238E27FC236}">
                <a16:creationId xmlns:a16="http://schemas.microsoft.com/office/drawing/2014/main" id="{CE94C550-2536-408E-B80C-AD0F5DC7520B}"/>
              </a:ext>
            </a:extLst>
          </p:cNvPr>
          <p:cNvSpPr txBox="1"/>
          <p:nvPr/>
        </p:nvSpPr>
        <p:spPr>
          <a:xfrm>
            <a:off x="10029825" y="6257925"/>
            <a:ext cx="1819275" cy="276999"/>
          </a:xfrm>
          <a:prstGeom prst="rect">
            <a:avLst/>
          </a:prstGeom>
          <a:noFill/>
        </p:spPr>
        <p:txBody>
          <a:bodyPr wrap="square" rtlCol="0">
            <a:spAutoFit/>
          </a:bodyPr>
          <a:lstStyle/>
          <a:p>
            <a:r>
              <a:rPr lang="en-GB" sz="1200" i="1" dirty="0"/>
              <a:t>THEJCE.com (2007)</a:t>
            </a:r>
          </a:p>
        </p:txBody>
      </p:sp>
      <p:pic>
        <p:nvPicPr>
          <p:cNvPr id="8" name="Audio 7">
            <a:hlinkClick r:id="" action="ppaction://media"/>
            <a:extLst>
              <a:ext uri="{FF2B5EF4-FFF2-40B4-BE49-F238E27FC236}">
                <a16:creationId xmlns:a16="http://schemas.microsoft.com/office/drawing/2014/main" id="{CC39D082-A7B8-48B3-A824-7AD9ED592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9217134"/>
      </p:ext>
    </p:extLst>
  </p:cSld>
  <p:clrMapOvr>
    <a:masterClrMapping/>
  </p:clrMapOvr>
  <mc:AlternateContent xmlns:mc="http://schemas.openxmlformats.org/markup-compatibility/2006">
    <mc:Choice xmlns:p14="http://schemas.microsoft.com/office/powerpoint/2010/main" Requires="p14">
      <p:transition spd="slow" p14:dur="2000" advTm="141174"/>
    </mc:Choice>
    <mc:Fallback>
      <p:transition spd="slow" advTm="141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9972-87C1-4BDF-8F4D-4244A24F578A}"/>
              </a:ext>
            </a:extLst>
          </p:cNvPr>
          <p:cNvSpPr>
            <a:spLocks noGrp="1"/>
          </p:cNvSpPr>
          <p:nvPr>
            <p:ph type="title"/>
          </p:nvPr>
        </p:nvSpPr>
        <p:spPr/>
        <p:txBody>
          <a:bodyPr>
            <a:normAutofit/>
          </a:bodyPr>
          <a:lstStyle/>
          <a:p>
            <a:r>
              <a:rPr lang="en-GB" sz="3600" b="1" dirty="0"/>
              <a:t>Neck palpation</a:t>
            </a:r>
          </a:p>
        </p:txBody>
      </p:sp>
      <p:pic>
        <p:nvPicPr>
          <p:cNvPr id="4" name="Content Placeholder 3">
            <a:extLst>
              <a:ext uri="{FF2B5EF4-FFF2-40B4-BE49-F238E27FC236}">
                <a16:creationId xmlns:a16="http://schemas.microsoft.com/office/drawing/2014/main" id="{6B9EFD71-DC85-42D8-8A0B-4FCBBF20A4FE}"/>
              </a:ext>
            </a:extLst>
          </p:cNvPr>
          <p:cNvPicPr>
            <a:picLocks noGrp="1" noChangeAspect="1"/>
          </p:cNvPicPr>
          <p:nvPr>
            <p:ph idx="1"/>
          </p:nvPr>
        </p:nvPicPr>
        <p:blipFill>
          <a:blip r:embed="rId4"/>
          <a:stretch>
            <a:fillRect/>
          </a:stretch>
        </p:blipFill>
        <p:spPr>
          <a:xfrm>
            <a:off x="4576762" y="1102520"/>
            <a:ext cx="3286125" cy="2495550"/>
          </a:xfrm>
          <a:prstGeom prst="rect">
            <a:avLst/>
          </a:prstGeom>
        </p:spPr>
      </p:pic>
      <p:pic>
        <p:nvPicPr>
          <p:cNvPr id="3" name="Picture 2">
            <a:extLst>
              <a:ext uri="{FF2B5EF4-FFF2-40B4-BE49-F238E27FC236}">
                <a16:creationId xmlns:a16="http://schemas.microsoft.com/office/drawing/2014/main" id="{EFF9891E-1BEE-44F7-83CA-693EE846AE47}"/>
              </a:ext>
            </a:extLst>
          </p:cNvPr>
          <p:cNvPicPr>
            <a:picLocks noChangeAspect="1"/>
          </p:cNvPicPr>
          <p:nvPr/>
        </p:nvPicPr>
        <p:blipFill>
          <a:blip r:embed="rId5"/>
          <a:stretch>
            <a:fillRect/>
          </a:stretch>
        </p:blipFill>
        <p:spPr>
          <a:xfrm>
            <a:off x="8139112" y="365125"/>
            <a:ext cx="3798493" cy="3590925"/>
          </a:xfrm>
          <a:prstGeom prst="rect">
            <a:avLst/>
          </a:prstGeom>
        </p:spPr>
      </p:pic>
      <p:pic>
        <p:nvPicPr>
          <p:cNvPr id="6" name="Picture 5">
            <a:extLst>
              <a:ext uri="{FF2B5EF4-FFF2-40B4-BE49-F238E27FC236}">
                <a16:creationId xmlns:a16="http://schemas.microsoft.com/office/drawing/2014/main" id="{86052990-2D00-4DEC-9E1D-973C0727CA06}"/>
              </a:ext>
            </a:extLst>
          </p:cNvPr>
          <p:cNvPicPr>
            <a:picLocks noChangeAspect="1"/>
          </p:cNvPicPr>
          <p:nvPr/>
        </p:nvPicPr>
        <p:blipFill>
          <a:blip r:embed="rId6"/>
          <a:stretch>
            <a:fillRect/>
          </a:stretch>
        </p:blipFill>
        <p:spPr>
          <a:xfrm>
            <a:off x="5236368" y="3870424"/>
            <a:ext cx="5529263" cy="2740025"/>
          </a:xfrm>
          <a:prstGeom prst="rect">
            <a:avLst/>
          </a:prstGeom>
        </p:spPr>
      </p:pic>
      <p:sp>
        <p:nvSpPr>
          <p:cNvPr id="5" name="TextBox 4">
            <a:extLst>
              <a:ext uri="{FF2B5EF4-FFF2-40B4-BE49-F238E27FC236}">
                <a16:creationId xmlns:a16="http://schemas.microsoft.com/office/drawing/2014/main" id="{1048CEF2-99E2-4660-81DC-D6918F326E41}"/>
              </a:ext>
            </a:extLst>
          </p:cNvPr>
          <p:cNvSpPr txBox="1"/>
          <p:nvPr/>
        </p:nvSpPr>
        <p:spPr>
          <a:xfrm>
            <a:off x="704850" y="1562100"/>
            <a:ext cx="3762375" cy="3754874"/>
          </a:xfrm>
          <a:prstGeom prst="rect">
            <a:avLst/>
          </a:prstGeom>
          <a:noFill/>
        </p:spPr>
        <p:txBody>
          <a:bodyPr wrap="square" rtlCol="0">
            <a:spAutoFit/>
          </a:bodyPr>
          <a:lstStyle/>
          <a:p>
            <a:r>
              <a:rPr lang="en-GB" sz="2000" dirty="0"/>
              <a:t>Classic method from behind the patient:</a:t>
            </a:r>
          </a:p>
          <a:p>
            <a:pPr marL="285750" indent="-285750">
              <a:buFont typeface="Arial" panose="020B0604020202020204" pitchFamily="34" charset="0"/>
              <a:buChar char="•"/>
            </a:pPr>
            <a:r>
              <a:rPr lang="en-GB" sz="2000" dirty="0"/>
              <a:t>With flexion of neck and slightly tilt the head laterally and press by one hand over one lobe and feel the other lobe by other hand, then comment on the (6S).</a:t>
            </a:r>
          </a:p>
          <a:p>
            <a:pPr marL="285750" indent="-285750">
              <a:buFont typeface="Arial" panose="020B0604020202020204" pitchFamily="34" charset="0"/>
              <a:buChar char="•"/>
            </a:pPr>
            <a:endParaRPr lang="en-GB" sz="2000" dirty="0"/>
          </a:p>
          <a:p>
            <a:endParaRPr lang="en-GB" sz="2000" dirty="0"/>
          </a:p>
          <a:p>
            <a:pPr marL="285750" indent="-285750">
              <a:buFont typeface="Arial" panose="020B0604020202020204" pitchFamily="34" charset="0"/>
              <a:buChar char="•"/>
            </a:pPr>
            <a:r>
              <a:rPr lang="en-GB" sz="2000" dirty="0"/>
              <a:t>Palpation of tracheal deviation.</a:t>
            </a:r>
          </a:p>
          <a:p>
            <a:endParaRPr lang="en-GB" dirty="0"/>
          </a:p>
        </p:txBody>
      </p:sp>
      <p:sp>
        <p:nvSpPr>
          <p:cNvPr id="7" name="TextBox 6">
            <a:extLst>
              <a:ext uri="{FF2B5EF4-FFF2-40B4-BE49-F238E27FC236}">
                <a16:creationId xmlns:a16="http://schemas.microsoft.com/office/drawing/2014/main" id="{60425548-9C28-4062-BBE4-FD499D2C839B}"/>
              </a:ext>
            </a:extLst>
          </p:cNvPr>
          <p:cNvSpPr txBox="1"/>
          <p:nvPr/>
        </p:nvSpPr>
        <p:spPr>
          <a:xfrm>
            <a:off x="10625136" y="6581001"/>
            <a:ext cx="1819275" cy="276999"/>
          </a:xfrm>
          <a:prstGeom prst="rect">
            <a:avLst/>
          </a:prstGeom>
          <a:noFill/>
        </p:spPr>
        <p:txBody>
          <a:bodyPr wrap="square" rtlCol="0">
            <a:spAutoFit/>
          </a:bodyPr>
          <a:lstStyle/>
          <a:p>
            <a:r>
              <a:rPr lang="en-GB" sz="1200" i="1" dirty="0"/>
              <a:t>THEJCE.com (2007)</a:t>
            </a:r>
          </a:p>
        </p:txBody>
      </p:sp>
      <p:pic>
        <p:nvPicPr>
          <p:cNvPr id="9" name="Audio 8">
            <a:hlinkClick r:id="" action="ppaction://media"/>
            <a:extLst>
              <a:ext uri="{FF2B5EF4-FFF2-40B4-BE49-F238E27FC236}">
                <a16:creationId xmlns:a16="http://schemas.microsoft.com/office/drawing/2014/main" id="{1921C0E3-B202-42F1-87EB-F4DA209AD1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561771"/>
      </p:ext>
    </p:extLst>
  </p:cSld>
  <p:clrMapOvr>
    <a:masterClrMapping/>
  </p:clrMapOvr>
  <mc:AlternateContent xmlns:mc="http://schemas.openxmlformats.org/markup-compatibility/2006">
    <mc:Choice xmlns:p14="http://schemas.microsoft.com/office/powerpoint/2010/main" Requires="p14">
      <p:transition spd="slow" p14:dur="2000" advTm="95685"/>
    </mc:Choice>
    <mc:Fallback>
      <p:transition spd="slow" advTm="95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BA570-6DF8-439E-8127-E1EA037A4111}"/>
              </a:ext>
            </a:extLst>
          </p:cNvPr>
          <p:cNvSpPr>
            <a:spLocks noGrp="1"/>
          </p:cNvSpPr>
          <p:nvPr>
            <p:ph type="title"/>
          </p:nvPr>
        </p:nvSpPr>
        <p:spPr/>
        <p:txBody>
          <a:bodyPr/>
          <a:lstStyle/>
          <a:p>
            <a:r>
              <a:rPr lang="en-GB" b="1" dirty="0"/>
              <a:t>Neck percussion and auscultation</a:t>
            </a:r>
          </a:p>
        </p:txBody>
      </p:sp>
      <p:pic>
        <p:nvPicPr>
          <p:cNvPr id="4" name="Content Placeholder 3">
            <a:extLst>
              <a:ext uri="{FF2B5EF4-FFF2-40B4-BE49-F238E27FC236}">
                <a16:creationId xmlns:a16="http://schemas.microsoft.com/office/drawing/2014/main" id="{04AB2293-7471-4661-B7B9-58DB56094332}"/>
              </a:ext>
            </a:extLst>
          </p:cNvPr>
          <p:cNvPicPr>
            <a:picLocks noGrp="1" noChangeAspect="1"/>
          </p:cNvPicPr>
          <p:nvPr>
            <p:ph idx="1"/>
          </p:nvPr>
        </p:nvPicPr>
        <p:blipFill>
          <a:blip r:embed="rId4"/>
          <a:stretch>
            <a:fillRect/>
          </a:stretch>
        </p:blipFill>
        <p:spPr>
          <a:xfrm>
            <a:off x="6496050" y="1690688"/>
            <a:ext cx="5372099" cy="4029075"/>
          </a:xfrm>
          <a:prstGeom prst="rect">
            <a:avLst/>
          </a:prstGeom>
        </p:spPr>
      </p:pic>
      <p:sp>
        <p:nvSpPr>
          <p:cNvPr id="3" name="TextBox 2">
            <a:extLst>
              <a:ext uri="{FF2B5EF4-FFF2-40B4-BE49-F238E27FC236}">
                <a16:creationId xmlns:a16="http://schemas.microsoft.com/office/drawing/2014/main" id="{F17DF830-9A71-4711-9A08-8A0284CE4539}"/>
              </a:ext>
            </a:extLst>
          </p:cNvPr>
          <p:cNvSpPr txBox="1"/>
          <p:nvPr/>
        </p:nvSpPr>
        <p:spPr>
          <a:xfrm>
            <a:off x="1009650" y="1690688"/>
            <a:ext cx="5295900" cy="3170099"/>
          </a:xfrm>
          <a:prstGeom prst="rect">
            <a:avLst/>
          </a:prstGeom>
          <a:noFill/>
        </p:spPr>
        <p:txBody>
          <a:bodyPr wrap="square" rtlCol="0">
            <a:spAutoFit/>
          </a:bodyPr>
          <a:lstStyle/>
          <a:p>
            <a:pPr marL="285750" indent="-285750">
              <a:buFont typeface="Arial" panose="020B0604020202020204" pitchFamily="34" charset="0"/>
              <a:buChar char="•"/>
            </a:pPr>
            <a:r>
              <a:rPr lang="en-GB" sz="2000" dirty="0"/>
              <a:t>Direct percussion on manubrium </a:t>
            </a:r>
            <a:r>
              <a:rPr lang="en-GB" sz="2000" dirty="0" err="1"/>
              <a:t>sterni</a:t>
            </a:r>
            <a:r>
              <a:rPr lang="en-GB" sz="2000" dirty="0"/>
              <a:t> is normally resonant (if dull= retrosternal goitre).</a:t>
            </a:r>
          </a:p>
          <a:p>
            <a:pPr marL="285750" indent="-285750">
              <a:buFont typeface="Arial" panose="020B0604020202020204" pitchFamily="34" charset="0"/>
              <a:buChar char="•"/>
            </a:pPr>
            <a:endParaRPr lang="en-GB" sz="2000" dirty="0"/>
          </a:p>
          <a:p>
            <a:endParaRPr lang="en-GB" sz="2000" dirty="0"/>
          </a:p>
          <a:p>
            <a:pPr marL="285750" indent="-285750">
              <a:buFont typeface="Arial" panose="020B0604020202020204" pitchFamily="34" charset="0"/>
              <a:buChar char="•"/>
            </a:pPr>
            <a:r>
              <a:rPr lang="en-GB" sz="2000" dirty="0"/>
              <a:t>Auscultation: a systolic murmur may be heard over upper pole (thyroid bruit commonly with 1 </a:t>
            </a:r>
            <a:r>
              <a:rPr lang="en-GB" sz="2000" dirty="0" err="1"/>
              <a:t>ry</a:t>
            </a:r>
            <a:r>
              <a:rPr lang="en-GB" sz="2000" dirty="0"/>
              <a:t> toxic goitre).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Draining LNs: upper and lower deep cervical LNs.</a:t>
            </a:r>
          </a:p>
        </p:txBody>
      </p:sp>
      <p:sp>
        <p:nvSpPr>
          <p:cNvPr id="5" name="TextBox 4">
            <a:extLst>
              <a:ext uri="{FF2B5EF4-FFF2-40B4-BE49-F238E27FC236}">
                <a16:creationId xmlns:a16="http://schemas.microsoft.com/office/drawing/2014/main" id="{3BE45DEB-81C0-40A2-BE02-23EA99003BB8}"/>
              </a:ext>
            </a:extLst>
          </p:cNvPr>
          <p:cNvSpPr txBox="1"/>
          <p:nvPr/>
        </p:nvSpPr>
        <p:spPr>
          <a:xfrm>
            <a:off x="10029825" y="6257925"/>
            <a:ext cx="1819275" cy="276999"/>
          </a:xfrm>
          <a:prstGeom prst="rect">
            <a:avLst/>
          </a:prstGeom>
          <a:noFill/>
        </p:spPr>
        <p:txBody>
          <a:bodyPr wrap="square" rtlCol="0">
            <a:spAutoFit/>
          </a:bodyPr>
          <a:lstStyle/>
          <a:p>
            <a:r>
              <a:rPr lang="en-GB" sz="1200" i="1" dirty="0"/>
              <a:t>THEJCE.com (2007)</a:t>
            </a:r>
          </a:p>
        </p:txBody>
      </p:sp>
      <p:pic>
        <p:nvPicPr>
          <p:cNvPr id="6" name="Audio 5">
            <a:hlinkClick r:id="" action="ppaction://media"/>
            <a:extLst>
              <a:ext uri="{FF2B5EF4-FFF2-40B4-BE49-F238E27FC236}">
                <a16:creationId xmlns:a16="http://schemas.microsoft.com/office/drawing/2014/main" id="{2ABF493A-E448-4C22-A679-BEA6C42B5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3058839"/>
      </p:ext>
    </p:extLst>
  </p:cSld>
  <p:clrMapOvr>
    <a:masterClrMapping/>
  </p:clrMapOvr>
  <mc:AlternateContent xmlns:mc="http://schemas.openxmlformats.org/markup-compatibility/2006">
    <mc:Choice xmlns:p14="http://schemas.microsoft.com/office/powerpoint/2010/main" Requires="p14">
      <p:transition spd="slow" p14:dur="2000" advTm="85499"/>
    </mc:Choice>
    <mc:Fallback>
      <p:transition spd="slow" advTm="85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06DE-9383-4DED-816F-99F7FBB5B986}"/>
              </a:ext>
            </a:extLst>
          </p:cNvPr>
          <p:cNvSpPr>
            <a:spLocks noGrp="1"/>
          </p:cNvSpPr>
          <p:nvPr>
            <p:ph type="title"/>
          </p:nvPr>
        </p:nvSpPr>
        <p:spPr>
          <a:xfrm>
            <a:off x="838200" y="365125"/>
            <a:ext cx="5811175" cy="1325563"/>
          </a:xfrm>
        </p:spPr>
        <p:txBody>
          <a:bodyPr/>
          <a:lstStyle/>
          <a:p>
            <a:r>
              <a:rPr lang="en-GB" b="1" dirty="0"/>
              <a:t>Hypothyroidism</a:t>
            </a:r>
          </a:p>
        </p:txBody>
      </p:sp>
      <p:pic>
        <p:nvPicPr>
          <p:cNvPr id="4" name="Content Placeholder 3">
            <a:extLst>
              <a:ext uri="{FF2B5EF4-FFF2-40B4-BE49-F238E27FC236}">
                <a16:creationId xmlns:a16="http://schemas.microsoft.com/office/drawing/2014/main" id="{67D81964-F293-423A-A352-1A4ADCAB362C}"/>
              </a:ext>
            </a:extLst>
          </p:cNvPr>
          <p:cNvPicPr>
            <a:picLocks noGrp="1" noChangeAspect="1"/>
          </p:cNvPicPr>
          <p:nvPr>
            <p:ph idx="1"/>
          </p:nvPr>
        </p:nvPicPr>
        <p:blipFill>
          <a:blip r:embed="rId4"/>
          <a:stretch>
            <a:fillRect/>
          </a:stretch>
        </p:blipFill>
        <p:spPr>
          <a:xfrm>
            <a:off x="7491227" y="1288241"/>
            <a:ext cx="2962275" cy="4076700"/>
          </a:xfrm>
          <a:prstGeom prst="rect">
            <a:avLst/>
          </a:prstGeom>
        </p:spPr>
      </p:pic>
      <p:sp>
        <p:nvSpPr>
          <p:cNvPr id="3" name="TextBox 2">
            <a:extLst>
              <a:ext uri="{FF2B5EF4-FFF2-40B4-BE49-F238E27FC236}">
                <a16:creationId xmlns:a16="http://schemas.microsoft.com/office/drawing/2014/main" id="{A97EBDC9-78DF-4820-8D59-96DE0679DB8C}"/>
              </a:ext>
            </a:extLst>
          </p:cNvPr>
          <p:cNvSpPr txBox="1"/>
          <p:nvPr/>
        </p:nvSpPr>
        <p:spPr>
          <a:xfrm>
            <a:off x="838200" y="1544715"/>
            <a:ext cx="5527089" cy="3139321"/>
          </a:xfrm>
          <a:prstGeom prst="rect">
            <a:avLst/>
          </a:prstGeom>
          <a:noFill/>
        </p:spPr>
        <p:txBody>
          <a:bodyPr wrap="square" rtlCol="0">
            <a:spAutoFit/>
          </a:bodyPr>
          <a:lstStyle/>
          <a:p>
            <a:r>
              <a:rPr lang="en-GB" sz="2000" dirty="0"/>
              <a:t>Hypothyroidism is caused by reduced levels of thyroid hormones.</a:t>
            </a:r>
          </a:p>
          <a:p>
            <a:endParaRPr lang="en-GB" sz="2000" dirty="0"/>
          </a:p>
          <a:p>
            <a:r>
              <a:rPr lang="en-GB" sz="2000" dirty="0"/>
              <a:t>It is usually due to autoimmune Hashimoto’s thyroiditis, and affects women approximately six times more commonly than men. </a:t>
            </a:r>
          </a:p>
          <a:p>
            <a:r>
              <a:rPr lang="en-GB" sz="2000" dirty="0"/>
              <a:t>Most other causes are iatrogenic and include previous radioiodine therapy or surgery for Graves’ disease. </a:t>
            </a:r>
            <a:br>
              <a:rPr lang="en-GB" dirty="0"/>
            </a:br>
            <a:endParaRPr lang="en-GB" dirty="0"/>
          </a:p>
        </p:txBody>
      </p:sp>
      <p:sp>
        <p:nvSpPr>
          <p:cNvPr id="5" name="TextBox 4">
            <a:extLst>
              <a:ext uri="{FF2B5EF4-FFF2-40B4-BE49-F238E27FC236}">
                <a16:creationId xmlns:a16="http://schemas.microsoft.com/office/drawing/2014/main" id="{6B194B4A-4E44-4C55-A2F2-F5FD4C18A747}"/>
              </a:ext>
            </a:extLst>
          </p:cNvPr>
          <p:cNvSpPr txBox="1"/>
          <p:nvPr/>
        </p:nvSpPr>
        <p:spPr>
          <a:xfrm>
            <a:off x="10029825" y="6257925"/>
            <a:ext cx="1819275" cy="461665"/>
          </a:xfrm>
          <a:prstGeom prst="rect">
            <a:avLst/>
          </a:prstGeom>
          <a:noFill/>
        </p:spPr>
        <p:txBody>
          <a:bodyPr wrap="square" rtlCol="0">
            <a:spAutoFit/>
          </a:bodyPr>
          <a:lstStyle/>
          <a:p>
            <a:r>
              <a:rPr lang="en-GB" sz="1200" i="1" dirty="0"/>
              <a:t>Macleod’s Clinical examination book (2018)</a:t>
            </a:r>
          </a:p>
        </p:txBody>
      </p:sp>
      <p:pic>
        <p:nvPicPr>
          <p:cNvPr id="6" name="Audio 5">
            <a:hlinkClick r:id="" action="ppaction://media"/>
            <a:extLst>
              <a:ext uri="{FF2B5EF4-FFF2-40B4-BE49-F238E27FC236}">
                <a16:creationId xmlns:a16="http://schemas.microsoft.com/office/drawing/2014/main" id="{D7621734-E5A8-4665-A606-A0F25F84E0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20724542"/>
      </p:ext>
    </p:extLst>
  </p:cSld>
  <p:clrMapOvr>
    <a:masterClrMapping/>
  </p:clrMapOvr>
  <mc:AlternateContent xmlns:mc="http://schemas.openxmlformats.org/markup-compatibility/2006">
    <mc:Choice xmlns:p14="http://schemas.microsoft.com/office/powerpoint/2010/main" Requires="p14">
      <p:transition spd="slow" p14:dur="2000" advTm="53198"/>
    </mc:Choice>
    <mc:Fallback>
      <p:transition spd="slow" advTm="5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05116-9FB2-4E30-B294-28FE660798F0}"/>
              </a:ext>
            </a:extLst>
          </p:cNvPr>
          <p:cNvSpPr>
            <a:spLocks noGrp="1"/>
          </p:cNvSpPr>
          <p:nvPr>
            <p:ph type="title"/>
          </p:nvPr>
        </p:nvSpPr>
        <p:spPr>
          <a:xfrm>
            <a:off x="838200" y="365126"/>
            <a:ext cx="6858740" cy="744584"/>
          </a:xfrm>
        </p:spPr>
        <p:txBody>
          <a:bodyPr>
            <a:normAutofit/>
          </a:bodyPr>
          <a:lstStyle/>
          <a:p>
            <a:r>
              <a:rPr lang="en-GB" sz="3600" b="1" dirty="0"/>
              <a:t>History, Symptoms and Signs</a:t>
            </a:r>
          </a:p>
        </p:txBody>
      </p:sp>
      <p:sp>
        <p:nvSpPr>
          <p:cNvPr id="3" name="Content Placeholder 2">
            <a:extLst>
              <a:ext uri="{FF2B5EF4-FFF2-40B4-BE49-F238E27FC236}">
                <a16:creationId xmlns:a16="http://schemas.microsoft.com/office/drawing/2014/main" id="{771BC169-DA3F-4223-9904-793D1DE452FC}"/>
              </a:ext>
            </a:extLst>
          </p:cNvPr>
          <p:cNvSpPr>
            <a:spLocks noGrp="1"/>
          </p:cNvSpPr>
          <p:nvPr>
            <p:ph idx="1"/>
          </p:nvPr>
        </p:nvSpPr>
        <p:spPr>
          <a:xfrm>
            <a:off x="838200" y="1349406"/>
            <a:ext cx="10515600" cy="5255579"/>
          </a:xfrm>
        </p:spPr>
        <p:txBody>
          <a:bodyPr>
            <a:normAutofit/>
          </a:bodyPr>
          <a:lstStyle/>
          <a:p>
            <a:r>
              <a:rPr lang="en-GB" sz="2000" b="1" dirty="0"/>
              <a:t>History </a:t>
            </a:r>
            <a:r>
              <a:rPr lang="en-GB" sz="2000" dirty="0"/>
              <a:t>of drug intake or thyroidectomy or radioactive iodine</a:t>
            </a:r>
          </a:p>
          <a:p>
            <a:r>
              <a:rPr lang="en-GB" sz="2000" b="1" dirty="0"/>
              <a:t>Symptoms mainly:</a:t>
            </a:r>
          </a:p>
          <a:p>
            <a:pPr marL="0" indent="0">
              <a:buNone/>
            </a:pPr>
            <a:r>
              <a:rPr lang="en-GB" sz="2000" dirty="0"/>
              <a:t>Intolerance to cold, weight gain, HTN, hypoglycaemia, tiredness and weakness, apathy, constipation, menorrhagia and gynecomastia.</a:t>
            </a:r>
          </a:p>
          <a:p>
            <a:r>
              <a:rPr lang="en-GB" sz="2000" b="1" dirty="0"/>
              <a:t>Signs:</a:t>
            </a:r>
          </a:p>
          <a:p>
            <a:r>
              <a:rPr lang="en-GB" sz="2000" dirty="0"/>
              <a:t> Temperature</a:t>
            </a:r>
          </a:p>
          <a:p>
            <a:r>
              <a:rPr lang="en-GB" sz="2000" dirty="0"/>
              <a:t> HR</a:t>
            </a:r>
          </a:p>
          <a:p>
            <a:r>
              <a:rPr lang="en-GB" sz="2000" dirty="0"/>
              <a:t> BP</a:t>
            </a:r>
          </a:p>
          <a:p>
            <a:r>
              <a:rPr lang="en-GB" sz="2000" dirty="0"/>
              <a:t>Puffy eyes due to periorbital oedema, loss of outer 1/3 of eye brow hair and xanthelasma.</a:t>
            </a:r>
          </a:p>
          <a:p>
            <a:r>
              <a:rPr lang="en-GB" sz="2000" dirty="0"/>
              <a:t>Pallor due to: Anaemia, myxedematous deposition</a:t>
            </a:r>
          </a:p>
          <a:p>
            <a:r>
              <a:rPr lang="en-GB" sz="2000" dirty="0"/>
              <a:t>Pseudo macroglossia (thick protruded tongue)</a:t>
            </a:r>
          </a:p>
          <a:p>
            <a:r>
              <a:rPr lang="en-GB" sz="2000" dirty="0"/>
              <a:t>Husky voice due to myxedematous deposition on vocal cord.</a:t>
            </a:r>
          </a:p>
          <a:p>
            <a:endParaRPr lang="en-GB" sz="2000" dirty="0"/>
          </a:p>
          <a:p>
            <a:endParaRPr lang="en-GB" sz="2000" dirty="0"/>
          </a:p>
          <a:p>
            <a:pPr marL="0" indent="0">
              <a:buNone/>
            </a:pPr>
            <a:endParaRPr lang="en-GB" sz="2000" dirty="0"/>
          </a:p>
          <a:p>
            <a:pPr marL="0" indent="0">
              <a:buNone/>
            </a:pPr>
            <a:endParaRPr lang="en-GB" dirty="0"/>
          </a:p>
        </p:txBody>
      </p:sp>
      <p:cxnSp>
        <p:nvCxnSpPr>
          <p:cNvPr id="5" name="Straight Arrow Connector 4">
            <a:extLst>
              <a:ext uri="{FF2B5EF4-FFF2-40B4-BE49-F238E27FC236}">
                <a16:creationId xmlns:a16="http://schemas.microsoft.com/office/drawing/2014/main" id="{5F776732-B44A-4027-BF0C-6A25C02550D6}"/>
              </a:ext>
            </a:extLst>
          </p:cNvPr>
          <p:cNvCxnSpPr/>
          <p:nvPr/>
        </p:nvCxnSpPr>
        <p:spPr>
          <a:xfrm>
            <a:off x="1109709" y="3322468"/>
            <a:ext cx="0" cy="21306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591AF513-F6BB-4588-BBCF-1FBA34704820}"/>
              </a:ext>
            </a:extLst>
          </p:cNvPr>
          <p:cNvCxnSpPr/>
          <p:nvPr/>
        </p:nvCxnSpPr>
        <p:spPr>
          <a:xfrm>
            <a:off x="1109709" y="3703468"/>
            <a:ext cx="0" cy="21306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2D6D9264-0DFF-4B53-8D79-7D5AE73402AB}"/>
              </a:ext>
            </a:extLst>
          </p:cNvPr>
          <p:cNvCxnSpPr>
            <a:cxnSpLocks/>
          </p:cNvCxnSpPr>
          <p:nvPr/>
        </p:nvCxnSpPr>
        <p:spPr>
          <a:xfrm flipV="1">
            <a:off x="1127464" y="4069579"/>
            <a:ext cx="0" cy="20945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4" name="Audio 3">
            <a:hlinkClick r:id="" action="ppaction://media"/>
            <a:extLst>
              <a:ext uri="{FF2B5EF4-FFF2-40B4-BE49-F238E27FC236}">
                <a16:creationId xmlns:a16="http://schemas.microsoft.com/office/drawing/2014/main" id="{E0B1AD00-63B0-4B2A-8DAF-A3C35F6D3B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8254068"/>
      </p:ext>
    </p:extLst>
  </p:cSld>
  <p:clrMapOvr>
    <a:masterClrMapping/>
  </p:clrMapOvr>
  <mc:AlternateContent xmlns:mc="http://schemas.openxmlformats.org/markup-compatibility/2006">
    <mc:Choice xmlns:p14="http://schemas.microsoft.com/office/powerpoint/2010/main" Requires="p14">
      <p:transition spd="slow" p14:dur="2000" advTm="129443"/>
    </mc:Choice>
    <mc:Fallback>
      <p:transition spd="slow" advTm="129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DE7D7-960E-4769-A241-F502A9D00E01}"/>
              </a:ext>
            </a:extLst>
          </p:cNvPr>
          <p:cNvPicPr>
            <a:picLocks noChangeAspect="1"/>
          </p:cNvPicPr>
          <p:nvPr/>
        </p:nvPicPr>
        <p:blipFill>
          <a:blip r:embed="rId4"/>
          <a:stretch>
            <a:fillRect/>
          </a:stretch>
        </p:blipFill>
        <p:spPr>
          <a:xfrm>
            <a:off x="8218226" y="644039"/>
            <a:ext cx="2952750" cy="3219450"/>
          </a:xfrm>
          <a:prstGeom prst="rect">
            <a:avLst/>
          </a:prstGeom>
        </p:spPr>
      </p:pic>
      <p:sp>
        <p:nvSpPr>
          <p:cNvPr id="3" name="TextBox 2">
            <a:extLst>
              <a:ext uri="{FF2B5EF4-FFF2-40B4-BE49-F238E27FC236}">
                <a16:creationId xmlns:a16="http://schemas.microsoft.com/office/drawing/2014/main" id="{0110CA5E-E647-4E3D-89A8-57FA482E40D6}"/>
              </a:ext>
            </a:extLst>
          </p:cNvPr>
          <p:cNvSpPr txBox="1"/>
          <p:nvPr/>
        </p:nvSpPr>
        <p:spPr>
          <a:xfrm>
            <a:off x="1021024" y="852256"/>
            <a:ext cx="6356412" cy="5632311"/>
          </a:xfrm>
          <a:prstGeom prst="rect">
            <a:avLst/>
          </a:prstGeom>
          <a:noFill/>
        </p:spPr>
        <p:txBody>
          <a:bodyPr wrap="square" rtlCol="0">
            <a:spAutoFit/>
          </a:bodyPr>
          <a:lstStyle/>
          <a:p>
            <a:pPr marL="342900" indent="-342900">
              <a:buFont typeface="Arial" panose="020B0604020202020204" pitchFamily="34" charset="0"/>
              <a:buChar char="•"/>
            </a:pPr>
            <a:r>
              <a:rPr lang="en-GB" sz="2000" b="1" dirty="0"/>
              <a:t>Upper and Lower Limbs: </a:t>
            </a:r>
            <a:r>
              <a:rPr lang="en-GB" sz="2000" dirty="0"/>
              <a:t>Non pitting oedema due to intradermal accumulation of proteins.</a:t>
            </a:r>
          </a:p>
          <a:p>
            <a:endParaRPr lang="en-GB" sz="2000" dirty="0"/>
          </a:p>
          <a:p>
            <a:pPr marL="342900" indent="-342900">
              <a:buFont typeface="Arial" panose="020B0604020202020204" pitchFamily="34" charset="0"/>
              <a:buChar char="•"/>
            </a:pPr>
            <a:r>
              <a:rPr lang="en-GB" sz="2000" b="1" dirty="0"/>
              <a:t>Skin changes: </a:t>
            </a:r>
            <a:r>
              <a:rPr lang="en-GB" sz="2000" dirty="0"/>
              <a:t>Dry, cold, thickened, non- sweaty skin with yellowish discoloration due to carotenemia or pallor. Vitiligo with autoimmune types. Thick nails with spared hair.</a:t>
            </a:r>
          </a:p>
          <a:p>
            <a:pPr marL="342900" indent="-342900">
              <a:buFont typeface="Arial" panose="020B0604020202020204" pitchFamily="34" charset="0"/>
              <a:buChar char="•"/>
            </a:pPr>
            <a:endParaRPr lang="en-GB" sz="2000" b="1" dirty="0"/>
          </a:p>
          <a:p>
            <a:pPr marL="342900" indent="-342900">
              <a:buFont typeface="Arial" panose="020B0604020202020204" pitchFamily="34" charset="0"/>
              <a:buChar char="•"/>
            </a:pPr>
            <a:r>
              <a:rPr lang="en-GB" sz="2000" b="1" dirty="0"/>
              <a:t>Neck: </a:t>
            </a:r>
            <a:r>
              <a:rPr lang="en-GB" sz="2000" dirty="0"/>
              <a:t>Scar of previous thyroidectomy or</a:t>
            </a:r>
          </a:p>
          <a:p>
            <a:r>
              <a:rPr lang="en-GB" sz="2000" dirty="0"/>
              <a:t>      Firm, diffusely enlarged as with Hashimoto’s or</a:t>
            </a:r>
          </a:p>
          <a:p>
            <a:r>
              <a:rPr lang="en-GB" sz="2000" dirty="0"/>
              <a:t>     Decreased in size with idiopathic atrophy.</a:t>
            </a:r>
          </a:p>
          <a:p>
            <a:endParaRPr lang="en-GB" sz="2000" dirty="0"/>
          </a:p>
          <a:p>
            <a:pPr marL="342900" indent="-342900">
              <a:buFont typeface="Arial" panose="020B0604020202020204" pitchFamily="34" charset="0"/>
              <a:buChar char="•"/>
            </a:pPr>
            <a:r>
              <a:rPr lang="en-GB" sz="2000" b="1" dirty="0"/>
              <a:t>CVS: </a:t>
            </a:r>
            <a:r>
              <a:rPr lang="en-GB" sz="2000" dirty="0"/>
              <a:t>Cardiomegaly or pericardial effusion.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CNS: </a:t>
            </a:r>
            <a:r>
              <a:rPr lang="en-GB" sz="2000" dirty="0"/>
              <a:t>Apathy, depression, slurred speech, hyporeflexia, proximal myopathy, peripheral neuritis and conductive deafness due to myxomatous deposition on auditory canal.</a:t>
            </a:r>
          </a:p>
        </p:txBody>
      </p:sp>
      <p:sp>
        <p:nvSpPr>
          <p:cNvPr id="4" name="TextBox 3">
            <a:extLst>
              <a:ext uri="{FF2B5EF4-FFF2-40B4-BE49-F238E27FC236}">
                <a16:creationId xmlns:a16="http://schemas.microsoft.com/office/drawing/2014/main" id="{B2D6B0FC-DD6C-4944-B302-BDC8C231E6D1}"/>
              </a:ext>
            </a:extLst>
          </p:cNvPr>
          <p:cNvSpPr txBox="1"/>
          <p:nvPr/>
        </p:nvSpPr>
        <p:spPr>
          <a:xfrm>
            <a:off x="10029825" y="6257925"/>
            <a:ext cx="1819275" cy="461665"/>
          </a:xfrm>
          <a:prstGeom prst="rect">
            <a:avLst/>
          </a:prstGeom>
          <a:noFill/>
        </p:spPr>
        <p:txBody>
          <a:bodyPr wrap="square" rtlCol="0">
            <a:spAutoFit/>
          </a:bodyPr>
          <a:lstStyle/>
          <a:p>
            <a:r>
              <a:rPr lang="en-GB" sz="1200" i="1" dirty="0"/>
              <a:t>Macleod’s Clinical examination book (2018)</a:t>
            </a:r>
          </a:p>
        </p:txBody>
      </p:sp>
      <p:pic>
        <p:nvPicPr>
          <p:cNvPr id="2" name="Audio 1">
            <a:hlinkClick r:id="" action="ppaction://media"/>
            <a:extLst>
              <a:ext uri="{FF2B5EF4-FFF2-40B4-BE49-F238E27FC236}">
                <a16:creationId xmlns:a16="http://schemas.microsoft.com/office/drawing/2014/main" id="{99BF4698-E8C4-445F-A631-EA47DFECEC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55474050"/>
      </p:ext>
    </p:extLst>
  </p:cSld>
  <p:clrMapOvr>
    <a:masterClrMapping/>
  </p:clrMapOvr>
  <mc:AlternateContent xmlns:mc="http://schemas.openxmlformats.org/markup-compatibility/2006">
    <mc:Choice xmlns:p14="http://schemas.microsoft.com/office/powerpoint/2010/main" Requires="p14">
      <p:transition spd="slow" p14:dur="2000" advTm="126459"/>
    </mc:Choice>
    <mc:Fallback>
      <p:transition spd="slow" advTm="126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0972D-C962-4780-9F7C-55763D740353}"/>
              </a:ext>
            </a:extLst>
          </p:cNvPr>
          <p:cNvSpPr>
            <a:spLocks noGrp="1"/>
          </p:cNvSpPr>
          <p:nvPr>
            <p:ph type="title"/>
          </p:nvPr>
        </p:nvSpPr>
        <p:spPr>
          <a:xfrm>
            <a:off x="838200" y="365125"/>
            <a:ext cx="8873971" cy="1325563"/>
          </a:xfrm>
        </p:spPr>
        <p:txBody>
          <a:bodyPr>
            <a:normAutofit/>
          </a:bodyPr>
          <a:lstStyle/>
          <a:p>
            <a:r>
              <a:rPr lang="en-GB" sz="3600" b="1" dirty="0"/>
              <a:t>Main Features of Hypo and Hyper-</a:t>
            </a:r>
            <a:r>
              <a:rPr lang="en-GB" sz="3600" b="1" dirty="0" err="1"/>
              <a:t>thyroidism</a:t>
            </a:r>
            <a:endParaRPr lang="en-GB" sz="3600" b="1" dirty="0"/>
          </a:p>
        </p:txBody>
      </p:sp>
      <p:pic>
        <p:nvPicPr>
          <p:cNvPr id="4" name="Content Placeholder 3">
            <a:extLst>
              <a:ext uri="{FF2B5EF4-FFF2-40B4-BE49-F238E27FC236}">
                <a16:creationId xmlns:a16="http://schemas.microsoft.com/office/drawing/2014/main" id="{5438DF48-18DA-4B23-AB9A-1E4114A3EC46}"/>
              </a:ext>
            </a:extLst>
          </p:cNvPr>
          <p:cNvPicPr>
            <a:picLocks noGrp="1" noChangeAspect="1"/>
          </p:cNvPicPr>
          <p:nvPr>
            <p:ph idx="1"/>
          </p:nvPr>
        </p:nvPicPr>
        <p:blipFill>
          <a:blip r:embed="rId4"/>
          <a:stretch>
            <a:fillRect/>
          </a:stretch>
        </p:blipFill>
        <p:spPr>
          <a:xfrm>
            <a:off x="2379216" y="1553592"/>
            <a:ext cx="5814873" cy="4939283"/>
          </a:xfrm>
          <a:prstGeom prst="rect">
            <a:avLst/>
          </a:prstGeom>
        </p:spPr>
      </p:pic>
      <p:sp>
        <p:nvSpPr>
          <p:cNvPr id="5" name="TextBox 4">
            <a:extLst>
              <a:ext uri="{FF2B5EF4-FFF2-40B4-BE49-F238E27FC236}">
                <a16:creationId xmlns:a16="http://schemas.microsoft.com/office/drawing/2014/main" id="{D9352D0A-A033-4566-9622-28015F2128A7}"/>
              </a:ext>
            </a:extLst>
          </p:cNvPr>
          <p:cNvSpPr txBox="1"/>
          <p:nvPr/>
        </p:nvSpPr>
        <p:spPr>
          <a:xfrm>
            <a:off x="10029825" y="6257925"/>
            <a:ext cx="1819275" cy="461665"/>
          </a:xfrm>
          <a:prstGeom prst="rect">
            <a:avLst/>
          </a:prstGeom>
          <a:noFill/>
        </p:spPr>
        <p:txBody>
          <a:bodyPr wrap="square" rtlCol="0">
            <a:spAutoFit/>
          </a:bodyPr>
          <a:lstStyle/>
          <a:p>
            <a:r>
              <a:rPr lang="en-GB" sz="1200" i="1" dirty="0"/>
              <a:t>Macleod’s Clinical examination book (2018)</a:t>
            </a:r>
          </a:p>
        </p:txBody>
      </p:sp>
      <p:pic>
        <p:nvPicPr>
          <p:cNvPr id="3" name="Audio 2">
            <a:hlinkClick r:id="" action="ppaction://media"/>
            <a:extLst>
              <a:ext uri="{FF2B5EF4-FFF2-40B4-BE49-F238E27FC236}">
                <a16:creationId xmlns:a16="http://schemas.microsoft.com/office/drawing/2014/main" id="{50EDF8B5-DE32-4C83-BBB9-C8D3B29333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49116711"/>
      </p:ext>
    </p:extLst>
  </p:cSld>
  <p:clrMapOvr>
    <a:masterClrMapping/>
  </p:clrMapOvr>
  <mc:AlternateContent xmlns:mc="http://schemas.openxmlformats.org/markup-compatibility/2006">
    <mc:Choice xmlns:p14="http://schemas.microsoft.com/office/powerpoint/2010/main" Requires="p14">
      <p:transition spd="slow" p14:dur="2000" advTm="15285"/>
    </mc:Choice>
    <mc:Fallback>
      <p:transition spd="slow" advTm="15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2B498-DEED-46AC-89B8-68627121FA8B}"/>
              </a:ext>
            </a:extLst>
          </p:cNvPr>
          <p:cNvSpPr>
            <a:spLocks noGrp="1"/>
          </p:cNvSpPr>
          <p:nvPr>
            <p:ph type="title"/>
          </p:nvPr>
        </p:nvSpPr>
        <p:spPr/>
        <p:txBody>
          <a:bodyPr>
            <a:normAutofit/>
          </a:bodyPr>
          <a:lstStyle/>
          <a:p>
            <a:r>
              <a:rPr lang="en-GB" sz="3600" b="1" dirty="0"/>
              <a:t>Some YouTube videos may be helpful</a:t>
            </a:r>
          </a:p>
        </p:txBody>
      </p:sp>
      <p:sp>
        <p:nvSpPr>
          <p:cNvPr id="3" name="Content Placeholder 2">
            <a:extLst>
              <a:ext uri="{FF2B5EF4-FFF2-40B4-BE49-F238E27FC236}">
                <a16:creationId xmlns:a16="http://schemas.microsoft.com/office/drawing/2014/main" id="{6A13F770-A8EB-4CF7-B858-C015833F4EF9}"/>
              </a:ext>
            </a:extLst>
          </p:cNvPr>
          <p:cNvSpPr>
            <a:spLocks noGrp="1"/>
          </p:cNvSpPr>
          <p:nvPr>
            <p:ph idx="1"/>
          </p:nvPr>
        </p:nvSpPr>
        <p:spPr/>
        <p:txBody>
          <a:bodyPr/>
          <a:lstStyle/>
          <a:p>
            <a:r>
              <a:rPr lang="en-GB" dirty="0">
                <a:hlinkClick r:id="rId4"/>
              </a:rPr>
              <a:t>https://www.youtube.com/watch?v=RfmO9k9neWM</a:t>
            </a:r>
            <a:endParaRPr lang="en-GB" dirty="0">
              <a:hlinkClick r:id="rId5"/>
            </a:endParaRPr>
          </a:p>
          <a:p>
            <a:endParaRPr lang="en-GB" dirty="0">
              <a:hlinkClick r:id="rId5"/>
            </a:endParaRPr>
          </a:p>
          <a:p>
            <a:r>
              <a:rPr lang="en-GB" dirty="0">
                <a:hlinkClick r:id="rId5"/>
              </a:rPr>
              <a:t>https://www.youtube.com/watch?v=ziaYBkgEZNU</a:t>
            </a:r>
            <a:endParaRPr lang="en-GB" dirty="0"/>
          </a:p>
          <a:p>
            <a:endParaRPr lang="en-GB" dirty="0"/>
          </a:p>
          <a:p>
            <a:r>
              <a:rPr lang="en-GB" dirty="0">
                <a:hlinkClick r:id="rId6"/>
              </a:rPr>
              <a:t>https://www.youtube.com/watch?v=2fgozmrRnQE</a:t>
            </a:r>
            <a:endParaRPr lang="en-GB" dirty="0"/>
          </a:p>
        </p:txBody>
      </p:sp>
      <p:pic>
        <p:nvPicPr>
          <p:cNvPr id="4" name="Audio 3">
            <a:hlinkClick r:id="" action="ppaction://media"/>
            <a:extLst>
              <a:ext uri="{FF2B5EF4-FFF2-40B4-BE49-F238E27FC236}">
                <a16:creationId xmlns:a16="http://schemas.microsoft.com/office/drawing/2014/main" id="{A4CE4885-FE1E-4D98-AD18-4C410E1127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83491097"/>
      </p:ext>
    </p:extLst>
  </p:cSld>
  <p:clrMapOvr>
    <a:masterClrMapping/>
  </p:clrMapOvr>
  <mc:AlternateContent xmlns:mc="http://schemas.openxmlformats.org/markup-compatibility/2006">
    <mc:Choice xmlns:p14="http://schemas.microsoft.com/office/powerpoint/2010/main" Requires="p14">
      <p:transition spd="slow" p14:dur="2000" advTm="17888"/>
    </mc:Choice>
    <mc:Fallback>
      <p:transition spd="slow" advTm="1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79A33-4321-44FB-9364-AD91EF0ED25A}"/>
              </a:ext>
            </a:extLst>
          </p:cNvPr>
          <p:cNvSpPr>
            <a:spLocks noGrp="1"/>
          </p:cNvSpPr>
          <p:nvPr>
            <p:ph type="title"/>
          </p:nvPr>
        </p:nvSpPr>
        <p:spPr>
          <a:xfrm>
            <a:off x="838200" y="365126"/>
            <a:ext cx="10515600" cy="806450"/>
          </a:xfrm>
        </p:spPr>
        <p:txBody>
          <a:bodyPr>
            <a:normAutofit/>
          </a:bodyPr>
          <a:lstStyle/>
          <a:p>
            <a:r>
              <a:rPr lang="en-GB" sz="3200" b="1" dirty="0"/>
              <a:t>The common clinical features in Endocrine System</a:t>
            </a:r>
          </a:p>
        </p:txBody>
      </p:sp>
      <p:pic>
        <p:nvPicPr>
          <p:cNvPr id="4" name="Content Placeholder 3">
            <a:extLst>
              <a:ext uri="{FF2B5EF4-FFF2-40B4-BE49-F238E27FC236}">
                <a16:creationId xmlns:a16="http://schemas.microsoft.com/office/drawing/2014/main" id="{D34A4DF9-75A8-4873-BA2F-20636236B9B8}"/>
              </a:ext>
            </a:extLst>
          </p:cNvPr>
          <p:cNvPicPr>
            <a:picLocks noGrp="1" noChangeAspect="1"/>
          </p:cNvPicPr>
          <p:nvPr>
            <p:ph idx="1"/>
          </p:nvPr>
        </p:nvPicPr>
        <p:blipFill rotWithShape="1">
          <a:blip r:embed="rId4"/>
          <a:srcRect t="8610"/>
          <a:stretch/>
        </p:blipFill>
        <p:spPr>
          <a:xfrm>
            <a:off x="2391121" y="1323975"/>
            <a:ext cx="7409757" cy="4852988"/>
          </a:xfrm>
          <a:prstGeom prst="rect">
            <a:avLst/>
          </a:prstGeom>
        </p:spPr>
      </p:pic>
      <p:sp>
        <p:nvSpPr>
          <p:cNvPr id="5" name="TextBox 4">
            <a:extLst>
              <a:ext uri="{FF2B5EF4-FFF2-40B4-BE49-F238E27FC236}">
                <a16:creationId xmlns:a16="http://schemas.microsoft.com/office/drawing/2014/main" id="{D4909031-7AD6-4C73-BD4D-EF058677595E}"/>
              </a:ext>
            </a:extLst>
          </p:cNvPr>
          <p:cNvSpPr txBox="1"/>
          <p:nvPr/>
        </p:nvSpPr>
        <p:spPr>
          <a:xfrm>
            <a:off x="10029825" y="6257925"/>
            <a:ext cx="1819275" cy="461665"/>
          </a:xfrm>
          <a:prstGeom prst="rect">
            <a:avLst/>
          </a:prstGeom>
          <a:noFill/>
        </p:spPr>
        <p:txBody>
          <a:bodyPr wrap="square" rtlCol="0">
            <a:spAutoFit/>
          </a:bodyPr>
          <a:lstStyle/>
          <a:p>
            <a:r>
              <a:rPr lang="en-GB" sz="1200" i="1" dirty="0"/>
              <a:t>Macleod’s Clinical examination book (2018)</a:t>
            </a:r>
          </a:p>
        </p:txBody>
      </p:sp>
      <p:pic>
        <p:nvPicPr>
          <p:cNvPr id="7" name="Audio 6">
            <a:hlinkClick r:id="" action="ppaction://media"/>
            <a:extLst>
              <a:ext uri="{FF2B5EF4-FFF2-40B4-BE49-F238E27FC236}">
                <a16:creationId xmlns:a16="http://schemas.microsoft.com/office/drawing/2014/main" id="{A1FCDA10-23F4-407E-8EA9-36C0DE1CA9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09978678"/>
      </p:ext>
    </p:extLst>
  </p:cSld>
  <p:clrMapOvr>
    <a:masterClrMapping/>
  </p:clrMapOvr>
  <mc:AlternateContent xmlns:mc="http://schemas.openxmlformats.org/markup-compatibility/2006">
    <mc:Choice xmlns:p14="http://schemas.microsoft.com/office/powerpoint/2010/main" Requires="p14">
      <p:transition spd="slow" p14:dur="2000" advTm="110973"/>
    </mc:Choice>
    <mc:Fallback>
      <p:transition spd="slow" advTm="110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45A2-7961-4451-B562-2B8371630D9B}"/>
              </a:ext>
            </a:extLst>
          </p:cNvPr>
          <p:cNvSpPr>
            <a:spLocks noGrp="1"/>
          </p:cNvSpPr>
          <p:nvPr>
            <p:ph type="title"/>
          </p:nvPr>
        </p:nvSpPr>
        <p:spPr>
          <a:xfrm>
            <a:off x="5001827" y="2193925"/>
            <a:ext cx="2908177" cy="1325563"/>
          </a:xfrm>
        </p:spPr>
        <p:txBody>
          <a:bodyPr/>
          <a:lstStyle/>
          <a:p>
            <a:r>
              <a:rPr lang="en-GB" b="1" dirty="0"/>
              <a:t>Thank You</a:t>
            </a:r>
          </a:p>
        </p:txBody>
      </p:sp>
      <p:pic>
        <p:nvPicPr>
          <p:cNvPr id="3" name="Audio 2">
            <a:hlinkClick r:id="" action="ppaction://media"/>
            <a:extLst>
              <a:ext uri="{FF2B5EF4-FFF2-40B4-BE49-F238E27FC236}">
                <a16:creationId xmlns:a16="http://schemas.microsoft.com/office/drawing/2014/main" id="{C16D4964-EBFB-4EAF-A7F9-D7B5CCD585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78197607"/>
      </p:ext>
    </p:extLst>
  </p:cSld>
  <p:clrMapOvr>
    <a:masterClrMapping/>
  </p:clrMapOvr>
  <mc:AlternateContent xmlns:mc="http://schemas.openxmlformats.org/markup-compatibility/2006">
    <mc:Choice xmlns:p14="http://schemas.microsoft.com/office/powerpoint/2010/main" Requires="p14">
      <p:transition spd="slow" p14:dur="2000" advTm="3425"/>
    </mc:Choice>
    <mc:Fallback>
      <p:transition spd="slow" advTm="3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A193-2A6E-4A87-9F61-0488E345AAED}"/>
              </a:ext>
            </a:extLst>
          </p:cNvPr>
          <p:cNvSpPr>
            <a:spLocks noGrp="1"/>
          </p:cNvSpPr>
          <p:nvPr>
            <p:ph type="title"/>
          </p:nvPr>
        </p:nvSpPr>
        <p:spPr/>
        <p:txBody>
          <a:bodyPr/>
          <a:lstStyle/>
          <a:p>
            <a:r>
              <a:rPr lang="en-GB" dirty="0"/>
              <a:t>Anatomy Of The Thyroid</a:t>
            </a:r>
          </a:p>
        </p:txBody>
      </p:sp>
      <p:pic>
        <p:nvPicPr>
          <p:cNvPr id="5" name="Picture 4">
            <a:extLst>
              <a:ext uri="{FF2B5EF4-FFF2-40B4-BE49-F238E27FC236}">
                <a16:creationId xmlns:a16="http://schemas.microsoft.com/office/drawing/2014/main" id="{D8D85CBB-FB5A-4542-AFE9-40419C2B3976}"/>
              </a:ext>
            </a:extLst>
          </p:cNvPr>
          <p:cNvPicPr>
            <a:picLocks noChangeAspect="1"/>
          </p:cNvPicPr>
          <p:nvPr/>
        </p:nvPicPr>
        <p:blipFill>
          <a:blip r:embed="rId4"/>
          <a:stretch>
            <a:fillRect/>
          </a:stretch>
        </p:blipFill>
        <p:spPr>
          <a:xfrm>
            <a:off x="1328737" y="1809750"/>
            <a:ext cx="4619625" cy="3614506"/>
          </a:xfrm>
          <a:prstGeom prst="rect">
            <a:avLst/>
          </a:prstGeom>
        </p:spPr>
      </p:pic>
      <p:sp>
        <p:nvSpPr>
          <p:cNvPr id="4" name="TextBox 3">
            <a:extLst>
              <a:ext uri="{FF2B5EF4-FFF2-40B4-BE49-F238E27FC236}">
                <a16:creationId xmlns:a16="http://schemas.microsoft.com/office/drawing/2014/main" id="{3FE76736-4B0B-4A17-85DA-E6814CC44542}"/>
              </a:ext>
            </a:extLst>
          </p:cNvPr>
          <p:cNvSpPr txBox="1"/>
          <p:nvPr/>
        </p:nvSpPr>
        <p:spPr>
          <a:xfrm>
            <a:off x="10029825" y="6257925"/>
            <a:ext cx="1819275" cy="461665"/>
          </a:xfrm>
          <a:prstGeom prst="rect">
            <a:avLst/>
          </a:prstGeom>
          <a:noFill/>
        </p:spPr>
        <p:txBody>
          <a:bodyPr wrap="square" rtlCol="0">
            <a:spAutoFit/>
          </a:bodyPr>
          <a:lstStyle/>
          <a:p>
            <a:r>
              <a:rPr lang="en-GB" sz="1200" i="1" dirty="0"/>
              <a:t>Macleod’s Clinical examination book (2018)</a:t>
            </a:r>
          </a:p>
        </p:txBody>
      </p:sp>
      <p:pic>
        <p:nvPicPr>
          <p:cNvPr id="7" name="Audio 6">
            <a:hlinkClick r:id="" action="ppaction://media"/>
            <a:extLst>
              <a:ext uri="{FF2B5EF4-FFF2-40B4-BE49-F238E27FC236}">
                <a16:creationId xmlns:a16="http://schemas.microsoft.com/office/drawing/2014/main" id="{659F5B22-541D-4CBF-AA1B-D1E8133E9D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6074487"/>
      </p:ext>
    </p:extLst>
  </p:cSld>
  <p:clrMapOvr>
    <a:masterClrMapping/>
  </p:clrMapOvr>
  <mc:AlternateContent xmlns:mc="http://schemas.openxmlformats.org/markup-compatibility/2006">
    <mc:Choice xmlns:p14="http://schemas.microsoft.com/office/powerpoint/2010/main" Requires="p14">
      <p:transition spd="slow" p14:dur="2000" advTm="59834"/>
    </mc:Choice>
    <mc:Fallback>
      <p:transition spd="slow" advTm="5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F0D4-A2D0-4324-AF11-83F10AE53C42}"/>
              </a:ext>
            </a:extLst>
          </p:cNvPr>
          <p:cNvSpPr>
            <a:spLocks noGrp="1"/>
          </p:cNvSpPr>
          <p:nvPr>
            <p:ph type="title"/>
          </p:nvPr>
        </p:nvSpPr>
        <p:spPr>
          <a:xfrm>
            <a:off x="838200" y="365125"/>
            <a:ext cx="6716697" cy="1325563"/>
          </a:xfrm>
        </p:spPr>
        <p:txBody>
          <a:bodyPr>
            <a:normAutofit/>
          </a:bodyPr>
          <a:lstStyle/>
          <a:p>
            <a:r>
              <a:rPr lang="en-GB" sz="3600" b="1" dirty="0"/>
              <a:t>Hyperthyroidism</a:t>
            </a:r>
          </a:p>
        </p:txBody>
      </p:sp>
      <p:sp>
        <p:nvSpPr>
          <p:cNvPr id="3" name="TextBox 2">
            <a:extLst>
              <a:ext uri="{FF2B5EF4-FFF2-40B4-BE49-F238E27FC236}">
                <a16:creationId xmlns:a16="http://schemas.microsoft.com/office/drawing/2014/main" id="{BE2FDF80-33B1-4114-B9F2-75A7FB3F2F7A}"/>
              </a:ext>
            </a:extLst>
          </p:cNvPr>
          <p:cNvSpPr txBox="1"/>
          <p:nvPr/>
        </p:nvSpPr>
        <p:spPr>
          <a:xfrm>
            <a:off x="586623" y="1534149"/>
            <a:ext cx="6968274" cy="4401205"/>
          </a:xfrm>
          <a:prstGeom prst="rect">
            <a:avLst/>
          </a:prstGeom>
          <a:noFill/>
        </p:spPr>
        <p:txBody>
          <a:bodyPr wrap="square" rtlCol="0">
            <a:spAutoFit/>
          </a:bodyPr>
          <a:lstStyle/>
          <a:p>
            <a:r>
              <a:rPr lang="en-GB" sz="2000" dirty="0"/>
              <a:t>It is a clinical state of increased metabolism caused by elevated circulating levels of thyroid hormones. </a:t>
            </a:r>
          </a:p>
          <a:p>
            <a:br>
              <a:rPr lang="en-GB" sz="2000" dirty="0"/>
            </a:br>
            <a:r>
              <a:rPr lang="en-GB" sz="2000" b="1" dirty="0"/>
              <a:t>Classification of hyperthyroidism</a:t>
            </a:r>
            <a:r>
              <a:rPr lang="en-GB" sz="2000" dirty="0"/>
              <a:t>: </a:t>
            </a:r>
          </a:p>
          <a:p>
            <a:pPr marL="342900" indent="-342900">
              <a:buAutoNum type="arabicPeriod"/>
            </a:pPr>
            <a:r>
              <a:rPr lang="en-GB" sz="2000" dirty="0"/>
              <a:t>Simple goitre:</a:t>
            </a:r>
          </a:p>
          <a:p>
            <a:r>
              <a:rPr lang="en-GB" sz="2000" dirty="0"/>
              <a:t> Physiological, Colloidal, Simple Nodular Goitre (SNG)</a:t>
            </a:r>
          </a:p>
          <a:p>
            <a:pPr marL="342900" indent="-342900">
              <a:buAutoNum type="arabicPeriod" startAt="2"/>
            </a:pPr>
            <a:r>
              <a:rPr lang="en-GB" sz="2000" dirty="0"/>
              <a:t>Toxic goitre:</a:t>
            </a:r>
          </a:p>
          <a:p>
            <a:r>
              <a:rPr lang="en-GB" sz="2000" dirty="0"/>
              <a:t>Diffuse toxic goitre = Grave’s (autoimmune disease)</a:t>
            </a:r>
          </a:p>
          <a:p>
            <a:r>
              <a:rPr lang="en-GB" sz="2000" dirty="0"/>
              <a:t>Toxic multinodular goitre mainly due to iodine deficiency.</a:t>
            </a:r>
          </a:p>
          <a:p>
            <a:pPr marL="342900" indent="-342900">
              <a:buAutoNum type="arabicPeriod" startAt="3"/>
            </a:pPr>
            <a:r>
              <a:rPr lang="en-GB" sz="2000" dirty="0"/>
              <a:t>Neoplastic:</a:t>
            </a:r>
          </a:p>
          <a:p>
            <a:r>
              <a:rPr lang="en-GB" sz="2000" dirty="0"/>
              <a:t>Benign and Malignant</a:t>
            </a:r>
          </a:p>
          <a:p>
            <a:pPr marL="342900" indent="-342900">
              <a:buAutoNum type="arabicPeriod" startAt="4"/>
            </a:pPr>
            <a:r>
              <a:rPr lang="en-GB" sz="2000" dirty="0"/>
              <a:t>Inflammation:</a:t>
            </a:r>
          </a:p>
          <a:p>
            <a:r>
              <a:rPr lang="en-GB" sz="2000" dirty="0"/>
              <a:t>Hashimoto’s thyroiditis.</a:t>
            </a:r>
          </a:p>
          <a:p>
            <a:r>
              <a:rPr lang="en-GB" sz="2000" dirty="0"/>
              <a:t>5.  Congenital </a:t>
            </a:r>
            <a:r>
              <a:rPr lang="en-GB" sz="2000" dirty="0" err="1"/>
              <a:t>cretenoid</a:t>
            </a:r>
            <a:r>
              <a:rPr lang="en-GB" sz="2000" dirty="0"/>
              <a:t> goitre</a:t>
            </a:r>
          </a:p>
        </p:txBody>
      </p:sp>
      <p:pic>
        <p:nvPicPr>
          <p:cNvPr id="6" name="Picture 5">
            <a:extLst>
              <a:ext uri="{FF2B5EF4-FFF2-40B4-BE49-F238E27FC236}">
                <a16:creationId xmlns:a16="http://schemas.microsoft.com/office/drawing/2014/main" id="{DBA46AAE-5B8D-46FD-9131-6D6B27E43B10}"/>
              </a:ext>
            </a:extLst>
          </p:cNvPr>
          <p:cNvPicPr>
            <a:picLocks noChangeAspect="1"/>
          </p:cNvPicPr>
          <p:nvPr/>
        </p:nvPicPr>
        <p:blipFill>
          <a:blip r:embed="rId4"/>
          <a:stretch>
            <a:fillRect/>
          </a:stretch>
        </p:blipFill>
        <p:spPr>
          <a:xfrm>
            <a:off x="7806474" y="689290"/>
            <a:ext cx="3441534" cy="3279027"/>
          </a:xfrm>
          <a:prstGeom prst="rect">
            <a:avLst/>
          </a:prstGeom>
        </p:spPr>
      </p:pic>
      <p:sp>
        <p:nvSpPr>
          <p:cNvPr id="5" name="TextBox 4">
            <a:extLst>
              <a:ext uri="{FF2B5EF4-FFF2-40B4-BE49-F238E27FC236}">
                <a16:creationId xmlns:a16="http://schemas.microsoft.com/office/drawing/2014/main" id="{8408BADD-7C8A-406F-850D-9E8A9D8518EA}"/>
              </a:ext>
            </a:extLst>
          </p:cNvPr>
          <p:cNvSpPr txBox="1"/>
          <p:nvPr/>
        </p:nvSpPr>
        <p:spPr>
          <a:xfrm>
            <a:off x="10029825" y="6257925"/>
            <a:ext cx="1819275" cy="461665"/>
          </a:xfrm>
          <a:prstGeom prst="rect">
            <a:avLst/>
          </a:prstGeom>
          <a:noFill/>
        </p:spPr>
        <p:txBody>
          <a:bodyPr wrap="square" rtlCol="0">
            <a:spAutoFit/>
          </a:bodyPr>
          <a:lstStyle/>
          <a:p>
            <a:r>
              <a:rPr lang="en-GB" sz="1200" i="1" dirty="0"/>
              <a:t>Macleod’s Clinical examination book (2018)</a:t>
            </a:r>
          </a:p>
        </p:txBody>
      </p:sp>
      <p:pic>
        <p:nvPicPr>
          <p:cNvPr id="8" name="Audio 7">
            <a:hlinkClick r:id="" action="ppaction://media"/>
            <a:extLst>
              <a:ext uri="{FF2B5EF4-FFF2-40B4-BE49-F238E27FC236}">
                <a16:creationId xmlns:a16="http://schemas.microsoft.com/office/drawing/2014/main" id="{936FE314-10E3-40B4-ACE0-CABC459304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1028877"/>
      </p:ext>
    </p:extLst>
  </p:cSld>
  <p:clrMapOvr>
    <a:masterClrMapping/>
  </p:clrMapOvr>
  <mc:AlternateContent xmlns:mc="http://schemas.openxmlformats.org/markup-compatibility/2006">
    <mc:Choice xmlns:p14="http://schemas.microsoft.com/office/powerpoint/2010/main" Requires="p14">
      <p:transition spd="slow" p14:dur="2000" advTm="81539"/>
    </mc:Choice>
    <mc:Fallback>
      <p:transition spd="slow" advTm="8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B31966-385E-4A68-9565-465F95E422D9}"/>
              </a:ext>
            </a:extLst>
          </p:cNvPr>
          <p:cNvSpPr>
            <a:spLocks noGrp="1"/>
          </p:cNvSpPr>
          <p:nvPr>
            <p:ph type="title"/>
          </p:nvPr>
        </p:nvSpPr>
        <p:spPr>
          <a:xfrm>
            <a:off x="863029" y="1012004"/>
            <a:ext cx="3416158" cy="4795408"/>
          </a:xfrm>
        </p:spPr>
        <p:txBody>
          <a:bodyPr>
            <a:normAutofit/>
          </a:bodyPr>
          <a:lstStyle/>
          <a:p>
            <a:r>
              <a:rPr lang="en-GB" sz="3600" b="1" dirty="0">
                <a:solidFill>
                  <a:srgbClr val="FFFFFF"/>
                </a:solidFill>
              </a:rPr>
              <a:t>History, Symptoms and Signs</a:t>
            </a:r>
          </a:p>
        </p:txBody>
      </p:sp>
      <p:graphicFrame>
        <p:nvGraphicFramePr>
          <p:cNvPr id="5" name="Content Placeholder 2">
            <a:extLst>
              <a:ext uri="{FF2B5EF4-FFF2-40B4-BE49-F238E27FC236}">
                <a16:creationId xmlns:a16="http://schemas.microsoft.com/office/drawing/2014/main" id="{ED8310F6-0E2B-432D-B4E8-00C3A0C07E90}"/>
              </a:ext>
            </a:extLst>
          </p:cNvPr>
          <p:cNvGraphicFramePr>
            <a:graphicFrameLocks noGrp="1"/>
          </p:cNvGraphicFramePr>
          <p:nvPr>
            <p:ph idx="1"/>
            <p:extLst>
              <p:ext uri="{D42A27DB-BD31-4B8C-83A1-F6EECF244321}">
                <p14:modId xmlns:p14="http://schemas.microsoft.com/office/powerpoint/2010/main" val="319721823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E7681441-058E-46B6-B75D-FE82318BE4C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10715643"/>
      </p:ext>
    </p:extLst>
  </p:cSld>
  <p:clrMapOvr>
    <a:masterClrMapping/>
  </p:clrMapOvr>
  <mc:AlternateContent xmlns:mc="http://schemas.openxmlformats.org/markup-compatibility/2006">
    <mc:Choice xmlns:p14="http://schemas.microsoft.com/office/powerpoint/2010/main" Requires="p14">
      <p:transition spd="slow" p14:dur="2000" advTm="97500"/>
    </mc:Choice>
    <mc:Fallback>
      <p:transition spd="slow" advTm="9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1B8AB-B260-431F-ACD5-7AC3BAF7E1C9}"/>
              </a:ext>
            </a:extLst>
          </p:cNvPr>
          <p:cNvSpPr>
            <a:spLocks noGrp="1"/>
          </p:cNvSpPr>
          <p:nvPr>
            <p:ph type="title"/>
          </p:nvPr>
        </p:nvSpPr>
        <p:spPr/>
        <p:txBody>
          <a:bodyPr>
            <a:normAutofit/>
          </a:bodyPr>
          <a:lstStyle/>
          <a:p>
            <a:r>
              <a:rPr lang="en-GB" sz="3600" b="1" dirty="0"/>
              <a:t>Examination</a:t>
            </a:r>
          </a:p>
        </p:txBody>
      </p:sp>
      <p:sp>
        <p:nvSpPr>
          <p:cNvPr id="3" name="Content Placeholder 2">
            <a:extLst>
              <a:ext uri="{FF2B5EF4-FFF2-40B4-BE49-F238E27FC236}">
                <a16:creationId xmlns:a16="http://schemas.microsoft.com/office/drawing/2014/main" id="{C44733C0-8F05-4FF5-9784-C0B11DA3EF3A}"/>
              </a:ext>
            </a:extLst>
          </p:cNvPr>
          <p:cNvSpPr>
            <a:spLocks noGrp="1"/>
          </p:cNvSpPr>
          <p:nvPr>
            <p:ph idx="1"/>
          </p:nvPr>
        </p:nvSpPr>
        <p:spPr>
          <a:xfrm>
            <a:off x="838200" y="1825625"/>
            <a:ext cx="5189738" cy="4351338"/>
          </a:xfrm>
        </p:spPr>
        <p:txBody>
          <a:bodyPr>
            <a:normAutofit/>
          </a:bodyPr>
          <a:lstStyle/>
          <a:p>
            <a:r>
              <a:rPr lang="en-GB" sz="2000" dirty="0"/>
              <a:t>General examination include changes </a:t>
            </a:r>
          </a:p>
          <a:p>
            <a:pPr marL="0" indent="0">
              <a:buNone/>
            </a:pPr>
            <a:r>
              <a:rPr lang="en-GB" sz="2000" dirty="0"/>
              <a:t>in vital signs:</a:t>
            </a:r>
          </a:p>
          <a:p>
            <a:r>
              <a:rPr lang="en-GB" sz="2000" dirty="0"/>
              <a:t> Temp with toxic goitre</a:t>
            </a:r>
          </a:p>
          <a:p>
            <a:r>
              <a:rPr lang="en-GB" sz="2000" dirty="0"/>
              <a:t> HR, regular or irregular, large volume </a:t>
            </a:r>
          </a:p>
          <a:p>
            <a:pPr marL="0" indent="0">
              <a:buNone/>
            </a:pPr>
            <a:r>
              <a:rPr lang="en-GB" sz="2000" dirty="0"/>
              <a:t>(water hummer pulse).</a:t>
            </a:r>
          </a:p>
          <a:p>
            <a:r>
              <a:rPr lang="en-GB" sz="2000" dirty="0"/>
              <a:t>Wide pulse pressure.</a:t>
            </a:r>
          </a:p>
          <a:p>
            <a:r>
              <a:rPr lang="en-GB" sz="2000" dirty="0"/>
              <a:t>Cachexia in malignancy</a:t>
            </a:r>
          </a:p>
          <a:p>
            <a:r>
              <a:rPr lang="en-GB" sz="2000" dirty="0"/>
              <a:t>Underbuilt and irritability</a:t>
            </a:r>
          </a:p>
          <a:p>
            <a:r>
              <a:rPr lang="en-GB" sz="2000" dirty="0"/>
              <a:t>HF signs (orthopnoea)</a:t>
            </a:r>
          </a:p>
          <a:p>
            <a:endParaRPr lang="en-GB" dirty="0"/>
          </a:p>
        </p:txBody>
      </p:sp>
      <p:cxnSp>
        <p:nvCxnSpPr>
          <p:cNvPr id="5" name="Straight Arrow Connector 4">
            <a:extLst>
              <a:ext uri="{FF2B5EF4-FFF2-40B4-BE49-F238E27FC236}">
                <a16:creationId xmlns:a16="http://schemas.microsoft.com/office/drawing/2014/main" id="{548CB396-7BAB-4BB4-9516-A906A04E00A5}"/>
              </a:ext>
            </a:extLst>
          </p:cNvPr>
          <p:cNvCxnSpPr>
            <a:cxnSpLocks/>
          </p:cNvCxnSpPr>
          <p:nvPr/>
        </p:nvCxnSpPr>
        <p:spPr>
          <a:xfrm flipV="1">
            <a:off x="1132918" y="2620300"/>
            <a:ext cx="0" cy="28269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8F22D68F-3414-4C9C-B043-4C7B4DC8E629}"/>
              </a:ext>
            </a:extLst>
          </p:cNvPr>
          <p:cNvCxnSpPr>
            <a:cxnSpLocks/>
          </p:cNvCxnSpPr>
          <p:nvPr/>
        </p:nvCxnSpPr>
        <p:spPr>
          <a:xfrm flipV="1">
            <a:off x="1132918" y="3057525"/>
            <a:ext cx="0" cy="253846"/>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8" name="Picture 7" descr="A close up of a piece of paper&#10;&#10;Description automatically generated">
            <a:extLst>
              <a:ext uri="{FF2B5EF4-FFF2-40B4-BE49-F238E27FC236}">
                <a16:creationId xmlns:a16="http://schemas.microsoft.com/office/drawing/2014/main" id="{6090DF5E-95B6-4CE3-9CE1-874870E8686D}"/>
              </a:ext>
            </a:extLst>
          </p:cNvPr>
          <p:cNvPicPr>
            <a:picLocks noChangeAspect="1"/>
          </p:cNvPicPr>
          <p:nvPr/>
        </p:nvPicPr>
        <p:blipFill rotWithShape="1">
          <a:blip r:embed="rId4">
            <a:extLst>
              <a:ext uri="{28A0092B-C50C-407E-A947-70E740481C1C}">
                <a14:useLocalDpi xmlns:a14="http://schemas.microsoft.com/office/drawing/2010/main" val="0"/>
              </a:ext>
            </a:extLst>
          </a:blip>
          <a:srcRect b="9328"/>
          <a:stretch/>
        </p:blipFill>
        <p:spPr>
          <a:xfrm>
            <a:off x="6909187" y="442611"/>
            <a:ext cx="4914344" cy="5972777"/>
          </a:xfrm>
          <a:prstGeom prst="rect">
            <a:avLst/>
          </a:prstGeom>
        </p:spPr>
      </p:pic>
      <p:pic>
        <p:nvPicPr>
          <p:cNvPr id="9" name="Audio 8">
            <a:hlinkClick r:id="" action="ppaction://media"/>
            <a:extLst>
              <a:ext uri="{FF2B5EF4-FFF2-40B4-BE49-F238E27FC236}">
                <a16:creationId xmlns:a16="http://schemas.microsoft.com/office/drawing/2014/main" id="{74CC184A-E74F-47AD-8E26-36B80788E8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93790853"/>
      </p:ext>
    </p:extLst>
  </p:cSld>
  <p:clrMapOvr>
    <a:masterClrMapping/>
  </p:clrMapOvr>
  <mc:AlternateContent xmlns:mc="http://schemas.openxmlformats.org/markup-compatibility/2006">
    <mc:Choice xmlns:p14="http://schemas.microsoft.com/office/powerpoint/2010/main" Requires="p14">
      <p:transition spd="slow" p14:dur="2000" advTm="73639"/>
    </mc:Choice>
    <mc:Fallback>
      <p:transition spd="slow" advTm="73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34A1F2-34D4-4124-BC93-B34DB29CB8B0}"/>
              </a:ext>
            </a:extLst>
          </p:cNvPr>
          <p:cNvSpPr>
            <a:spLocks noGrp="1"/>
          </p:cNvSpPr>
          <p:nvPr>
            <p:ph idx="1"/>
          </p:nvPr>
        </p:nvSpPr>
        <p:spPr>
          <a:xfrm>
            <a:off x="838200" y="1825625"/>
            <a:ext cx="6778841" cy="3421078"/>
          </a:xfrm>
        </p:spPr>
        <p:txBody>
          <a:bodyPr/>
          <a:lstStyle/>
          <a:p>
            <a:r>
              <a:rPr lang="en-GB" dirty="0"/>
              <a:t>Special examination of:</a:t>
            </a:r>
          </a:p>
          <a:p>
            <a:r>
              <a:rPr lang="en-GB" dirty="0"/>
              <a:t>Hands</a:t>
            </a:r>
          </a:p>
          <a:p>
            <a:r>
              <a:rPr lang="en-GB" dirty="0"/>
              <a:t>Eyes</a:t>
            </a:r>
          </a:p>
          <a:p>
            <a:r>
              <a:rPr lang="en-GB" dirty="0"/>
              <a:t>Neck</a:t>
            </a:r>
          </a:p>
          <a:p>
            <a:pPr marL="0" indent="0">
              <a:buNone/>
            </a:pPr>
            <a:endParaRPr lang="en-GB" dirty="0"/>
          </a:p>
        </p:txBody>
      </p:sp>
      <p:pic>
        <p:nvPicPr>
          <p:cNvPr id="5" name="Audio 4">
            <a:hlinkClick r:id="" action="ppaction://media"/>
            <a:extLst>
              <a:ext uri="{FF2B5EF4-FFF2-40B4-BE49-F238E27FC236}">
                <a16:creationId xmlns:a16="http://schemas.microsoft.com/office/drawing/2014/main" id="{6EFF91EB-3D9C-4452-923F-149C3DE035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7491457"/>
      </p:ext>
    </p:extLst>
  </p:cSld>
  <p:clrMapOvr>
    <a:masterClrMapping/>
  </p:clrMapOvr>
  <mc:AlternateContent xmlns:mc="http://schemas.openxmlformats.org/markup-compatibility/2006">
    <mc:Choice xmlns:p14="http://schemas.microsoft.com/office/powerpoint/2010/main" Requires="p14">
      <p:transition spd="slow" p14:dur="2000" advTm="15168"/>
    </mc:Choice>
    <mc:Fallback>
      <p:transition spd="slow" advTm="1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0F46-3804-4D22-8BE0-C84792FB9F01}"/>
              </a:ext>
            </a:extLst>
          </p:cNvPr>
          <p:cNvSpPr>
            <a:spLocks noGrp="1"/>
          </p:cNvSpPr>
          <p:nvPr>
            <p:ph type="title"/>
          </p:nvPr>
        </p:nvSpPr>
        <p:spPr>
          <a:xfrm>
            <a:off x="838200" y="365125"/>
            <a:ext cx="3360938" cy="1325563"/>
          </a:xfrm>
        </p:spPr>
        <p:txBody>
          <a:bodyPr>
            <a:normAutofit/>
          </a:bodyPr>
          <a:lstStyle/>
          <a:p>
            <a:r>
              <a:rPr lang="en-GB" sz="3600" b="1" dirty="0"/>
              <a:t>Hands</a:t>
            </a:r>
          </a:p>
        </p:txBody>
      </p:sp>
      <p:pic>
        <p:nvPicPr>
          <p:cNvPr id="4" name="Content Placeholder 3">
            <a:extLst>
              <a:ext uri="{FF2B5EF4-FFF2-40B4-BE49-F238E27FC236}">
                <a16:creationId xmlns:a16="http://schemas.microsoft.com/office/drawing/2014/main" id="{E67EF17D-6060-4A3C-9720-2942B9DBD5CF}"/>
              </a:ext>
            </a:extLst>
          </p:cNvPr>
          <p:cNvPicPr>
            <a:picLocks noGrp="1" noChangeAspect="1"/>
          </p:cNvPicPr>
          <p:nvPr>
            <p:ph idx="1"/>
          </p:nvPr>
        </p:nvPicPr>
        <p:blipFill>
          <a:blip r:embed="rId4"/>
          <a:stretch>
            <a:fillRect/>
          </a:stretch>
        </p:blipFill>
        <p:spPr>
          <a:xfrm>
            <a:off x="8011543" y="616744"/>
            <a:ext cx="2933700" cy="2095500"/>
          </a:xfrm>
          <a:prstGeom prst="rect">
            <a:avLst/>
          </a:prstGeom>
        </p:spPr>
      </p:pic>
      <p:pic>
        <p:nvPicPr>
          <p:cNvPr id="6" name="Picture 5" descr="A picture containing person, indoor, game, video&#10;&#10;Description automatically generated">
            <a:extLst>
              <a:ext uri="{FF2B5EF4-FFF2-40B4-BE49-F238E27FC236}">
                <a16:creationId xmlns:a16="http://schemas.microsoft.com/office/drawing/2014/main" id="{2783DD14-A059-4B01-95EF-BAA3495851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043" y="3733800"/>
            <a:ext cx="5175496" cy="2759075"/>
          </a:xfrm>
          <a:prstGeom prst="rect">
            <a:avLst/>
          </a:prstGeom>
        </p:spPr>
      </p:pic>
      <p:pic>
        <p:nvPicPr>
          <p:cNvPr id="8" name="Picture 7" descr="A picture containing shirt&#10;&#10;Description automatically generated">
            <a:extLst>
              <a:ext uri="{FF2B5EF4-FFF2-40B4-BE49-F238E27FC236}">
                <a16:creationId xmlns:a16="http://schemas.microsoft.com/office/drawing/2014/main" id="{ECF62422-40AF-4DC0-8306-3739344AC537}"/>
              </a:ext>
            </a:extLst>
          </p:cNvPr>
          <p:cNvPicPr>
            <a:picLocks noChangeAspect="1"/>
          </p:cNvPicPr>
          <p:nvPr/>
        </p:nvPicPr>
        <p:blipFill rotWithShape="1">
          <a:blip r:embed="rId6">
            <a:extLst>
              <a:ext uri="{28A0092B-C50C-407E-A947-70E740481C1C}">
                <a14:useLocalDpi xmlns:a14="http://schemas.microsoft.com/office/drawing/2010/main" val="0"/>
              </a:ext>
            </a:extLst>
          </a:blip>
          <a:srcRect l="60156" b="15972"/>
          <a:stretch/>
        </p:blipFill>
        <p:spPr>
          <a:xfrm>
            <a:off x="4830192" y="486966"/>
            <a:ext cx="2933701" cy="2856309"/>
          </a:xfrm>
          <a:prstGeom prst="rect">
            <a:avLst/>
          </a:prstGeom>
        </p:spPr>
      </p:pic>
      <p:sp>
        <p:nvSpPr>
          <p:cNvPr id="11" name="TextBox 10">
            <a:extLst>
              <a:ext uri="{FF2B5EF4-FFF2-40B4-BE49-F238E27FC236}">
                <a16:creationId xmlns:a16="http://schemas.microsoft.com/office/drawing/2014/main" id="{1866DAD8-9CA6-467B-887D-31F8BF010BEE}"/>
              </a:ext>
            </a:extLst>
          </p:cNvPr>
          <p:cNvSpPr txBox="1"/>
          <p:nvPr/>
        </p:nvSpPr>
        <p:spPr>
          <a:xfrm>
            <a:off x="8011543" y="2800350"/>
            <a:ext cx="2761232" cy="707886"/>
          </a:xfrm>
          <a:prstGeom prst="rect">
            <a:avLst/>
          </a:prstGeom>
          <a:noFill/>
        </p:spPr>
        <p:txBody>
          <a:bodyPr wrap="square" rtlCol="0">
            <a:spAutoFit/>
          </a:bodyPr>
          <a:lstStyle/>
          <a:p>
            <a:r>
              <a:rPr lang="en-GB" sz="2000" dirty="0"/>
              <a:t>Thyroid acropachy with Grave’s (clubbing)</a:t>
            </a:r>
          </a:p>
        </p:txBody>
      </p:sp>
      <p:sp>
        <p:nvSpPr>
          <p:cNvPr id="12" name="TextBox 11">
            <a:extLst>
              <a:ext uri="{FF2B5EF4-FFF2-40B4-BE49-F238E27FC236}">
                <a16:creationId xmlns:a16="http://schemas.microsoft.com/office/drawing/2014/main" id="{E37CE355-9DA4-4C26-809F-A5F8A079F97F}"/>
              </a:ext>
            </a:extLst>
          </p:cNvPr>
          <p:cNvSpPr txBox="1"/>
          <p:nvPr/>
        </p:nvSpPr>
        <p:spPr>
          <a:xfrm>
            <a:off x="1850254" y="5013202"/>
            <a:ext cx="4133295" cy="400110"/>
          </a:xfrm>
          <a:prstGeom prst="rect">
            <a:avLst/>
          </a:prstGeom>
          <a:noFill/>
        </p:spPr>
        <p:txBody>
          <a:bodyPr wrap="square" rtlCol="0">
            <a:spAutoFit/>
          </a:bodyPr>
          <a:lstStyle/>
          <a:p>
            <a:r>
              <a:rPr lang="en-GB" sz="2000" dirty="0"/>
              <a:t>Fine tremors with +</a:t>
            </a:r>
            <a:r>
              <a:rPr lang="en-GB" sz="2000" dirty="0" err="1"/>
              <a:t>ve</a:t>
            </a:r>
            <a:r>
              <a:rPr lang="en-GB" sz="2000" dirty="0"/>
              <a:t> hand paper test </a:t>
            </a:r>
          </a:p>
        </p:txBody>
      </p:sp>
      <p:pic>
        <p:nvPicPr>
          <p:cNvPr id="7" name="Audio 6">
            <a:hlinkClick r:id="" action="ppaction://media"/>
            <a:extLst>
              <a:ext uri="{FF2B5EF4-FFF2-40B4-BE49-F238E27FC236}">
                <a16:creationId xmlns:a16="http://schemas.microsoft.com/office/drawing/2014/main" id="{E6CB1E9C-9AFC-435B-A812-F1AECC47E5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41654903"/>
      </p:ext>
    </p:extLst>
  </p:cSld>
  <p:clrMapOvr>
    <a:masterClrMapping/>
  </p:clrMapOvr>
  <mc:AlternateContent xmlns:mc="http://schemas.openxmlformats.org/markup-compatibility/2006">
    <mc:Choice xmlns:p14="http://schemas.microsoft.com/office/powerpoint/2010/main" Requires="p14">
      <p:transition spd="slow" p14:dur="2000" advTm="61136"/>
    </mc:Choice>
    <mc:Fallback>
      <p:transition spd="slow" advTm="61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6420-0047-42CB-9399-7C1A2E956419}"/>
              </a:ext>
            </a:extLst>
          </p:cNvPr>
          <p:cNvSpPr>
            <a:spLocks noGrp="1"/>
          </p:cNvSpPr>
          <p:nvPr>
            <p:ph type="title"/>
          </p:nvPr>
        </p:nvSpPr>
        <p:spPr>
          <a:xfrm>
            <a:off x="838200" y="365125"/>
            <a:ext cx="6157404" cy="1325563"/>
          </a:xfrm>
        </p:spPr>
        <p:txBody>
          <a:bodyPr>
            <a:normAutofit/>
          </a:bodyPr>
          <a:lstStyle/>
          <a:p>
            <a:r>
              <a:rPr lang="en-GB" sz="3600" b="1" dirty="0"/>
              <a:t>Eye Examination</a:t>
            </a:r>
          </a:p>
        </p:txBody>
      </p:sp>
      <p:sp>
        <p:nvSpPr>
          <p:cNvPr id="4" name="Content Placeholder 3">
            <a:extLst>
              <a:ext uri="{FF2B5EF4-FFF2-40B4-BE49-F238E27FC236}">
                <a16:creationId xmlns:a16="http://schemas.microsoft.com/office/drawing/2014/main" id="{8366E7B7-5FC7-4DE1-9CC8-66064E527371}"/>
              </a:ext>
            </a:extLst>
          </p:cNvPr>
          <p:cNvSpPr txBox="1">
            <a:spLocks noGrp="1"/>
          </p:cNvSpPr>
          <p:nvPr>
            <p:ph idx="1"/>
          </p:nvPr>
        </p:nvSpPr>
        <p:spPr>
          <a:xfrm>
            <a:off x="838199" y="1825625"/>
            <a:ext cx="6663431" cy="3153684"/>
          </a:xfrm>
          <a:prstGeom prst="rect">
            <a:avLst/>
          </a:prstGeom>
          <a:noFill/>
        </p:spPr>
        <p:txBody>
          <a:bodyPr wrap="square" rtlCol="0">
            <a:spAutoFit/>
          </a:bodyPr>
          <a:lstStyle/>
          <a:p>
            <a:pPr marL="285750" indent="-285750">
              <a:buFont typeface="Arial" panose="020B0604020202020204" pitchFamily="34" charset="0"/>
              <a:buChar char="•"/>
            </a:pPr>
            <a:r>
              <a:rPr lang="en-GB" sz="2000" dirty="0"/>
              <a:t>Exophthalmos (proptosis), is specific to Graves’</a:t>
            </a:r>
            <a:br>
              <a:rPr lang="en-GB" sz="2000" dirty="0"/>
            </a:br>
            <a:r>
              <a:rPr lang="en-GB" sz="2000" dirty="0"/>
              <a:t>disease, and it technically refers to the visibility of</a:t>
            </a:r>
            <a:br>
              <a:rPr lang="en-GB" sz="2000" dirty="0"/>
            </a:br>
            <a:r>
              <a:rPr lang="en-GB" sz="2000" dirty="0"/>
              <a:t>the sclera above the lower eyelid.</a:t>
            </a:r>
          </a:p>
          <a:p>
            <a:pPr marL="285750" indent="-285750">
              <a:buFont typeface="Arial" panose="020B0604020202020204" pitchFamily="34" charset="0"/>
              <a:buChar char="•"/>
            </a:pPr>
            <a:r>
              <a:rPr lang="en-GB" sz="2000" dirty="0"/>
              <a:t>Tests of exophthalmos: </a:t>
            </a:r>
            <a:r>
              <a:rPr lang="en-GB" sz="2000" b="1" dirty="0"/>
              <a:t>Naffziger, Frazer’s and Ruler tests.</a:t>
            </a:r>
          </a:p>
          <a:p>
            <a:pPr marL="285750" indent="-285750">
              <a:buFont typeface="Arial" panose="020B0604020202020204" pitchFamily="34" charset="0"/>
              <a:buChar char="•"/>
            </a:pPr>
            <a:endParaRPr lang="en-GB" sz="2000" b="1" dirty="0"/>
          </a:p>
          <a:p>
            <a:endParaRPr lang="en-GB" dirty="0"/>
          </a:p>
          <a:p>
            <a:pPr marL="0" indent="0">
              <a:buNone/>
            </a:pPr>
            <a:r>
              <a:rPr lang="en-GB" dirty="0"/>
              <a:t> </a:t>
            </a:r>
            <a:br>
              <a:rPr lang="en-GB" dirty="0"/>
            </a:br>
            <a:endParaRPr lang="en-GB" dirty="0"/>
          </a:p>
        </p:txBody>
      </p:sp>
      <p:pic>
        <p:nvPicPr>
          <p:cNvPr id="5" name="Picture 4">
            <a:extLst>
              <a:ext uri="{FF2B5EF4-FFF2-40B4-BE49-F238E27FC236}">
                <a16:creationId xmlns:a16="http://schemas.microsoft.com/office/drawing/2014/main" id="{6B02D05F-979E-4DA7-B5E5-9856453D1A6C}"/>
              </a:ext>
            </a:extLst>
          </p:cNvPr>
          <p:cNvPicPr>
            <a:picLocks noChangeAspect="1"/>
          </p:cNvPicPr>
          <p:nvPr/>
        </p:nvPicPr>
        <p:blipFill>
          <a:blip r:embed="rId4"/>
          <a:stretch>
            <a:fillRect/>
          </a:stretch>
        </p:blipFill>
        <p:spPr>
          <a:xfrm>
            <a:off x="7758112" y="365125"/>
            <a:ext cx="3000375" cy="2626650"/>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9D2AD9BB-B934-45BF-BC5F-757067760ECB}"/>
              </a:ext>
            </a:extLst>
          </p:cNvPr>
          <p:cNvPicPr>
            <a:picLocks noChangeAspect="1"/>
          </p:cNvPicPr>
          <p:nvPr/>
        </p:nvPicPr>
        <p:blipFill rotWithShape="1">
          <a:blip r:embed="rId5">
            <a:extLst>
              <a:ext uri="{28A0092B-C50C-407E-A947-70E740481C1C}">
                <a14:useLocalDpi xmlns:a14="http://schemas.microsoft.com/office/drawing/2010/main" val="0"/>
              </a:ext>
            </a:extLst>
          </a:blip>
          <a:srcRect l="10369" t="27899" r="7029" b="5087"/>
          <a:stretch/>
        </p:blipFill>
        <p:spPr>
          <a:xfrm>
            <a:off x="2143124" y="3514725"/>
            <a:ext cx="5019675" cy="3057525"/>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FA397C42-985A-49FB-8CED-69DD2B25C5EF}"/>
              </a:ext>
            </a:extLst>
          </p:cNvPr>
          <p:cNvPicPr>
            <a:picLocks noChangeAspect="1"/>
          </p:cNvPicPr>
          <p:nvPr/>
        </p:nvPicPr>
        <p:blipFill rotWithShape="1">
          <a:blip r:embed="rId6">
            <a:extLst>
              <a:ext uri="{28A0092B-C50C-407E-A947-70E740481C1C}">
                <a14:useLocalDpi xmlns:a14="http://schemas.microsoft.com/office/drawing/2010/main" val="0"/>
              </a:ext>
            </a:extLst>
          </a:blip>
          <a:srcRect l="19593" t="49312" r="20220" b="17861"/>
          <a:stretch/>
        </p:blipFill>
        <p:spPr>
          <a:xfrm>
            <a:off x="8117681" y="3657600"/>
            <a:ext cx="3657600" cy="2423604"/>
          </a:xfrm>
          <a:prstGeom prst="rect">
            <a:avLst/>
          </a:prstGeom>
        </p:spPr>
      </p:pic>
      <p:sp>
        <p:nvSpPr>
          <p:cNvPr id="8" name="TextBox 7">
            <a:extLst>
              <a:ext uri="{FF2B5EF4-FFF2-40B4-BE49-F238E27FC236}">
                <a16:creationId xmlns:a16="http://schemas.microsoft.com/office/drawing/2014/main" id="{57626BE7-1BEC-4B7D-95D5-9554B79B81B2}"/>
              </a:ext>
            </a:extLst>
          </p:cNvPr>
          <p:cNvSpPr txBox="1"/>
          <p:nvPr/>
        </p:nvSpPr>
        <p:spPr>
          <a:xfrm>
            <a:off x="10029825" y="6257925"/>
            <a:ext cx="1819275" cy="461665"/>
          </a:xfrm>
          <a:prstGeom prst="rect">
            <a:avLst/>
          </a:prstGeom>
          <a:noFill/>
        </p:spPr>
        <p:txBody>
          <a:bodyPr wrap="square" rtlCol="0">
            <a:spAutoFit/>
          </a:bodyPr>
          <a:lstStyle/>
          <a:p>
            <a:r>
              <a:rPr lang="en-GB" sz="1200" i="1" dirty="0"/>
              <a:t>Macleod’s Clinical examination book (2018)</a:t>
            </a:r>
          </a:p>
        </p:txBody>
      </p:sp>
      <p:pic>
        <p:nvPicPr>
          <p:cNvPr id="6" name="Audio 5">
            <a:hlinkClick r:id="" action="ppaction://media"/>
            <a:extLst>
              <a:ext uri="{FF2B5EF4-FFF2-40B4-BE49-F238E27FC236}">
                <a16:creationId xmlns:a16="http://schemas.microsoft.com/office/drawing/2014/main" id="{78EA6DF6-85A5-480E-8732-9C6C099E36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09130908"/>
      </p:ext>
    </p:extLst>
  </p:cSld>
  <p:clrMapOvr>
    <a:masterClrMapping/>
  </p:clrMapOvr>
  <mc:AlternateContent xmlns:mc="http://schemas.openxmlformats.org/markup-compatibility/2006">
    <mc:Choice xmlns:p14="http://schemas.microsoft.com/office/powerpoint/2010/main" Requires="p14">
      <p:transition spd="slow" p14:dur="2000" advTm="130728"/>
    </mc:Choice>
    <mc:Fallback>
      <p:transition spd="slow" advTm="13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856</Words>
  <Application>Microsoft Office PowerPoint</Application>
  <PresentationFormat>Widescreen</PresentationFormat>
  <Paragraphs>134</Paragraphs>
  <Slides>20</Slides>
  <Notes>0</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Endocrinology Examination (Thyroid)</vt:lpstr>
      <vt:lpstr>The common clinical features in Endocrine System</vt:lpstr>
      <vt:lpstr>Anatomy Of The Thyroid</vt:lpstr>
      <vt:lpstr>Hyperthyroidism</vt:lpstr>
      <vt:lpstr>History, Symptoms and Signs</vt:lpstr>
      <vt:lpstr>Examination</vt:lpstr>
      <vt:lpstr>PowerPoint Presentation</vt:lpstr>
      <vt:lpstr>Hands</vt:lpstr>
      <vt:lpstr>Eye Examination</vt:lpstr>
      <vt:lpstr>PowerPoint Presentation</vt:lpstr>
      <vt:lpstr>Eye tests:</vt:lpstr>
      <vt:lpstr>Neck Examination</vt:lpstr>
      <vt:lpstr>Neck palpation</vt:lpstr>
      <vt:lpstr>Neck percussion and auscultation</vt:lpstr>
      <vt:lpstr>Hypothyroidism</vt:lpstr>
      <vt:lpstr>History, Symptoms and Signs</vt:lpstr>
      <vt:lpstr>PowerPoint Presentation</vt:lpstr>
      <vt:lpstr>Main Features of Hypo and Hyper-thyroidism</vt:lpstr>
      <vt:lpstr>Some YouTube videos may be helpful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Endocrinology Examination Thyroid</dc:title>
  <dc:creator>اريج احمد عبدالله تمام</dc:creator>
  <cp:lastModifiedBy>اريج احمد عبدالله تمام</cp:lastModifiedBy>
  <cp:revision>53</cp:revision>
  <dcterms:created xsi:type="dcterms:W3CDTF">2020-03-17T17:06:50Z</dcterms:created>
  <dcterms:modified xsi:type="dcterms:W3CDTF">2020-03-18T19:15:34Z</dcterms:modified>
</cp:coreProperties>
</file>