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47541-90FC-4D14-A688-95487827146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D17C-C10D-4F88-9E76-2F52DF383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Which of these components do you think SGLT-2 Inhibitors affect? 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Response: increased glucose reabsorption</a:t>
            </a:r>
          </a:p>
          <a:p>
            <a:pPr algn="l" rtl="0"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</a:pPr>
            <a:r>
              <a:rPr lang="en-US" altLang="en-US" smtClean="0">
                <a:cs typeface="Arial" panose="020B0604020202020204" pitchFamily="34" charset="0"/>
              </a:rPr>
              <a:t>Catch line from drug rep: You can eat your cake and pee it too?</a:t>
            </a:r>
          </a:p>
          <a:p>
            <a:r>
              <a:rPr lang="en-US" altLang="en-US" smtClean="0">
                <a:cs typeface="Arial" panose="020B0604020202020204" pitchFamily="34" charset="0"/>
                <a:sym typeface="Wingdings" panose="05000000000000000000" pitchFamily="2" charset="2"/>
              </a:rPr>
              <a:t> I don’t like this because this may give patients the impression that they don’t have to watch their diet.</a:t>
            </a:r>
            <a:endParaRPr lang="en-US" altLang="en-US" smtClean="0">
              <a:cs typeface="Arial" panose="020B0604020202020204" pitchFamily="34" charset="0"/>
            </a:endParaRPr>
          </a:p>
          <a:p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A32583D0-EAE2-41A8-8BC3-30C46DE389A0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08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6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3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0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00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7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45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1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5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20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90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4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576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83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6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0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4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2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B6DB-C3DC-46E0-8DD4-B5E8576A219F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164023-E5FF-4979-BB2D-DFFC24BC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5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4.m4a"/><Relationship Id="rId7" Type="http://schemas.openxmlformats.org/officeDocument/2006/relationships/image" Target="../media/image2.em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Diabetes Mellitus  Part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 Hossam Ismail ,MD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92"/>
    </mc:Choice>
    <mc:Fallback>
      <p:transition spd="slow" advTm="3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1"/>
            <a:ext cx="8229600" cy="6126163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b="1" i="1">
                <a:latin typeface="Gungsuh" pitchFamily="18" charset="-127"/>
              </a:rPr>
              <a:t>Subacute presentation: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The clinical onset may be over several months or years, particularly in older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patients. Thirst, polyuria and weight loss are typically present but patients maycomplain of such symptoms as lack of energy, visual blurring (owing to glucose-induced changes in refraction), or pruritus vulvae or balanitis that is due to Candida infection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b="1" i="1">
                <a:latin typeface="Gungsuh" pitchFamily="18" charset="-127"/>
              </a:rPr>
              <a:t>Complications as the presenting feature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These include: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staphylococcal skin infections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retinopathy noted during a visit to the optician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 polyneuropathy causing tingling and numbness in the feet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erectile dysfunction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arterial disease, resulting in myocardial infarction or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peripheral gangrene.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05"/>
    </mc:Choice>
    <mc:Fallback>
      <p:transition spd="slow" advTm="12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1"/>
            <a:ext cx="8229600" cy="6126163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b="1" i="1">
                <a:latin typeface="Gungsuh" pitchFamily="18" charset="-127"/>
              </a:rPr>
              <a:t>Asymptomatic diabetes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Glycosuria or a raised blood glucose may be detected on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routine examination (e.g. for insurance purposes) in individuals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who have no symptoms of ill-health. Glycosuria is not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diagnostic of diabetes but indicates the need for further investigations.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About 1% of the population have renal glycosuria</a:t>
            </a:r>
            <a:r>
              <a:rPr lang="en-US" sz="2400"/>
              <a:t>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b="1" i="1" u="sng" smtClean="0">
                <a:latin typeface="Algerian" pitchFamily="82" charset="0"/>
              </a:rPr>
              <a:t>Physical examination at diagnosis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Evidence of weight loss and dehydration may be present,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and the breath may smell of ketones. Older patients may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present with established complications, and the presence of the characteristic retinopathy is diagnostic of diabetes. In occasional patients there will be physical signs of an illness causing secondary diabetes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56"/>
    </mc:Choice>
    <mc:Fallback>
      <p:transition spd="slow" advTm="5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188914"/>
            <a:ext cx="8686800" cy="6408737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 b="1" i="1" u="sng">
                <a:latin typeface="Algerian" pitchFamily="82" charset="0"/>
              </a:rPr>
              <a:t>DIAGNOSIS AND INVESTIGATION OF DIABETES: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WHO criteria for the diagnosis of diabetes are: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Fasting plasma glucose &gt; 7.0 mmol/L (126 mg/dL)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Random plasma glucose &gt; 11.1 mmol/L (200 mg/dL)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One abnormal laboratory value is diagnostic in symptomatic individuals; two values are needed in asymptomatic people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 b="1" i="1" u="sng">
                <a:latin typeface="Batang" pitchFamily="18" charset="-127"/>
                <a:cs typeface="Times New Roman" pitchFamily="18" charset="0"/>
              </a:rPr>
              <a:t>PRE-DIABETES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Some patients do not meet these criteria, but their test results are not completely normal either. They are classified as having pre-diabetes: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*IFG = FPG </a:t>
            </a:r>
            <a:r>
              <a:rPr lang="en-US" sz="2400">
                <a:latin typeface="Times New Roman" pitchFamily="18" charset="0"/>
              </a:rPr>
              <a:t>≥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100 to &lt;126 mg/dl (</a:t>
            </a:r>
            <a:r>
              <a:rPr lang="en-US" sz="2400">
                <a:latin typeface="Times New Roman" pitchFamily="18" charset="0"/>
              </a:rPr>
              <a:t>≥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5.6 to &lt;7.0 mmol/l)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*IGT = 2-h OGTT plasma glucose </a:t>
            </a:r>
            <a:r>
              <a:rPr lang="en-US" sz="2400">
                <a:latin typeface="Times New Roman" pitchFamily="18" charset="0"/>
              </a:rPr>
              <a:t>≥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140 to &lt;200 mg/dl (</a:t>
            </a:r>
            <a:r>
              <a:rPr lang="en-US" sz="2400">
                <a:latin typeface="Times New Roman" pitchFamily="18" charset="0"/>
              </a:rPr>
              <a:t>≥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7.8 to &lt;11.1 mmol/l) 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Other investigations:-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No further tests are needed to diagnose diabetes. Other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routine investigations include screening the urine for protein,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a C.B.C, renal F., liver biochemistry ,Lipogram.. Hypertension is present in 50% of patients with type 2 diabetes.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28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83"/>
    </mc:Choice>
    <mc:Fallback>
      <p:transition spd="slow" advTm="23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1"/>
            <a:ext cx="8229600" cy="6126163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Algerian" pitchFamily="82" charset="0"/>
              </a:rPr>
              <a:t>TREATMENT OF DIABETES:-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Goal of therapy is (a) elimination of ketosis; (b) elimination of symptoms of hyperglycemia such as polydipsia, polyuria, vaginitis, fatigue, and visual blurring; (c) restoration of normal blood chemistry values; (d) regaining of lost weight; and (e) restoration of sense of well-being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b="1" i="1">
                <a:latin typeface="Times New Roman" pitchFamily="18" charset="0"/>
                <a:cs typeface="Times New Roman" pitchFamily="18" charset="0"/>
              </a:rPr>
              <a:t>A)Non pharmacological therapy.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 b="1" i="1">
                <a:latin typeface="Batang" pitchFamily="18" charset="-127"/>
                <a:cs typeface="Times New Roman" pitchFamily="18" charset="0"/>
              </a:rPr>
              <a:t>1)</a:t>
            </a:r>
            <a:r>
              <a:rPr lang="en-US" sz="2400" b="1" i="1" u="sng">
                <a:latin typeface="Batang" pitchFamily="18" charset="-127"/>
                <a:cs typeface="Times New Roman" pitchFamily="18" charset="0"/>
              </a:rPr>
              <a:t>DIET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:-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=Diet therapy often is referred to as the cornerstone of treatment, particularly in type 2 diabetes .Recommendation: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=High fiber, healthy and unprocessed carbohydrates, as well as adequate consumption of fresh fruits and vegetables.</a:t>
            </a:r>
            <a:endParaRPr lang="ar-EG" sz="240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=Healthy sources of protein are encouraged, such as fish, poultry, and eggs, whereas red meat, butter, refined grains, potatoes, and sugar are minimized.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= Choose a diet that is low in saturated fat and cholesterol and moderate in total fat.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= Choose and prepare food with less salt</a:t>
            </a:r>
            <a:r>
              <a:rPr lang="ar-SA" sz="2400"/>
              <a:t> . </a:t>
            </a:r>
            <a:r>
              <a:rPr lang="ar-SA" sz="240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349930"/>
      </p:ext>
    </p:extLst>
  </p:cSld>
  <p:clrMapOvr>
    <a:masterClrMapping/>
  </p:clrMapOvr>
  <p:transition advTm="17782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7" grpId="0" build="p"/>
      <p:bldP spid="36867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743075" y="301626"/>
            <a:ext cx="5697538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rtl="1" eaLnBrk="1" hangingPunct="1">
              <a:defRPr/>
            </a:pPr>
            <a:r>
              <a:rPr lang="en-US" altLang="en-US" sz="36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Medical Nutrition Therapy</a:t>
            </a:r>
            <a:endParaRPr lang="en-US" altLang="ar-SA" sz="3600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125538"/>
            <a:ext cx="9215438" cy="5472112"/>
            <a:chOff x="65" y="709"/>
            <a:chExt cx="6531" cy="3447"/>
          </a:xfrm>
        </p:grpSpPr>
        <p:sp>
          <p:nvSpPr>
            <p:cNvPr id="43012" name="Rectangle 4"/>
            <p:cNvSpPr>
              <a:spLocks noChangeArrowheads="1"/>
            </p:cNvSpPr>
            <p:nvPr/>
          </p:nvSpPr>
          <p:spPr bwMode="auto">
            <a:xfrm>
              <a:off x="65" y="709"/>
              <a:ext cx="6531" cy="3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marL="352425" indent="-352425" algn="r" rtl="1">
                <a:lnSpc>
                  <a:spcPct val="130000"/>
                </a:lnSpc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pitchFamily="2" charset="2"/>
                <a:buChar char="q"/>
                <a:defRPr/>
              </a:pPr>
              <a:r>
                <a:rPr lang="en-US" altLang="ar-SA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The ideal diet is still unknown but moderation is recommended </a:t>
              </a:r>
              <a:r>
                <a:rPr lang="en-US" altLang="ar-SA" sz="240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      </a:t>
              </a:r>
            </a:p>
          </p:txBody>
        </p:sp>
        <p:sp>
          <p:nvSpPr>
            <p:cNvPr id="43013" name="Rectangle 5"/>
            <p:cNvSpPr>
              <a:spLocks noChangeArrowheads="1"/>
            </p:cNvSpPr>
            <p:nvPr/>
          </p:nvSpPr>
          <p:spPr bwMode="auto">
            <a:xfrm>
              <a:off x="2287" y="1298"/>
              <a:ext cx="176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rtl="1" eaLnBrk="1" hangingPunct="1">
                <a:defRPr/>
              </a:pPr>
              <a:r>
                <a:rPr lang="en-US" altLang="ar-SA" sz="2800" i="1">
                  <a:solidFill>
                    <a:srgbClr val="CC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Well balanced</a:t>
              </a:r>
            </a:p>
          </p:txBody>
        </p:sp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1017" y="1752"/>
            <a:ext cx="4144" cy="1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Chart" r:id="rId6" imgW="6705402" imgH="3162212" progId="MSGraph.Chart.8">
                    <p:embed followColorScheme="full"/>
                  </p:oleObj>
                </mc:Choice>
                <mc:Fallback>
                  <p:oleObj name="Chart" r:id="rId6" imgW="6705402" imgH="3162212" progId="MSGraph.Chart.8">
                    <p:embed followColorScheme="full"/>
                    <p:pic>
                      <p:nvPicPr>
                        <p:cNvPr id="102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7" y="1752"/>
                          <a:ext cx="4144" cy="1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277" y="1946"/>
              <a:ext cx="10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b="1">
                  <a:cs typeface="Tahoma" panose="020B0604030504040204" pitchFamily="34" charset="0"/>
                </a:rPr>
                <a:t>50 – 60%</a:t>
              </a: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3322" y="2112"/>
              <a:ext cx="97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b="1">
                  <a:cs typeface="Tahoma" panose="020B0604030504040204" pitchFamily="34" charset="0"/>
                  <a:sym typeface="Symbol" panose="05050102010706020507" pitchFamily="18" charset="2"/>
                </a:rPr>
                <a:t> </a:t>
              </a:r>
              <a:r>
                <a:rPr lang="en-US" altLang="en-US" sz="2400" b="1">
                  <a:cs typeface="Tahoma" panose="020B0604030504040204" pitchFamily="34" charset="0"/>
                  <a:sym typeface="Symbol" panose="05050102010706020507" pitchFamily="18" charset="2"/>
                </a:rPr>
                <a:t> 30%</a:t>
              </a:r>
              <a:endParaRPr lang="en-US" altLang="en-US" sz="2400" b="1">
                <a:cs typeface="Tahoma" panose="020B0604030504040204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2239" y="2205"/>
              <a:ext cx="8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b="1">
                  <a:cs typeface="Tahoma" panose="020B0604030504040204" pitchFamily="34" charset="0"/>
                </a:rPr>
                <a:t>12-20%</a:t>
              </a:r>
            </a:p>
          </p:txBody>
        </p:sp>
        <p:sp>
          <p:nvSpPr>
            <p:cNvPr id="43018" name="Rectangle 10"/>
            <p:cNvSpPr>
              <a:spLocks noChangeArrowheads="1"/>
            </p:cNvSpPr>
            <p:nvPr/>
          </p:nvSpPr>
          <p:spPr bwMode="auto">
            <a:xfrm>
              <a:off x="65" y="3203"/>
              <a:ext cx="6103" cy="9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marL="352425" indent="-352425" rtl="1">
                <a:lnSpc>
                  <a:spcPct val="130000"/>
                </a:lnSpc>
                <a:spcBef>
                  <a:spcPct val="20000"/>
                </a:spcBef>
                <a:buClr>
                  <a:srgbClr val="FFFF00"/>
                </a:buClr>
                <a:buSzPct val="75000"/>
                <a:defRPr/>
              </a:pPr>
              <a:r>
                <a:rPr lang="en-US" altLang="ar-SA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Sufficient intake of : </a:t>
              </a:r>
              <a:r>
                <a:rPr lang="en-US" altLang="ar-SA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Soluble fibers</a:t>
              </a:r>
              <a:r>
                <a:rPr lang="en-US" altLang="ar-SA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 (green levy vegetables, fresh fruits, legumes) and </a:t>
              </a:r>
              <a:r>
                <a:rPr lang="en-US" altLang="ar-SA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half cream dairy products</a:t>
              </a:r>
            </a:p>
            <a:p>
              <a:pPr marL="352425" indent="-352425" rtl="1">
                <a:lnSpc>
                  <a:spcPct val="130000"/>
                </a:lnSpc>
                <a:spcBef>
                  <a:spcPct val="20000"/>
                </a:spcBef>
                <a:buClr>
                  <a:srgbClr val="FFFF00"/>
                </a:buClr>
                <a:buSzPct val="75000"/>
                <a:defRPr/>
              </a:pPr>
              <a:r>
                <a:rPr lang="en-US" altLang="ar-SA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Hypo caloric diet in obese </a:t>
              </a:r>
              <a:r>
                <a:rPr lang="en-US" altLang="ar-SA" sz="240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ahoma" pitchFamily="34" charset="0"/>
                </a:rPr>
                <a:t>      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7726850"/>
      </p:ext>
    </p:extLst>
  </p:cSld>
  <p:clrMapOvr>
    <a:masterClrMapping/>
  </p:clrMapOvr>
  <p:transition advTm="3767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0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3600" b="1" i="1" u="sng">
                <a:latin typeface="Times New Roman" pitchFamily="18" charset="0"/>
                <a:cs typeface="Times New Roman" pitchFamily="18" charset="0"/>
              </a:rPr>
              <a:t>Exercise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400"/>
              <a:t>=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Diet treatment is incomplete without exercise. Any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Increase in activity levels is to be encouraged, but participation in more exercise programmes is best. 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=Exercise should be prescribed for everyone with diabetes. 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=Several trials have shown that regular exercise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reduces the risk of progression to type 2 diabetes by 30–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60%, and the lowest long-term morbidity and mortality is seen in those with established disease who have the highest levels of cardiorespiratory fitness.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 Both aerobic and resistance training improve insulin sensitivity and metabolic control.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80756"/>
      </p:ext>
    </p:extLst>
  </p:cSld>
  <p:clrMapOvr>
    <a:masterClrMapping/>
  </p:clrMapOvr>
  <p:transition advTm="54218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1" grpId="0" build="p"/>
      <p:bldP spid="37891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3989"/>
            <a:ext cx="8229600" cy="776287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Components that Affect Hyperglycemia</a:t>
            </a:r>
            <a:endParaRPr lang="en-US" sz="2800" dirty="0"/>
          </a:p>
        </p:txBody>
      </p:sp>
      <p:pic>
        <p:nvPicPr>
          <p:cNvPr id="163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28688"/>
            <a:ext cx="9144000" cy="5929312"/>
          </a:xfrm>
        </p:spPr>
      </p:pic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E8E055F-CB39-4FE2-8B52-435394710A0B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3375" y="5426075"/>
            <a:ext cx="152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09801" y="6383339"/>
            <a:ext cx="2214563" cy="231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dirty="0" err="1">
                <a:latin typeface="+mn-lt"/>
                <a:cs typeface="Times New Roman" panose="02020603050405020304" pitchFamily="18" charset="0"/>
              </a:rPr>
              <a:t>DeFronzo</a:t>
            </a:r>
            <a:r>
              <a:rPr lang="en-US" altLang="en-US" sz="900" dirty="0">
                <a:latin typeface="+mn-lt"/>
                <a:cs typeface="Times New Roman" panose="02020603050405020304" pitchFamily="18" charset="0"/>
              </a:rPr>
              <a:t> RA. </a:t>
            </a:r>
            <a:r>
              <a:rPr lang="en-US" altLang="en-US" sz="900" i="1" dirty="0">
                <a:latin typeface="+mn-lt"/>
                <a:cs typeface="Times New Roman" panose="02020603050405020304" pitchFamily="18" charset="0"/>
              </a:rPr>
              <a:t>Diabetes. </a:t>
            </a:r>
            <a:r>
              <a:rPr lang="en-US" altLang="en-US" sz="900" dirty="0">
                <a:latin typeface="+mn-lt"/>
                <a:cs typeface="Times New Roman" panose="02020603050405020304" pitchFamily="18" charset="0"/>
              </a:rPr>
              <a:t>2009;58:773-795.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29"/>
    </mc:Choice>
    <mc:Fallback>
      <p:transition spd="slow" advTm="16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Definition .</a:t>
            </a:r>
          </a:p>
          <a:p>
            <a:r>
              <a:rPr lang="en-GB" dirty="0" smtClean="0"/>
              <a:t>Clinical Types &amp;Pathogenesis </a:t>
            </a:r>
          </a:p>
          <a:p>
            <a:r>
              <a:rPr lang="en-GB" dirty="0" smtClean="0"/>
              <a:t>Clinical Presentation .</a:t>
            </a:r>
          </a:p>
          <a:p>
            <a:r>
              <a:rPr lang="en-GB" dirty="0" smtClean="0"/>
              <a:t>Diagnosis </a:t>
            </a:r>
          </a:p>
          <a:p>
            <a:r>
              <a:rPr lang="en-GB" dirty="0" smtClean="0"/>
              <a:t>Treatment </a:t>
            </a:r>
          </a:p>
          <a:p>
            <a:r>
              <a:rPr lang="en-GB" dirty="0" smtClean="0"/>
              <a:t>Complication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4"/>
    </mc:Choice>
    <mc:Fallback>
      <p:transition spd="slow" advTm="1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b="1" i="1" u="sng" smtClean="0">
                <a:latin typeface="Algerian" pitchFamily="82" charset="0"/>
              </a:rPr>
              <a:t>Definition: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It is a heterogeneous group of metabolic disorders characterized by chronic hyperglycemia with disturbances of carbohydrate, fat, and protein metabolism resulting from defects in insulin secretion, insulin action, or both.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b="1" i="1" u="sng" smtClean="0">
                <a:latin typeface="Algerian" pitchFamily="82" charset="0"/>
                <a:cs typeface="Times New Roman" pitchFamily="18" charset="0"/>
              </a:rPr>
              <a:t>Clinical types diabetes: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2800" b="1" i="1">
                <a:latin typeface="Baskerville Old Face" pitchFamily="18" charset="0"/>
                <a:cs typeface="Times New Roman" pitchFamily="18" charset="0"/>
              </a:rPr>
              <a:t>A)Type 1 diabetes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previously was called insulin-dependent diabetes mellitus (IDDM), type I diabetes, or juvenile-onset diabetes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2800" b="1" i="1">
                <a:latin typeface="Baskerville Old Face" pitchFamily="18" charset="0"/>
                <a:cs typeface="Times New Roman" pitchFamily="18" charset="0"/>
              </a:rPr>
              <a:t>B)Type 2 diabetes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previously referred to as non-insulin-dependent diabetes mellitus (NIDDM), type II diabetes, or adult-onset diabetes,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2800" b="1" i="1">
                <a:latin typeface="Baskerville Old Face" pitchFamily="18" charset="0"/>
                <a:cs typeface="Times New Roman" pitchFamily="18" charset="0"/>
              </a:rPr>
              <a:t>C)OTHER SPECIFIC TYPES OF DIABETES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:-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.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Genetic defects of β-cell function : MODY</a:t>
            </a:r>
            <a:r>
              <a:rPr lang="en-US" sz="2800"/>
              <a:t>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  .Genetic defects in insulin action :   insulin resistance</a:t>
            </a:r>
            <a:r>
              <a:rPr lang="en-US"/>
              <a:t>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  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80437"/>
      </p:ext>
    </p:extLst>
  </p:cSld>
  <p:clrMapOvr>
    <a:masterClrMapping/>
  </p:clrMapOvr>
  <p:transition advTm="9194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Diseases of the exocrine pancreas: Pancreatitis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,Trauma/ pancreatectomy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.Endocrinopathies: Cushing syndrome, Acromegaly Pheochromocytoma   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.Drug- or chemical-induced: Glucocorticoids, Thiazides, Phenytoin, Interferon-α. 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.Infections:Congenital rubella ,C.M.V.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sz="2400" b="1" i="1">
                <a:latin typeface="Baskerville Old Face" pitchFamily="18" charset="0"/>
              </a:rPr>
              <a:t>D)Gestational diabetes</a:t>
            </a:r>
            <a:r>
              <a:rPr lang="en-US" smtClean="0"/>
              <a:t> :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carbohydrate intolerance associated with hyperglycemia of variable severity with the onset or first recognition during pregnancy</a:t>
            </a:r>
            <a:r>
              <a:rPr lang="en-US" smtClean="0"/>
              <a:t> 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42667"/>
      </p:ext>
    </p:extLst>
  </p:cSld>
  <p:clrMapOvr>
    <a:masterClrMapping/>
  </p:clrMapOvr>
  <p:transition advTm="6281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0"/>
            <a:ext cx="8229600" cy="6669088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 b="1" i="1" u="sng">
                <a:latin typeface="Broadway" pitchFamily="82" charset="0"/>
              </a:rPr>
              <a:t>TYPE 1 DIABETES MELLITUS: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/>
              <a:t>=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due primarily to 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β-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cell destruction. This usually leads to a type of diabetes in which insulin is required for survival.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=There are two subgroups the more common immune-mediated class and an unusual idiopathic class.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=Type 1 immune-mediated D.M has strong (HLA) associations, indicating an inherited predisposition to the disease.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=immune destruction of the β-cell are found, including islet cell auto antibodies (ICAs), auto antibodies to insulin (IAAs), and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auto antibodies to glutamic acid decarboxylase.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=β-Cell destruction occurs at varying rates, usually more rapidly in younger patients more slowly in adults, which may lead to the mistaken clinical classification of type 2 diabetes. Patients with LADA, a slow, progressive form of hyperglycemia with β-cell deterioration on an autoimmune basis. and is sometimes called latent autoimmune.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diabetes in adults (LADA). This may be difficult to distinguish from type 2 diabetes</a:t>
            </a:r>
            <a:r>
              <a:rPr lang="en-US"/>
              <a:t>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=account for 5–10% of all known cases of D.M.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=Usually these patients have abrupt onset of polyuria and polydipsia before age 30 and present with ketosis or ketoacidosis.</a:t>
            </a:r>
            <a:r>
              <a:rPr lang="ar-SA" sz="200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209775"/>
      </p:ext>
    </p:extLst>
  </p:cSld>
  <p:clrMapOvr>
    <a:masterClrMapping/>
  </p:clrMapOvr>
  <p:transition advTm="219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 b="1" i="1" u="sng">
                <a:latin typeface="Broadway" pitchFamily="82" charset="0"/>
              </a:rPr>
              <a:t>TYPE 2 DIABETES MELLITUS: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/>
              <a:t> =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characterized by variable degrees of insulin resistance and progressive β-cell dysfunction, leading to a relative and, in some individuals, an absolute deficiency of insulin secretion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=is the most common form of diabetes that represent 90%of cases.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=Type 2 diabetes can occur at any age, but usually is diagnosed after age 30..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 Although </a:t>
            </a:r>
            <a:r>
              <a:rPr lang="en-US">
                <a:latin typeface="Times New Roman" pitchFamily="18" charset="0"/>
              </a:rPr>
              <a:t>∼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80% of patients are obese or have a history of obesity at the time of diagnosis, type 2 diabetes can occur in non obese individuals ,especially in the elderly.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 Patients with type 2 diabetes may or may not present with the classic symptoms of diabetes mellitus.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986649"/>
      </p:ext>
    </p:extLst>
  </p:cSld>
  <p:clrMapOvr>
    <a:masterClrMapping/>
  </p:clrMapOvr>
  <p:transition advTm="112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98" decel="100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98" decel="100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98" decel="100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0"/>
            <a:ext cx="8229600" cy="6597650"/>
          </a:xfrm>
        </p:spPr>
        <p:txBody>
          <a:bodyPr/>
          <a:lstStyle/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=Patients with type 2 diabetes are not prone to develop ketoacidosis except during periods of severe stress, such as those caused by infections, trauma,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medications, or surgery.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=Patients with type 2 diabetes frequently present with microvascular and macrovascular chronic complications of diabetes.</a:t>
            </a: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=Diabetes was present in children, adolescents, and adults and in which an autosomal-dominant inheritance had been established. This form of diabetes was referred to as maturity yonset diabetes of the young (MODY) and was considered a subtype of type 2 diabetes.</a:t>
            </a:r>
            <a:r>
              <a:rPr lang="ar-SA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 typeface="Arial" panose="020B0604020202020204" pitchFamily="34" charset="0"/>
              <a:buNone/>
              <a:defRPr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40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50"/>
    </mc:Choice>
    <mc:Fallback>
      <p:transition spd="slow" advTm="13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0"/>
            <a:ext cx="8229600" cy="6669088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b="1" i="1" u="sng" smtClean="0">
                <a:latin typeface="Broadway" pitchFamily="82" charset="0"/>
              </a:rPr>
              <a:t>Gestational DM: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Appear or firstly detected during pregnancy.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In 2</a:t>
            </a:r>
            <a:r>
              <a:rPr lang="en-US" baseline="3000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and 3</a:t>
            </a:r>
            <a:r>
              <a:rPr lang="en-US" baseline="3000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trimester. when levels of insulin-antagonist hormones increase and insulin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resistance occurs.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After delivery ……. GT return to normal.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Within 5-10 years: type 2 DM develops in 30 – 50% of patients.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Gestational DM occurs in 4-7% of pregnant women.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Insulin treatment is essential in most cases.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..Women with known diabetes mellitus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before conception are not part of this class.</a:t>
            </a:r>
          </a:p>
          <a:p>
            <a:pPr algn="l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b="1" i="1" u="sng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7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26"/>
    </mc:Choice>
    <mc:Fallback>
      <p:transition spd="slow" advTm="8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98" decel="100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98" decel="100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98" decel="100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98" decel="100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98" decel="100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98" decel="100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98" decel="1000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81200" y="1"/>
            <a:ext cx="8229600" cy="612616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b="1" i="1" u="sng" smtClean="0">
                <a:latin typeface="Algerian" pitchFamily="82" charset="0"/>
              </a:rPr>
              <a:t>CLINICAL PRESENTATION OF DIABETES: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b="1" i="1">
                <a:latin typeface="Gungsuh" pitchFamily="18" charset="-127"/>
              </a:rPr>
              <a:t>Acute presentation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Young people often present with a 2- to 6-week history and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report the classic triad of symptoms: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polyuria – due to the osmotic diuresis that results when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blood glucose levels exceed the renal threshold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thirst – due to the resulting loss of fluid and electrolytes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</a:rPr>
              <a:t>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weight loss – due to fluid depletion and the accelerated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breakdown of fat and muscle secondary to insulin deficiency.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Ketonuria is often present in young people and may progress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to ketoacidosis if these early symptoms are not recognized</a:t>
            </a:r>
          </a:p>
          <a:p>
            <a:pPr algn="l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and treated.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1412"/>
      </p:ext>
    </p:extLst>
  </p:cSld>
  <p:clrMapOvr>
    <a:masterClrMapping/>
  </p:clrMapOvr>
  <p:transition advTm="630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 build="p"/>
      <p:bldP spid="8195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56.9|3.5|7.4|11.3|1.9|3.4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3|25.1|8.6|1.7|1.2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0.5|23.6|8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6|0.6|45.5|11.8|0.6|120.3|21.7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2|2.8|56.1|6.9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28.1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1|0.4|0.4|2.4|21.1|20.5|4.4|2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5.9|0.8|3.7|5.7|3.4|2.9|6.3|15.3|1.2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3.9|0.6|3.4|26|1.6|37.5|11|6.2|19.6|2.3|3.2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8.7|63.4|2.4|61|9.7|8.2|15.8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1516</Words>
  <Application>Microsoft Office PowerPoint</Application>
  <PresentationFormat>Widescreen</PresentationFormat>
  <Paragraphs>134</Paragraphs>
  <Slides>16</Slides>
  <Notes>1</Notes>
  <HiddenSlides>0</HiddenSlides>
  <MMClips>16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Batang</vt:lpstr>
      <vt:lpstr>Gungsuh</vt:lpstr>
      <vt:lpstr>MS PGothic</vt:lpstr>
      <vt:lpstr>Algerian</vt:lpstr>
      <vt:lpstr>Arial</vt:lpstr>
      <vt:lpstr>Baskerville Old Face</vt:lpstr>
      <vt:lpstr>Broadway</vt:lpstr>
      <vt:lpstr>Calibri</vt:lpstr>
      <vt:lpstr>Calibri Light</vt:lpstr>
      <vt:lpstr>Symbol</vt:lpstr>
      <vt:lpstr>Tahoma</vt:lpstr>
      <vt:lpstr>Times New Roman</vt:lpstr>
      <vt:lpstr>Trebuchet MS</vt:lpstr>
      <vt:lpstr>Wingdings</vt:lpstr>
      <vt:lpstr>Wingdings 3</vt:lpstr>
      <vt:lpstr>Office Theme</vt:lpstr>
      <vt:lpstr>Facet</vt:lpstr>
      <vt:lpstr>Microsoft Graph Chart</vt:lpstr>
      <vt:lpstr>Diabetes Mellitus  Part I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that Affect Hyperglycemia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  Part I</dc:title>
  <dc:creator>Hossam Ismail</dc:creator>
  <cp:lastModifiedBy>Hossam Ismail</cp:lastModifiedBy>
  <cp:revision>3</cp:revision>
  <dcterms:created xsi:type="dcterms:W3CDTF">2020-03-16T23:15:48Z</dcterms:created>
  <dcterms:modified xsi:type="dcterms:W3CDTF">2020-03-16T23:52:07Z</dcterms:modified>
</cp:coreProperties>
</file>