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6" r:id="rId4"/>
    <p:sldId id="258" r:id="rId5"/>
    <p:sldId id="259" r:id="rId6"/>
    <p:sldId id="260" r:id="rId7"/>
    <p:sldId id="261" r:id="rId8"/>
    <p:sldId id="277" r:id="rId9"/>
    <p:sldId id="262" r:id="rId10"/>
    <p:sldId id="263" r:id="rId11"/>
    <p:sldId id="264" r:id="rId12"/>
    <p:sldId id="265" r:id="rId13"/>
    <p:sldId id="266" r:id="rId14"/>
    <p:sldId id="267" r:id="rId15"/>
    <p:sldId id="268" r:id="rId16"/>
    <p:sldId id="270" r:id="rId17"/>
    <p:sldId id="271" r:id="rId18"/>
    <p:sldId id="272" r:id="rId19"/>
    <p:sldId id="274" r:id="rId20"/>
    <p:sldId id="285" r:id="rId21"/>
    <p:sldId id="275" r:id="rId22"/>
    <p:sldId id="278" r:id="rId23"/>
    <p:sldId id="279" r:id="rId24"/>
    <p:sldId id="280" r:id="rId25"/>
    <p:sldId id="281"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43" d="100"/>
          <a:sy n="43" d="100"/>
        </p:scale>
        <p:origin x="-870"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E355E-D11A-4D42-8779-6B17141839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70987D9D-28CB-4BA5-A410-4CED14C71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BF7BE2E6-EFF3-4FE2-B26E-2A424A1E49FC}"/>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5" name="Footer Placeholder 4">
            <a:extLst>
              <a:ext uri="{FF2B5EF4-FFF2-40B4-BE49-F238E27FC236}">
                <a16:creationId xmlns:a16="http://schemas.microsoft.com/office/drawing/2014/main" xmlns="" id="{47B2EE71-6B86-4E09-AF7E-131CA0BFE4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09C1C4B-9366-410C-AF51-A18B44F33895}"/>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4224590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C9983C-D6E9-4C52-9AEB-E5DAD7868C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F2CD4244-447C-494E-8B5A-EF8A017410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2064EF8-BF37-4F4C-A731-1802A9C76597}"/>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5" name="Footer Placeholder 4">
            <a:extLst>
              <a:ext uri="{FF2B5EF4-FFF2-40B4-BE49-F238E27FC236}">
                <a16:creationId xmlns:a16="http://schemas.microsoft.com/office/drawing/2014/main" xmlns="" id="{E5338F08-5F83-4009-837B-A8555FB5FB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316E24F-2387-4F39-A088-8BBE6E83EB4D}"/>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4286400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8DA4E2C-CB7C-4EB0-A698-EA3CC745CD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7D59E114-2E08-4F9F-860B-5A8EC509BA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0D724EB-117A-4800-939D-B5B9626577F6}"/>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5" name="Footer Placeholder 4">
            <a:extLst>
              <a:ext uri="{FF2B5EF4-FFF2-40B4-BE49-F238E27FC236}">
                <a16:creationId xmlns:a16="http://schemas.microsoft.com/office/drawing/2014/main" xmlns="" id="{F0BF4B75-F962-4120-A73D-88286033D1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F338F37-351A-4E52-9D4E-ED2721F05E02}"/>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281880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98C5C-8475-4AB8-B099-01ED2E2A5B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E0A60423-EF6D-4586-B6ED-5CE196C23A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E8064A3-B6AB-4266-A210-4733CE227AA5}"/>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5" name="Footer Placeholder 4">
            <a:extLst>
              <a:ext uri="{FF2B5EF4-FFF2-40B4-BE49-F238E27FC236}">
                <a16:creationId xmlns:a16="http://schemas.microsoft.com/office/drawing/2014/main" xmlns="" id="{C6DAB9AF-21FD-4150-A889-0B3415997C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EE98DD2-5371-4229-BE79-AA98E5D46578}"/>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254980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D81153-8A3D-485A-A668-DFD6BEEE77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FC7EEE4-2AE1-4A54-9339-4B1B4737AA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71D9DB-CD55-4251-80E6-BC4E1AFDE8A7}"/>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5" name="Footer Placeholder 4">
            <a:extLst>
              <a:ext uri="{FF2B5EF4-FFF2-40B4-BE49-F238E27FC236}">
                <a16:creationId xmlns:a16="http://schemas.microsoft.com/office/drawing/2014/main" xmlns="" id="{B855F827-0F9F-4EFF-8C2D-4D04797B27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6618CC2-1FEC-4C28-8BB4-DD1D194AE181}"/>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2024912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F6478F-72C0-460A-8644-9CB325CF9F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2CCA030-D287-4425-A309-399B4ABE3A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804FA524-AEFC-49F9-AD33-A6EE025FBB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AE9B3D1D-4CDE-42FB-99B3-A3D47FE97E16}"/>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6" name="Footer Placeholder 5">
            <a:extLst>
              <a:ext uri="{FF2B5EF4-FFF2-40B4-BE49-F238E27FC236}">
                <a16:creationId xmlns:a16="http://schemas.microsoft.com/office/drawing/2014/main" xmlns="" id="{BFF162C1-07AA-4D53-8A8A-FC90DE0300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BECDE652-BA6B-4B6C-8098-A3326245DBCF}"/>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355613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CE50CD-A2DD-4CF4-944B-92158D2EFC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57EC9B1-FE39-4196-ADC8-E4AAAF832C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CD7077A-54C2-45C7-884D-75FF4C489E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69DDD3A-ACEE-47B6-95F4-4C4923388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D786ECD-E4E1-4C8C-9074-0490F6694B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96EE125C-18BD-4E8C-9E9F-A9E46A8A593E}"/>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8" name="Footer Placeholder 7">
            <a:extLst>
              <a:ext uri="{FF2B5EF4-FFF2-40B4-BE49-F238E27FC236}">
                <a16:creationId xmlns:a16="http://schemas.microsoft.com/office/drawing/2014/main" xmlns="" id="{1A85D78A-831B-4EED-9D9E-2A1E3B651D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6B31F315-4A0B-4C2C-85CF-34697A5C391B}"/>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160278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256B2A-E2EC-4883-90B1-9210157DFA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5CFCDFE8-CAB8-40A1-BDB6-8C2B87292BF4}"/>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4" name="Footer Placeholder 3">
            <a:extLst>
              <a:ext uri="{FF2B5EF4-FFF2-40B4-BE49-F238E27FC236}">
                <a16:creationId xmlns:a16="http://schemas.microsoft.com/office/drawing/2014/main" xmlns="" id="{412BE6CE-1776-474E-9A43-092C997E19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30A97F6-05E7-4150-87FF-C0CECF07F5B1}"/>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29319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F4CCF3-75F2-4A4D-B033-A7629ECA143E}"/>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3" name="Footer Placeholder 2">
            <a:extLst>
              <a:ext uri="{FF2B5EF4-FFF2-40B4-BE49-F238E27FC236}">
                <a16:creationId xmlns:a16="http://schemas.microsoft.com/office/drawing/2014/main" xmlns="" id="{7B8BB1D4-2EA0-4368-B956-7712027F49C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B2A2BD8F-04C2-4321-A60F-6B7FE3C48C6C}"/>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15001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A0EECE-FF22-4A31-AFBC-53E0DD67B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D072242-CAB2-4170-8ABF-2C338DB04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3C0CB8D7-FDE7-4CBC-A290-2728EE14E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91D65B-4B5A-4337-8C40-B660E22A0E0A}"/>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6" name="Footer Placeholder 5">
            <a:extLst>
              <a:ext uri="{FF2B5EF4-FFF2-40B4-BE49-F238E27FC236}">
                <a16:creationId xmlns:a16="http://schemas.microsoft.com/office/drawing/2014/main" xmlns="" id="{E1EB745F-7F23-4801-853F-8C71081253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AED29B82-00E2-4278-BC91-6D0C4523FB19}"/>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4035792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24F202-1F52-4C86-8B99-1784217EE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5DDB65A4-346E-436C-9C50-84E1F40F2B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1F89DE19-5A0F-4306-9036-962540C56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8D734FC-A8C8-4984-9872-675AD73AC892}"/>
              </a:ext>
            </a:extLst>
          </p:cNvPr>
          <p:cNvSpPr>
            <a:spLocks noGrp="1"/>
          </p:cNvSpPr>
          <p:nvPr>
            <p:ph type="dt" sz="half" idx="10"/>
          </p:nvPr>
        </p:nvSpPr>
        <p:spPr/>
        <p:txBody>
          <a:bodyPr/>
          <a:lstStyle/>
          <a:p>
            <a:fld id="{43BF06FC-BEEA-428D-935D-4CB3317B1951}" type="datetimeFigureOut">
              <a:rPr lang="en-GB" smtClean="0"/>
              <a:pPr/>
              <a:t>15/03/2020</a:t>
            </a:fld>
            <a:endParaRPr lang="en-GB"/>
          </a:p>
        </p:txBody>
      </p:sp>
      <p:sp>
        <p:nvSpPr>
          <p:cNvPr id="6" name="Footer Placeholder 5">
            <a:extLst>
              <a:ext uri="{FF2B5EF4-FFF2-40B4-BE49-F238E27FC236}">
                <a16:creationId xmlns:a16="http://schemas.microsoft.com/office/drawing/2014/main" xmlns="" id="{A1228BA4-7E89-46BA-9D14-8EC9C1ED58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D855F2F2-82F8-4512-9483-E45538D31B0B}"/>
              </a:ext>
            </a:extLst>
          </p:cNvPr>
          <p:cNvSpPr>
            <a:spLocks noGrp="1"/>
          </p:cNvSpPr>
          <p:nvPr>
            <p:ph type="sldNum" sz="quarter" idx="12"/>
          </p:nvPr>
        </p:nvSpPr>
        <p:spPr/>
        <p:txBody>
          <a:body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996921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61BD1C5-A857-4E30-A3F3-F83750DB6E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1ADFA14-68D3-454D-99F7-47D79B6FA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087509C-AE71-447D-84B3-CEF5395B39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F06FC-BEEA-428D-935D-4CB3317B1951}" type="datetimeFigureOut">
              <a:rPr lang="en-GB" smtClean="0"/>
              <a:pPr/>
              <a:t>15/03/2020</a:t>
            </a:fld>
            <a:endParaRPr lang="en-GB"/>
          </a:p>
        </p:txBody>
      </p:sp>
      <p:sp>
        <p:nvSpPr>
          <p:cNvPr id="5" name="Footer Placeholder 4">
            <a:extLst>
              <a:ext uri="{FF2B5EF4-FFF2-40B4-BE49-F238E27FC236}">
                <a16:creationId xmlns:a16="http://schemas.microsoft.com/office/drawing/2014/main" xmlns="" id="{3074670B-373C-447D-8EE1-B85C01F844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8AF8D7B6-A8A3-45C9-9433-79309FBCB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0DF44-A018-44B3-83E3-16D39F4B4F8B}" type="slidenum">
              <a:rPr lang="en-GB" smtClean="0"/>
              <a:pPr/>
              <a:t>‹#›</a:t>
            </a:fld>
            <a:endParaRPr lang="en-GB"/>
          </a:p>
        </p:txBody>
      </p:sp>
    </p:spTree>
    <p:extLst>
      <p:ext uri="{BB962C8B-B14F-4D97-AF65-F5344CB8AC3E}">
        <p14:creationId xmlns:p14="http://schemas.microsoft.com/office/powerpoint/2010/main" xmlns="" val="2169326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1.m4a"/></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m4a"/></Relationships>
</file>

<file path=ppt/slides/_rels/slide20.xml.rels><?xml version="1.0" encoding="UTF-8" standalone="yes"?>
<Relationships xmlns="http://schemas.openxmlformats.org/package/2006/relationships"><Relationship Id="rId3" Type="http://schemas.microsoft.com/office/2007/relationships/media" Target="../media/media20.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microsoft.com/office/2007/relationships/media" Target="../media/media21.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3.m4a"/></Relationships>
</file>

<file path=ppt/slides/_rels/slide24.xml.rels><?xml version="1.0" encoding="UTF-8" standalone="yes"?>
<Relationships xmlns="http://schemas.openxmlformats.org/package/2006/relationships"><Relationship Id="rId3" Type="http://schemas.microsoft.com/office/2007/relationships/media" Target="../media/media2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5.m4a"/></Relationships>
</file>

<file path=ppt/slides/_rels/slide26.xml.rels><?xml version="1.0" encoding="UTF-8" standalone="yes"?>
<Relationships xmlns="http://schemas.openxmlformats.org/package/2006/relationships"><Relationship Id="rId3" Type="http://schemas.microsoft.com/office/2007/relationships/media" Target="../media/media26.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m4a"/></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707173-B4FE-4A6D-9426-D25DB7B3C860}"/>
              </a:ext>
            </a:extLst>
          </p:cNvPr>
          <p:cNvSpPr>
            <a:spLocks noGrp="1"/>
          </p:cNvSpPr>
          <p:nvPr>
            <p:ph type="ctrTitle"/>
          </p:nvPr>
        </p:nvSpPr>
        <p:spPr>
          <a:xfrm>
            <a:off x="1524000" y="1122363"/>
            <a:ext cx="9144000" cy="1203587"/>
          </a:xfrm>
        </p:spPr>
        <p:txBody>
          <a:bodyPr/>
          <a:lstStyle/>
          <a:p>
            <a:r>
              <a:rPr lang="en-GB" b="1" dirty="0"/>
              <a:t>Adrenal Gland disorders</a:t>
            </a:r>
          </a:p>
        </p:txBody>
      </p:sp>
      <p:sp>
        <p:nvSpPr>
          <p:cNvPr id="3" name="Subtitle 2">
            <a:extLst>
              <a:ext uri="{FF2B5EF4-FFF2-40B4-BE49-F238E27FC236}">
                <a16:creationId xmlns:a16="http://schemas.microsoft.com/office/drawing/2014/main" xmlns="" id="{984875B8-FF26-414C-9BF7-2FF73AB5D5BC}"/>
              </a:ext>
            </a:extLst>
          </p:cNvPr>
          <p:cNvSpPr>
            <a:spLocks noGrp="1"/>
          </p:cNvSpPr>
          <p:nvPr>
            <p:ph type="subTitle" idx="1"/>
          </p:nvPr>
        </p:nvSpPr>
        <p:spPr>
          <a:xfrm>
            <a:off x="1524000" y="2876365"/>
            <a:ext cx="9144000" cy="2521258"/>
          </a:xfrm>
        </p:spPr>
        <p:txBody>
          <a:bodyPr>
            <a:normAutofit/>
          </a:bodyPr>
          <a:lstStyle/>
          <a:p>
            <a:r>
              <a:rPr lang="en-GB" dirty="0"/>
              <a:t>By</a:t>
            </a:r>
          </a:p>
          <a:p>
            <a:r>
              <a:rPr lang="en-GB" dirty="0" err="1"/>
              <a:t>Dr.</a:t>
            </a:r>
            <a:r>
              <a:rPr lang="en-GB" dirty="0"/>
              <a:t> </a:t>
            </a:r>
            <a:r>
              <a:rPr lang="en-GB" dirty="0" err="1"/>
              <a:t>Areej</a:t>
            </a:r>
            <a:r>
              <a:rPr lang="en-GB" dirty="0"/>
              <a:t> </a:t>
            </a:r>
            <a:r>
              <a:rPr lang="en-GB" dirty="0" err="1"/>
              <a:t>Alkhateeb</a:t>
            </a:r>
            <a:endParaRPr lang="en-GB" dirty="0"/>
          </a:p>
          <a:p>
            <a:r>
              <a:rPr lang="en-GB" dirty="0"/>
              <a:t>Assistant Lecturer of Internal Medicine and Cardiology</a:t>
            </a:r>
          </a:p>
          <a:p>
            <a:r>
              <a:rPr lang="en-GB" dirty="0"/>
              <a:t>Department of Internal Medicine</a:t>
            </a:r>
          </a:p>
          <a:p>
            <a:r>
              <a:rPr lang="en-GB" dirty="0"/>
              <a:t>Faculty of Medicine, South Valley University</a:t>
            </a:r>
          </a:p>
          <a:p>
            <a:endParaRPr lang="en-GB" dirty="0"/>
          </a:p>
        </p:txBody>
      </p:sp>
      <p:pic>
        <p:nvPicPr>
          <p:cNvPr id="4" name="Audio 3">
            <a:hlinkClick r:id="" action="ppaction://media"/>
            <a:extLst>
              <a:ext uri="{FF2B5EF4-FFF2-40B4-BE49-F238E27FC236}">
                <a16:creationId xmlns:a16="http://schemas.microsoft.com/office/drawing/2014/main" xmlns="" id="{85D12DF2-8152-4F6B-B314-04F73022D22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1258268876"/>
      </p:ext>
    </p:extLst>
  </p:cSld>
  <p:clrMapOvr>
    <a:masterClrMapping/>
  </p:clrMapOvr>
  <mc:AlternateContent xmlns:mc="http://schemas.openxmlformats.org/markup-compatibility/2006">
    <mc:Choice xmlns:p14="http://schemas.microsoft.com/office/powerpoint/2010/main" xmlns="" Requires="p14">
      <p:transition spd="slow" p14:dur="2000" advTm="24590"/>
    </mc:Choice>
    <mc:Fallback>
      <p:transition spd="slow" advTm="2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E860765-F66C-4AA3-A838-0DEC6DDAFEFF}"/>
              </a:ext>
            </a:extLst>
          </p:cNvPr>
          <p:cNvSpPr>
            <a:spLocks noGrp="1"/>
          </p:cNvSpPr>
          <p:nvPr>
            <p:ph idx="1"/>
          </p:nvPr>
        </p:nvSpPr>
        <p:spPr>
          <a:xfrm>
            <a:off x="838200" y="443883"/>
            <a:ext cx="10515600" cy="5733080"/>
          </a:xfrm>
        </p:spPr>
        <p:txBody>
          <a:bodyPr>
            <a:noAutofit/>
          </a:bodyPr>
          <a:lstStyle/>
          <a:p>
            <a:pPr>
              <a:lnSpc>
                <a:spcPct val="140000"/>
              </a:lnSpc>
            </a:pPr>
            <a:r>
              <a:rPr lang="en-GB" sz="2400" b="1" u="sng" dirty="0"/>
              <a:t>Treatment:</a:t>
            </a:r>
            <a:r>
              <a:rPr lang="en-GB" sz="2400" dirty="0"/>
              <a:t> </a:t>
            </a:r>
            <a:r>
              <a:rPr lang="en-GB" sz="1900" dirty="0"/>
              <a:t>Depends on the cause.</a:t>
            </a:r>
            <a:br>
              <a:rPr lang="en-GB" sz="1900" dirty="0"/>
            </a:br>
            <a:r>
              <a:rPr lang="en-GB" sz="1900" dirty="0"/>
              <a:t>•</a:t>
            </a:r>
            <a:r>
              <a:rPr lang="en-GB" sz="1900" b="1" dirty="0"/>
              <a:t> Iatrogenic</a:t>
            </a:r>
            <a:r>
              <a:rPr lang="en-GB" sz="1900" dirty="0"/>
              <a:t>: Stop medications if possible.</a:t>
            </a:r>
            <a:br>
              <a:rPr lang="en-GB" sz="1900" dirty="0"/>
            </a:br>
            <a:r>
              <a:rPr lang="en-GB" sz="1900" dirty="0"/>
              <a:t>• </a:t>
            </a:r>
            <a:r>
              <a:rPr lang="en-GB" sz="1900" b="1" dirty="0"/>
              <a:t>Cushing’s disease: </a:t>
            </a:r>
            <a:r>
              <a:rPr lang="en-GB" sz="1900" dirty="0"/>
              <a:t>Selective removal of pituitary adenoma (trans-</a:t>
            </a:r>
            <a:r>
              <a:rPr lang="en-GB" sz="1900" dirty="0" err="1"/>
              <a:t>sphenoidally</a:t>
            </a:r>
            <a:r>
              <a:rPr lang="en-GB" sz="1900" dirty="0"/>
              <a:t>).</a:t>
            </a:r>
            <a:br>
              <a:rPr lang="en-GB" sz="1900" dirty="0"/>
            </a:br>
            <a:r>
              <a:rPr lang="en-GB" sz="1900" dirty="0"/>
              <a:t>Bilateral adrenalectomy if source unlocatable, or recurrence post-op or complication.</a:t>
            </a:r>
            <a:br>
              <a:rPr lang="en-GB" sz="1900" dirty="0"/>
            </a:br>
            <a:r>
              <a:rPr lang="en-GB" sz="1900" dirty="0"/>
              <a:t>• </a:t>
            </a:r>
            <a:r>
              <a:rPr lang="en-GB" sz="1900" b="1" dirty="0"/>
              <a:t>Adrenal adenoma or carcinoma: </a:t>
            </a:r>
            <a:r>
              <a:rPr lang="en-GB" sz="1900" dirty="0"/>
              <a:t>Adrenalectomy: ‘cures’ adenomas but rarely cures cancer. Radiotherapy &amp; adrenolytic drugs follow up if carcinoma.</a:t>
            </a:r>
            <a:br>
              <a:rPr lang="en-GB" sz="1900" dirty="0"/>
            </a:br>
            <a:r>
              <a:rPr lang="en-GB" sz="1900" dirty="0"/>
              <a:t>• </a:t>
            </a:r>
            <a:r>
              <a:rPr lang="en-GB" sz="1900" b="1" dirty="0"/>
              <a:t>Ectopic ACTH: </a:t>
            </a:r>
            <a:r>
              <a:rPr lang="en-GB" sz="1900" dirty="0"/>
              <a:t>Surgery if tumour is located and hasn’t spread. Metyrapone, ketoconazole, and fluconazole cortisol secretion </a:t>
            </a:r>
            <a:r>
              <a:rPr lang="en-GB" sz="1900" dirty="0">
                <a:solidFill>
                  <a:srgbClr val="0070C0"/>
                </a:solidFill>
              </a:rPr>
              <a:t>pre-op</a:t>
            </a:r>
            <a:r>
              <a:rPr lang="en-GB" sz="1900" dirty="0"/>
              <a:t> or if awaiting effects of radiation. </a:t>
            </a:r>
          </a:p>
        </p:txBody>
      </p:sp>
      <p:pic>
        <p:nvPicPr>
          <p:cNvPr id="2" name="Audio 1">
            <a:hlinkClick r:id="" action="ppaction://media"/>
            <a:extLst>
              <a:ext uri="{FF2B5EF4-FFF2-40B4-BE49-F238E27FC236}">
                <a16:creationId xmlns:a16="http://schemas.microsoft.com/office/drawing/2014/main" xmlns="" id="{8D774D9D-2E14-4653-B1A3-A827D103BD9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2938949497"/>
      </p:ext>
    </p:extLst>
  </p:cSld>
  <p:clrMapOvr>
    <a:masterClrMapping/>
  </p:clrMapOvr>
  <mc:AlternateContent xmlns:mc="http://schemas.openxmlformats.org/markup-compatibility/2006">
    <mc:Choice xmlns:p14="http://schemas.microsoft.com/office/powerpoint/2010/main" xmlns="" Requires="p14">
      <p:transition spd="slow" p14:dur="2000" advTm="98648"/>
    </mc:Choice>
    <mc:Fallback>
      <p:transition spd="slow" advTm="9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078018-3D17-44A2-A4E6-72D200A65C5A}"/>
              </a:ext>
            </a:extLst>
          </p:cNvPr>
          <p:cNvSpPr>
            <a:spLocks noGrp="1"/>
          </p:cNvSpPr>
          <p:nvPr>
            <p:ph type="title"/>
          </p:nvPr>
        </p:nvSpPr>
        <p:spPr>
          <a:xfrm>
            <a:off x="838200" y="365125"/>
            <a:ext cx="10515600" cy="646929"/>
          </a:xfrm>
        </p:spPr>
        <p:txBody>
          <a:bodyPr>
            <a:normAutofit/>
          </a:bodyPr>
          <a:lstStyle/>
          <a:p>
            <a:r>
              <a:rPr lang="en-GB" sz="2800" b="1" dirty="0">
                <a:latin typeface="+mn-lt"/>
              </a:rPr>
              <a:t>Adrenal insufficiency</a:t>
            </a:r>
            <a:endParaRPr lang="en-GB" sz="2800" dirty="0">
              <a:latin typeface="+mn-lt"/>
            </a:endParaRPr>
          </a:p>
        </p:txBody>
      </p:sp>
      <p:sp>
        <p:nvSpPr>
          <p:cNvPr id="3" name="Content Placeholder 2">
            <a:extLst>
              <a:ext uri="{FF2B5EF4-FFF2-40B4-BE49-F238E27FC236}">
                <a16:creationId xmlns:a16="http://schemas.microsoft.com/office/drawing/2014/main" xmlns="" id="{FD13A101-838E-42E8-95C1-DC2ECACED5DF}"/>
              </a:ext>
            </a:extLst>
          </p:cNvPr>
          <p:cNvSpPr>
            <a:spLocks noGrp="1"/>
          </p:cNvSpPr>
          <p:nvPr>
            <p:ph idx="1"/>
          </p:nvPr>
        </p:nvSpPr>
        <p:spPr>
          <a:xfrm>
            <a:off x="580748" y="928979"/>
            <a:ext cx="10515600" cy="4086903"/>
          </a:xfrm>
        </p:spPr>
        <p:txBody>
          <a:bodyPr>
            <a:normAutofit/>
          </a:bodyPr>
          <a:lstStyle/>
          <a:p>
            <a:pPr>
              <a:lnSpc>
                <a:spcPct val="150000"/>
              </a:lnSpc>
            </a:pPr>
            <a:r>
              <a:rPr lang="en-GB" sz="2400" b="1" dirty="0">
                <a:solidFill>
                  <a:srgbClr val="FF0000"/>
                </a:solidFill>
              </a:rPr>
              <a:t>Primary adrenocortical insufficiency (Addison’s disease) </a:t>
            </a:r>
            <a:r>
              <a:rPr lang="en-GB" sz="2000" dirty="0"/>
              <a:t>is rare, but can be fatal. Destruction of the adrenal cortex leads to glucocorticoid (cortisol) and mineralocorticoid (aldosterone) deficiency. </a:t>
            </a:r>
          </a:p>
          <a:p>
            <a:pPr>
              <a:lnSpc>
                <a:spcPct val="150000"/>
              </a:lnSpc>
            </a:pPr>
            <a:r>
              <a:rPr lang="en-GB" sz="2000" b="1" dirty="0"/>
              <a:t>Signs: </a:t>
            </a:r>
            <a:r>
              <a:rPr lang="en-GB" sz="2000" dirty="0"/>
              <a:t>It is a vague condition. It might be misdiagnosed as viral infection or anorexia nervosa in features.</a:t>
            </a:r>
          </a:p>
          <a:p>
            <a:pPr>
              <a:lnSpc>
                <a:spcPct val="150000"/>
              </a:lnSpc>
            </a:pPr>
            <a:r>
              <a:rPr lang="en-GB" sz="2000" b="1" dirty="0"/>
              <a:t>Physiology: </a:t>
            </a:r>
          </a:p>
        </p:txBody>
      </p:sp>
      <p:pic>
        <p:nvPicPr>
          <p:cNvPr id="6" name="Content Placeholder 3">
            <a:extLst>
              <a:ext uri="{FF2B5EF4-FFF2-40B4-BE49-F238E27FC236}">
                <a16:creationId xmlns:a16="http://schemas.microsoft.com/office/drawing/2014/main" xmlns="" id="{31F2FBE6-BDAB-4450-B7E5-E37E259D4EA7}"/>
              </a:ext>
            </a:extLst>
          </p:cNvPr>
          <p:cNvPicPr>
            <a:picLocks noChangeAspect="1"/>
          </p:cNvPicPr>
          <p:nvPr/>
        </p:nvPicPr>
        <p:blipFill>
          <a:blip r:embed="rId3"/>
          <a:stretch>
            <a:fillRect/>
          </a:stretch>
        </p:blipFill>
        <p:spPr>
          <a:xfrm>
            <a:off x="3923932" y="3817398"/>
            <a:ext cx="6942336" cy="2644020"/>
          </a:xfrm>
          <a:prstGeom prst="rect">
            <a:avLst/>
          </a:prstGeom>
        </p:spPr>
      </p:pic>
      <p:sp>
        <p:nvSpPr>
          <p:cNvPr id="7" name="Rectangle 6">
            <a:extLst>
              <a:ext uri="{FF2B5EF4-FFF2-40B4-BE49-F238E27FC236}">
                <a16:creationId xmlns:a16="http://schemas.microsoft.com/office/drawing/2014/main" xmlns="" id="{49991C92-EB59-4399-8F21-7D9FCAA89DBD}"/>
              </a:ext>
            </a:extLst>
          </p:cNvPr>
          <p:cNvSpPr/>
          <p:nvPr/>
        </p:nvSpPr>
        <p:spPr>
          <a:xfrm>
            <a:off x="7710211" y="3732606"/>
            <a:ext cx="315203" cy="461665"/>
          </a:xfrm>
          <a:prstGeom prst="rect">
            <a:avLst/>
          </a:prstGeom>
        </p:spPr>
        <p:txBody>
          <a:bodyPr wrap="square">
            <a:spAutoFit/>
          </a:bodyPr>
          <a:lstStyle/>
          <a:p>
            <a:r>
              <a:rPr lang="en-GB" sz="2400" b="1" dirty="0">
                <a:solidFill>
                  <a:srgbClr val="FF0000"/>
                </a:solidFill>
              </a:rPr>
              <a:t>X</a:t>
            </a:r>
          </a:p>
        </p:txBody>
      </p:sp>
      <p:cxnSp>
        <p:nvCxnSpPr>
          <p:cNvPr id="9" name="Straight Arrow Connector 8">
            <a:extLst>
              <a:ext uri="{FF2B5EF4-FFF2-40B4-BE49-F238E27FC236}">
                <a16:creationId xmlns:a16="http://schemas.microsoft.com/office/drawing/2014/main" xmlns="" id="{057D333F-40B4-4A38-8A60-066154B2E92B}"/>
              </a:ext>
            </a:extLst>
          </p:cNvPr>
          <p:cNvCxnSpPr/>
          <p:nvPr/>
        </p:nvCxnSpPr>
        <p:spPr>
          <a:xfrm>
            <a:off x="9135122" y="4918229"/>
            <a:ext cx="0" cy="2929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xmlns="" id="{88E21B5F-663A-4194-94A7-2C15F5F3837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1823460874"/>
      </p:ext>
    </p:extLst>
  </p:cSld>
  <p:clrMapOvr>
    <a:masterClrMapping/>
  </p:clrMapOvr>
  <mc:AlternateContent xmlns:mc="http://schemas.openxmlformats.org/markup-compatibility/2006">
    <mc:Choice xmlns:p14="http://schemas.microsoft.com/office/powerpoint/2010/main" xmlns="" Requires="p14">
      <p:transition spd="slow" p14:dur="2000" advTm="104222"/>
    </mc:Choice>
    <mc:Fallback>
      <p:transition spd="slow" advTm="104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B2D90A5E-73F3-4BD4-ABAE-4F9B706B8DFC}"/>
              </a:ext>
            </a:extLst>
          </p:cNvPr>
          <p:cNvSpPr>
            <a:spLocks noGrp="1"/>
          </p:cNvSpPr>
          <p:nvPr>
            <p:ph idx="1"/>
          </p:nvPr>
        </p:nvSpPr>
        <p:spPr>
          <a:xfrm>
            <a:off x="944732" y="887767"/>
            <a:ext cx="10178988" cy="5353235"/>
          </a:xfrm>
        </p:spPr>
        <p:txBody>
          <a:bodyPr>
            <a:normAutofit/>
          </a:bodyPr>
          <a:lstStyle/>
          <a:p>
            <a:pPr>
              <a:lnSpc>
                <a:spcPct val="150000"/>
              </a:lnSpc>
            </a:pPr>
            <a:r>
              <a:rPr lang="en-GB" sz="2000" b="1" i="1" dirty="0"/>
              <a:t>Causes: </a:t>
            </a:r>
            <a:r>
              <a:rPr lang="en-GB" sz="2000" dirty="0" err="1"/>
              <a:t>autoimmun</a:t>
            </a:r>
            <a:r>
              <a:rPr lang="en-GB" sz="2000" dirty="0"/>
              <a:t>,</a:t>
            </a:r>
            <a:r>
              <a:rPr lang="en-GB" sz="2000" i="1" dirty="0"/>
              <a:t> </a:t>
            </a:r>
            <a:r>
              <a:rPr lang="en-GB" sz="2000" dirty="0"/>
              <a:t>TB (commonest cause worldwide), adrenal metastases (</a:t>
            </a:r>
            <a:r>
              <a:rPr lang="en-GB" sz="2000" dirty="0" err="1"/>
              <a:t>eg</a:t>
            </a:r>
            <a:r>
              <a:rPr lang="en-GB" sz="2000" dirty="0"/>
              <a:t> from lung, breast, renal cancer), lymphoma, opportunistic infections in HIV (</a:t>
            </a:r>
            <a:r>
              <a:rPr lang="en-GB" sz="2000" dirty="0" err="1"/>
              <a:t>eg</a:t>
            </a:r>
            <a:r>
              <a:rPr lang="en-GB" sz="2000" dirty="0"/>
              <a:t> CMV, </a:t>
            </a:r>
            <a:r>
              <a:rPr lang="en-GB" sz="2000" i="1" dirty="0"/>
              <a:t>Mycobacterium avium</a:t>
            </a:r>
            <a:r>
              <a:rPr lang="en-GB" sz="2000" dirty="0"/>
              <a:t>); adrenal haemorrhage (Antiphospholipid syndrome; SLE), congenital (late-onset congenital adrenal hyperplasia).</a:t>
            </a:r>
          </a:p>
          <a:p>
            <a:pPr>
              <a:lnSpc>
                <a:spcPct val="150000"/>
              </a:lnSpc>
            </a:pPr>
            <a:r>
              <a:rPr lang="en-GB" sz="2400" b="1" dirty="0">
                <a:solidFill>
                  <a:srgbClr val="FF0000"/>
                </a:solidFill>
              </a:rPr>
              <a:t>Secondary adrenal insufficiency </a:t>
            </a:r>
            <a:r>
              <a:rPr lang="en-GB" sz="2000" dirty="0"/>
              <a:t>The commonest cause is iatrogenic, due to long-term steroid therapy leading to suppression of the pituitary–adrenal axis. Other causes are rare and include hypothalamic–pituitary disease leading to   ACTH production. Mineralocorticoid production remains intact, and there is no hyperpigmentation as in Addison’s disease. </a:t>
            </a:r>
          </a:p>
          <a:p>
            <a:pPr marL="0" indent="0">
              <a:lnSpc>
                <a:spcPct val="150000"/>
              </a:lnSpc>
              <a:buNone/>
            </a:pPr>
            <a:endParaRPr lang="en-GB" sz="2000" dirty="0"/>
          </a:p>
        </p:txBody>
      </p:sp>
      <p:cxnSp>
        <p:nvCxnSpPr>
          <p:cNvPr id="3" name="Straight Arrow Connector 2">
            <a:extLst>
              <a:ext uri="{FF2B5EF4-FFF2-40B4-BE49-F238E27FC236}">
                <a16:creationId xmlns:a16="http://schemas.microsoft.com/office/drawing/2014/main" xmlns="" id="{9112F668-5A52-4CEE-88F1-C1031059AA6B}"/>
              </a:ext>
            </a:extLst>
          </p:cNvPr>
          <p:cNvCxnSpPr/>
          <p:nvPr/>
        </p:nvCxnSpPr>
        <p:spPr>
          <a:xfrm>
            <a:off x="6502152" y="4059315"/>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xmlns="" id="{5478AD4D-C1FA-47A3-AEE9-428D006F0FB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4250283517"/>
      </p:ext>
    </p:extLst>
  </p:cSld>
  <p:clrMapOvr>
    <a:masterClrMapping/>
  </p:clrMapOvr>
  <mc:AlternateContent xmlns:mc="http://schemas.openxmlformats.org/markup-compatibility/2006">
    <mc:Choice xmlns:p14="http://schemas.microsoft.com/office/powerpoint/2010/main" xmlns="" Requires="p14">
      <p:transition spd="slow" p14:dur="2000" advTm="140177"/>
    </mc:Choice>
    <mc:Fallback>
      <p:transition spd="slow" advTm="14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F26B044-0EF4-4B4E-9737-0D1365499D0B}"/>
              </a:ext>
            </a:extLst>
          </p:cNvPr>
          <p:cNvSpPr>
            <a:spLocks noGrp="1"/>
          </p:cNvSpPr>
          <p:nvPr>
            <p:ph idx="1"/>
          </p:nvPr>
        </p:nvSpPr>
        <p:spPr>
          <a:xfrm>
            <a:off x="838200" y="727968"/>
            <a:ext cx="10515600" cy="5841507"/>
          </a:xfrm>
        </p:spPr>
        <p:txBody>
          <a:bodyPr>
            <a:normAutofit/>
          </a:bodyPr>
          <a:lstStyle/>
          <a:p>
            <a:pPr>
              <a:lnSpc>
                <a:spcPct val="150000"/>
              </a:lnSpc>
            </a:pPr>
            <a:r>
              <a:rPr lang="en-GB" sz="2000" b="1" dirty="0"/>
              <a:t>Symptoms: </a:t>
            </a:r>
            <a:r>
              <a:rPr lang="en-GB" sz="2000" dirty="0"/>
              <a:t>Often diagnosed late: thin, tired, tearful ± weakness, anorexia, dizzy, faints, flu-like myalgias/arthralgias. </a:t>
            </a:r>
            <a:r>
              <a:rPr lang="en-GB" sz="2000" i="1" dirty="0"/>
              <a:t>Mood: </a:t>
            </a:r>
            <a:r>
              <a:rPr lang="en-GB" sz="2000" dirty="0"/>
              <a:t>depression, psychosis. </a:t>
            </a:r>
            <a:r>
              <a:rPr lang="en-GB" sz="2000" i="1" dirty="0"/>
              <a:t>GI</a:t>
            </a:r>
            <a:r>
              <a:rPr lang="en-GB" sz="2000" dirty="0"/>
              <a:t>: nausea/ vomiting, abdominal pain, diarrhoea/constipation. Think of Addison’s in all with unexplained abdominal pain or vomiting. Pigmented palmar creases &amp; buccal mucosa (  ACTH; cross-reacts with melanin receptors). Postural hypotension. Vitiligo.</a:t>
            </a:r>
          </a:p>
          <a:p>
            <a:pPr>
              <a:lnSpc>
                <a:spcPct val="150000"/>
              </a:lnSpc>
            </a:pPr>
            <a:r>
              <a:rPr lang="en-GB" sz="2000" b="1" dirty="0"/>
              <a:t>Signs of critical deterioration: </a:t>
            </a:r>
            <a:r>
              <a:rPr lang="en-GB" sz="2000" dirty="0"/>
              <a:t>Shock (  BP, tachycardia),  T°, coma. </a:t>
            </a:r>
          </a:p>
        </p:txBody>
      </p:sp>
      <p:cxnSp>
        <p:nvCxnSpPr>
          <p:cNvPr id="7" name="Straight Arrow Connector 6">
            <a:extLst>
              <a:ext uri="{FF2B5EF4-FFF2-40B4-BE49-F238E27FC236}">
                <a16:creationId xmlns:a16="http://schemas.microsoft.com/office/drawing/2014/main" xmlns="" id="{7C93C1DF-6118-4442-B56A-9B1DFD26C1AC}"/>
              </a:ext>
            </a:extLst>
          </p:cNvPr>
          <p:cNvCxnSpPr/>
          <p:nvPr/>
        </p:nvCxnSpPr>
        <p:spPr>
          <a:xfrm>
            <a:off x="5108360" y="3298054"/>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84BF0025-D9C8-45EE-BFE4-CEB7D9CBF026}"/>
              </a:ext>
            </a:extLst>
          </p:cNvPr>
          <p:cNvCxnSpPr>
            <a:cxnSpLocks/>
          </p:cNvCxnSpPr>
          <p:nvPr/>
        </p:nvCxnSpPr>
        <p:spPr>
          <a:xfrm flipV="1">
            <a:off x="6900909" y="3304712"/>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10B6A623-062C-4977-A8D1-B7164778569E}"/>
              </a:ext>
            </a:extLst>
          </p:cNvPr>
          <p:cNvCxnSpPr>
            <a:cxnSpLocks/>
          </p:cNvCxnSpPr>
          <p:nvPr/>
        </p:nvCxnSpPr>
        <p:spPr>
          <a:xfrm flipV="1">
            <a:off x="5881457" y="2267504"/>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xmlns="" id="{21079A6A-5400-4C45-A71A-F0BAA226351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3637264347"/>
      </p:ext>
    </p:extLst>
  </p:cSld>
  <p:clrMapOvr>
    <a:masterClrMapping/>
  </p:clrMapOvr>
  <mc:AlternateContent xmlns:mc="http://schemas.openxmlformats.org/markup-compatibility/2006">
    <mc:Choice xmlns:p14="http://schemas.microsoft.com/office/powerpoint/2010/main" xmlns="" Requires="p14">
      <p:transition spd="slow" p14:dur="2000" advTm="82379"/>
    </mc:Choice>
    <mc:Fallback>
      <p:transition spd="slow" advTm="8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7DD73A5-8972-4362-B51C-B8F4F076E758}"/>
              </a:ext>
            </a:extLst>
          </p:cNvPr>
          <p:cNvSpPr>
            <a:spLocks noGrp="1"/>
          </p:cNvSpPr>
          <p:nvPr>
            <p:ph idx="1"/>
          </p:nvPr>
        </p:nvSpPr>
        <p:spPr>
          <a:xfrm>
            <a:off x="838200" y="1020932"/>
            <a:ext cx="10515600" cy="5069150"/>
          </a:xfrm>
        </p:spPr>
        <p:txBody>
          <a:bodyPr>
            <a:normAutofit fontScale="92500" lnSpcReduction="20000"/>
          </a:bodyPr>
          <a:lstStyle/>
          <a:p>
            <a:pPr>
              <a:lnSpc>
                <a:spcPct val="150000"/>
              </a:lnSpc>
            </a:pPr>
            <a:r>
              <a:rPr lang="en-GB" sz="2000" b="1" dirty="0"/>
              <a:t>Tests:    </a:t>
            </a:r>
            <a:r>
              <a:rPr lang="en-US" sz="2000" dirty="0">
                <a:solidFill>
                  <a:srgbClr val="000000"/>
                </a:solidFill>
                <a:latin typeface="Calibri" panose="020F0502020204030204" pitchFamily="34" charset="0"/>
                <a:ea typeface="Times New Roman" panose="02020603050405020304" pitchFamily="18" charset="0"/>
                <a:cs typeface="Arial" panose="020B0604020202020204" pitchFamily="34" charset="0"/>
              </a:rPr>
              <a:t>Na</a:t>
            </a:r>
            <a:r>
              <a:rPr lang="en-US" sz="2000"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GB" sz="2000" dirty="0"/>
              <a:t>&amp;    </a:t>
            </a:r>
            <a:r>
              <a:rPr lang="en-US" sz="2000" dirty="0">
                <a:solidFill>
                  <a:srgbClr val="000000"/>
                </a:solidFill>
                <a:latin typeface="Calibri" panose="020F0502020204030204" pitchFamily="34" charset="0"/>
                <a:ea typeface="Times New Roman" panose="02020603050405020304" pitchFamily="18" charset="0"/>
                <a:cs typeface="Arial" panose="020B0604020202020204" pitchFamily="34" charset="0"/>
              </a:rPr>
              <a:t>K</a:t>
            </a:r>
            <a:r>
              <a:rPr lang="en-US" sz="2000"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GB" sz="2000" dirty="0"/>
              <a:t> (due to  mineralocorticoid),   glucose (due to   cortisol). Also: uraemia,     </a:t>
            </a:r>
            <a:r>
              <a:rPr lang="en-US" sz="2000" dirty="0"/>
              <a:t>Ca</a:t>
            </a:r>
            <a:r>
              <a:rPr lang="en-US" sz="2000" b="1" baseline="30000" dirty="0"/>
              <a:t>2+</a:t>
            </a:r>
            <a:r>
              <a:rPr lang="en-US" sz="2000" b="1" dirty="0"/>
              <a:t> </a:t>
            </a:r>
            <a:r>
              <a:rPr lang="en-US" sz="2000" dirty="0"/>
              <a:t>, e</a:t>
            </a:r>
            <a:r>
              <a:rPr lang="en-GB" sz="2000" dirty="0" err="1"/>
              <a:t>osinophilia</a:t>
            </a:r>
            <a:r>
              <a:rPr lang="en-GB" sz="2000" dirty="0"/>
              <a:t>, anaemia.</a:t>
            </a:r>
          </a:p>
          <a:p>
            <a:pPr>
              <a:lnSpc>
                <a:spcPct val="150000"/>
              </a:lnSpc>
            </a:pPr>
            <a:r>
              <a:rPr lang="en-GB" sz="2000" i="1" dirty="0">
                <a:solidFill>
                  <a:srgbClr val="0070C0"/>
                </a:solidFill>
              </a:rPr>
              <a:t>Short ACTH stimulation test: </a:t>
            </a:r>
            <a:r>
              <a:rPr lang="en-GB" sz="2000" dirty="0"/>
              <a:t>Do plasma cortisol before and ½h after synthetic ACTH molecule IM (Tetracosactide). Addison’s is excluded if 30min cortisol &gt;550nmol/L. Steroid drugs may interfere with assays</a:t>
            </a:r>
            <a:r>
              <a:rPr lang="en-GB" sz="2000" i="1" dirty="0"/>
              <a:t>.</a:t>
            </a:r>
          </a:p>
          <a:p>
            <a:pPr>
              <a:lnSpc>
                <a:spcPct val="150000"/>
              </a:lnSpc>
            </a:pPr>
            <a:r>
              <a:rPr lang="en-GB" sz="2000" i="1" dirty="0">
                <a:solidFill>
                  <a:srgbClr val="0070C0"/>
                </a:solidFill>
              </a:rPr>
              <a:t>ACTH serum level: </a:t>
            </a:r>
            <a:r>
              <a:rPr lang="en-GB" sz="2000" dirty="0"/>
              <a:t>In Addison’s, 9AM ACTH is   (&gt;300ng/L: inappropriately high). It is low in secondary causes.</a:t>
            </a:r>
          </a:p>
          <a:p>
            <a:pPr>
              <a:lnSpc>
                <a:spcPct val="150000"/>
              </a:lnSpc>
            </a:pPr>
            <a:r>
              <a:rPr lang="en-GB" sz="2000" i="1" dirty="0">
                <a:solidFill>
                  <a:srgbClr val="0070C0"/>
                </a:solidFill>
              </a:rPr>
              <a:t>21-Hydroxylase adrenal autoantibodies: </a:t>
            </a:r>
            <a:r>
              <a:rPr lang="en-GB" sz="2000" dirty="0"/>
              <a:t>+</a:t>
            </a:r>
            <a:r>
              <a:rPr lang="en-GB" sz="2000" dirty="0" err="1"/>
              <a:t>ve</a:t>
            </a:r>
            <a:r>
              <a:rPr lang="en-GB" sz="2000" dirty="0"/>
              <a:t> in autoimmune disease.</a:t>
            </a:r>
          </a:p>
          <a:p>
            <a:pPr>
              <a:lnSpc>
                <a:spcPct val="150000"/>
              </a:lnSpc>
            </a:pPr>
            <a:r>
              <a:rPr lang="en-GB" sz="2000" i="1" dirty="0">
                <a:solidFill>
                  <a:srgbClr val="0070C0"/>
                </a:solidFill>
              </a:rPr>
              <a:t>Plasma renin &amp; aldosterone:  </a:t>
            </a:r>
            <a:r>
              <a:rPr lang="en-GB" sz="2000" dirty="0"/>
              <a:t>to assess </a:t>
            </a:r>
            <a:r>
              <a:rPr lang="en-GB" sz="2000" dirty="0" err="1"/>
              <a:t>mineralocortocoid</a:t>
            </a:r>
            <a:r>
              <a:rPr lang="en-GB" sz="2000" dirty="0"/>
              <a:t> status. </a:t>
            </a:r>
            <a:endParaRPr lang="en-GB" sz="2000" b="1" i="1" dirty="0"/>
          </a:p>
          <a:p>
            <a:pPr>
              <a:lnSpc>
                <a:spcPct val="150000"/>
              </a:lnSpc>
            </a:pPr>
            <a:r>
              <a:rPr lang="en-GB" sz="2000" i="1" dirty="0">
                <a:solidFill>
                  <a:srgbClr val="0070C0"/>
                </a:solidFill>
              </a:rPr>
              <a:t>Chest-XR/Abd-XR: </a:t>
            </a:r>
            <a:r>
              <a:rPr lang="en-GB" sz="2000" dirty="0"/>
              <a:t>Any past TB, </a:t>
            </a:r>
            <a:r>
              <a:rPr lang="en-GB" sz="2000" dirty="0" err="1"/>
              <a:t>eg</a:t>
            </a:r>
            <a:r>
              <a:rPr lang="en-GB" sz="2000" dirty="0"/>
              <a:t> upper zone fibrosis of lung or adrenal calcification. Abdominal CT for TB, histoplasma, or metastatic disease. </a:t>
            </a:r>
          </a:p>
        </p:txBody>
      </p:sp>
      <p:cxnSp>
        <p:nvCxnSpPr>
          <p:cNvPr id="4" name="Straight Arrow Connector 3">
            <a:extLst>
              <a:ext uri="{FF2B5EF4-FFF2-40B4-BE49-F238E27FC236}">
                <a16:creationId xmlns:a16="http://schemas.microsoft.com/office/drawing/2014/main" xmlns="" id="{1821F04D-9CD2-43A8-934A-1282E21D653A}"/>
              </a:ext>
            </a:extLst>
          </p:cNvPr>
          <p:cNvCxnSpPr>
            <a:cxnSpLocks/>
          </p:cNvCxnSpPr>
          <p:nvPr/>
        </p:nvCxnSpPr>
        <p:spPr>
          <a:xfrm flipV="1">
            <a:off x="2612994" y="1165191"/>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06FDEB26-7D0D-4F91-88CE-228EE0153C02}"/>
              </a:ext>
            </a:extLst>
          </p:cNvPr>
          <p:cNvCxnSpPr/>
          <p:nvPr/>
        </p:nvCxnSpPr>
        <p:spPr>
          <a:xfrm>
            <a:off x="1876886" y="1182949"/>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126F0CA0-780C-4082-8CE3-35AE2A0F5B16}"/>
              </a:ext>
            </a:extLst>
          </p:cNvPr>
          <p:cNvCxnSpPr/>
          <p:nvPr/>
        </p:nvCxnSpPr>
        <p:spPr>
          <a:xfrm>
            <a:off x="3662778" y="1182949"/>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6218F9C0-F29B-4F40-AB38-8F679E587F2D}"/>
              </a:ext>
            </a:extLst>
          </p:cNvPr>
          <p:cNvCxnSpPr/>
          <p:nvPr/>
        </p:nvCxnSpPr>
        <p:spPr>
          <a:xfrm>
            <a:off x="5709080" y="1182949"/>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9C3DD62B-15E6-4356-936B-4A3471CFECFE}"/>
              </a:ext>
            </a:extLst>
          </p:cNvPr>
          <p:cNvCxnSpPr/>
          <p:nvPr/>
        </p:nvCxnSpPr>
        <p:spPr>
          <a:xfrm>
            <a:off x="7364767" y="1182949"/>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6800F5D2-5259-43BC-8B06-6E0B901A94B3}"/>
              </a:ext>
            </a:extLst>
          </p:cNvPr>
          <p:cNvCxnSpPr>
            <a:cxnSpLocks/>
          </p:cNvCxnSpPr>
          <p:nvPr/>
        </p:nvCxnSpPr>
        <p:spPr>
          <a:xfrm flipV="1">
            <a:off x="9920797" y="1165191"/>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0687A599-0D49-4D12-91B2-7A84E894A032}"/>
              </a:ext>
            </a:extLst>
          </p:cNvPr>
          <p:cNvCxnSpPr>
            <a:cxnSpLocks/>
          </p:cNvCxnSpPr>
          <p:nvPr/>
        </p:nvCxnSpPr>
        <p:spPr>
          <a:xfrm flipV="1">
            <a:off x="5624004" y="3304712"/>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xmlns="" id="{0A46D0D3-5869-48EA-A850-EF2D5288065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742344879"/>
      </p:ext>
    </p:extLst>
  </p:cSld>
  <p:clrMapOvr>
    <a:masterClrMapping/>
  </p:clrMapOvr>
  <mc:AlternateContent xmlns:mc="http://schemas.openxmlformats.org/markup-compatibility/2006">
    <mc:Choice xmlns:p14="http://schemas.microsoft.com/office/powerpoint/2010/main" xmlns="" Requires="p14">
      <p:transition spd="slow" p14:dur="2000" advTm="222331"/>
    </mc:Choice>
    <mc:Fallback>
      <p:transition spd="slow" advTm="222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DBF3FC3-5D6F-4522-B689-A326B5849791}"/>
              </a:ext>
            </a:extLst>
          </p:cNvPr>
          <p:cNvSpPr>
            <a:spLocks noGrp="1"/>
          </p:cNvSpPr>
          <p:nvPr>
            <p:ph idx="1"/>
          </p:nvPr>
        </p:nvSpPr>
        <p:spPr>
          <a:xfrm>
            <a:off x="838200" y="834501"/>
            <a:ext cx="10515600" cy="4962617"/>
          </a:xfrm>
        </p:spPr>
        <p:txBody>
          <a:bodyPr>
            <a:normAutofit/>
          </a:bodyPr>
          <a:lstStyle/>
          <a:p>
            <a:pPr>
              <a:lnSpc>
                <a:spcPct val="150000"/>
              </a:lnSpc>
            </a:pPr>
            <a:r>
              <a:rPr lang="en-GB" sz="2000" b="1" dirty="0"/>
              <a:t>Treatment: </a:t>
            </a:r>
          </a:p>
          <a:p>
            <a:pPr>
              <a:lnSpc>
                <a:spcPct val="150000"/>
              </a:lnSpc>
            </a:pPr>
            <a:r>
              <a:rPr lang="en-GB" sz="2000" dirty="0"/>
              <a:t>For Addisonian crisis (shocked): Replace steroids: ~15–25mg hydrocortisone daily, in 2–3 doses.</a:t>
            </a:r>
          </a:p>
          <a:p>
            <a:pPr>
              <a:lnSpc>
                <a:spcPct val="150000"/>
              </a:lnSpc>
            </a:pPr>
            <a:r>
              <a:rPr lang="en-GB" sz="2000" dirty="0"/>
              <a:t>Mineralocorticoids to correct postural hypotension,  </a:t>
            </a:r>
            <a:r>
              <a:rPr lang="en-US" sz="2000" dirty="0">
                <a:solidFill>
                  <a:srgbClr val="000000"/>
                </a:solidFill>
                <a:latin typeface="Calibri" panose="020F0502020204030204" pitchFamily="34" charset="0"/>
                <a:ea typeface="Times New Roman" panose="02020603050405020304" pitchFamily="18" charset="0"/>
                <a:cs typeface="Arial" panose="020B0604020202020204" pitchFamily="34" charset="0"/>
              </a:rPr>
              <a:t>Na</a:t>
            </a:r>
            <a:r>
              <a:rPr lang="en-US" sz="2000"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US" sz="2000" dirty="0">
                <a:solidFill>
                  <a:srgbClr val="000000"/>
                </a:solidFill>
                <a:latin typeface="Calibri" panose="020F0502020204030204" pitchFamily="34" charset="0"/>
                <a:ea typeface="Times New Roman" panose="02020603050405020304" pitchFamily="18" charset="0"/>
                <a:cs typeface="Arial" panose="020B0604020202020204" pitchFamily="34" charset="0"/>
              </a:rPr>
              <a:t>,  K</a:t>
            </a:r>
            <a:r>
              <a:rPr lang="en-US" sz="2000"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US" sz="2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2000" dirty="0"/>
              <a:t>fludrocortisone PO from 50–200mcg daily. If there is a poor response, suspect an associated autoimmune disease.</a:t>
            </a:r>
            <a:endParaRPr lang="en-GB" sz="2000" b="1" dirty="0"/>
          </a:p>
          <a:p>
            <a:pPr>
              <a:lnSpc>
                <a:spcPct val="150000"/>
              </a:lnSpc>
            </a:pPr>
            <a:r>
              <a:rPr lang="en-GB" sz="2000" dirty="0"/>
              <a:t>Steroid use: Add 5–10mg hydrocortisone to daily intake before strenuous activity/exercise. Double steroids in febrile illness, injury, or stress. Give out IM in case of vomiting. Avoid abrupt withdrawal. </a:t>
            </a:r>
          </a:p>
          <a:p>
            <a:pPr>
              <a:lnSpc>
                <a:spcPct val="150000"/>
              </a:lnSpc>
            </a:pPr>
            <a:r>
              <a:rPr lang="en-GB" sz="2000" b="1" dirty="0"/>
              <a:t>Follow-up: </a:t>
            </a:r>
            <a:r>
              <a:rPr lang="en-GB" sz="2000" dirty="0"/>
              <a:t>Yearly (BP, U&amp;E); watch for autoimmune diseases (pernicious anaemia).</a:t>
            </a:r>
          </a:p>
          <a:p>
            <a:pPr algn="just">
              <a:lnSpc>
                <a:spcPct val="200000"/>
              </a:lnSpc>
              <a:spcAft>
                <a:spcPts val="1000"/>
              </a:spcAft>
            </a:pPr>
            <a:endParaRPr lang="en-GB" sz="2000" dirty="0"/>
          </a:p>
        </p:txBody>
      </p:sp>
      <p:cxnSp>
        <p:nvCxnSpPr>
          <p:cNvPr id="4" name="Straight Arrow Connector 3">
            <a:extLst>
              <a:ext uri="{FF2B5EF4-FFF2-40B4-BE49-F238E27FC236}">
                <a16:creationId xmlns:a16="http://schemas.microsoft.com/office/drawing/2014/main" xmlns="" id="{1E37EFC0-6F40-40D4-9196-2B8736307885}"/>
              </a:ext>
            </a:extLst>
          </p:cNvPr>
          <p:cNvCxnSpPr/>
          <p:nvPr/>
        </p:nvCxnSpPr>
        <p:spPr>
          <a:xfrm>
            <a:off x="6537662" y="2212760"/>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88C40E47-DFEF-4024-97FD-DD56809191AC}"/>
              </a:ext>
            </a:extLst>
          </p:cNvPr>
          <p:cNvCxnSpPr>
            <a:cxnSpLocks/>
          </p:cNvCxnSpPr>
          <p:nvPr/>
        </p:nvCxnSpPr>
        <p:spPr>
          <a:xfrm flipV="1">
            <a:off x="7060706" y="2203881"/>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xmlns="" id="{FF52C53E-8A4C-4D9C-96F1-4ED0DE3BC45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479910709"/>
      </p:ext>
    </p:extLst>
  </p:cSld>
  <p:clrMapOvr>
    <a:masterClrMapping/>
  </p:clrMapOvr>
  <mc:AlternateContent xmlns:mc="http://schemas.openxmlformats.org/markup-compatibility/2006">
    <mc:Choice xmlns:p14="http://schemas.microsoft.com/office/powerpoint/2010/main" xmlns="" Requires="p14">
      <p:transition spd="slow" p14:dur="2000" advTm="138390"/>
    </mc:Choice>
    <mc:Fallback>
      <p:transition spd="slow" advTm="138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CC7120-0C42-402B-B740-F7CF611DFB1B}"/>
              </a:ext>
            </a:extLst>
          </p:cNvPr>
          <p:cNvSpPr>
            <a:spLocks noGrp="1"/>
          </p:cNvSpPr>
          <p:nvPr>
            <p:ph type="title"/>
          </p:nvPr>
        </p:nvSpPr>
        <p:spPr>
          <a:xfrm>
            <a:off x="838200" y="110972"/>
            <a:ext cx="10515600" cy="874450"/>
          </a:xfrm>
        </p:spPr>
        <p:txBody>
          <a:bodyPr>
            <a:normAutofit/>
          </a:bodyPr>
          <a:lstStyle/>
          <a:p>
            <a:r>
              <a:rPr lang="en-GB" sz="2800" b="1" dirty="0">
                <a:latin typeface="+mn-lt"/>
              </a:rPr>
              <a:t>Hyperaldosteronism</a:t>
            </a:r>
            <a:endParaRPr lang="en-GB" sz="2800" dirty="0">
              <a:latin typeface="+mn-lt"/>
            </a:endParaRPr>
          </a:p>
        </p:txBody>
      </p:sp>
      <p:sp>
        <p:nvSpPr>
          <p:cNvPr id="3" name="Content Placeholder 2">
            <a:extLst>
              <a:ext uri="{FF2B5EF4-FFF2-40B4-BE49-F238E27FC236}">
                <a16:creationId xmlns:a16="http://schemas.microsoft.com/office/drawing/2014/main" xmlns="" id="{8B25CDF3-CCBF-41B4-89DE-02668441606C}"/>
              </a:ext>
            </a:extLst>
          </p:cNvPr>
          <p:cNvSpPr>
            <a:spLocks noGrp="1"/>
          </p:cNvSpPr>
          <p:nvPr>
            <p:ph idx="1"/>
          </p:nvPr>
        </p:nvSpPr>
        <p:spPr>
          <a:xfrm>
            <a:off x="838200" y="985422"/>
            <a:ext cx="10515600" cy="5761607"/>
          </a:xfrm>
        </p:spPr>
        <p:txBody>
          <a:bodyPr>
            <a:normAutofit fontScale="70000" lnSpcReduction="20000"/>
          </a:bodyPr>
          <a:lstStyle/>
          <a:p>
            <a:pPr>
              <a:lnSpc>
                <a:spcPct val="150000"/>
              </a:lnSpc>
            </a:pPr>
            <a:r>
              <a:rPr lang="en-GB" sz="3400" b="1" dirty="0">
                <a:solidFill>
                  <a:srgbClr val="FF0000"/>
                </a:solidFill>
              </a:rPr>
              <a:t>Primary hyperaldosteronism:</a:t>
            </a:r>
          </a:p>
          <a:p>
            <a:pPr marL="0" indent="0">
              <a:lnSpc>
                <a:spcPct val="150000"/>
              </a:lnSpc>
              <a:buNone/>
            </a:pPr>
            <a:r>
              <a:rPr lang="en-GB" sz="3200" b="1" dirty="0"/>
              <a:t> </a:t>
            </a:r>
            <a:r>
              <a:rPr lang="en-GB" sz="3200" dirty="0"/>
              <a:t>Excess production of aldosterone, independent of the renin–angiotensin system, causing  sodium and water retention, and   renin release. Consider if: hypertension, hypokalaemia, or alkalosis in someone not on diuretics. Sodium tends to be mildly raised or normal.</a:t>
            </a:r>
            <a:br>
              <a:rPr lang="en-GB" sz="3200" dirty="0"/>
            </a:br>
            <a:r>
              <a:rPr lang="en-GB" sz="3200" b="1" i="1" u="sng" dirty="0"/>
              <a:t>Symptoms: </a:t>
            </a:r>
            <a:r>
              <a:rPr lang="en-GB" sz="3200" dirty="0"/>
              <a:t>Often asymptomatic or signs of hypokalaemia: weakness (even quadriparesis), cramps, paraesthesiae, polyuria, polydipsia.   BP but not always. </a:t>
            </a:r>
          </a:p>
          <a:p>
            <a:pPr marL="0" indent="0">
              <a:lnSpc>
                <a:spcPct val="150000"/>
              </a:lnSpc>
              <a:buNone/>
            </a:pPr>
            <a:r>
              <a:rPr lang="en-GB" sz="3200" b="1" i="1" u="sng" dirty="0"/>
              <a:t>Causes: </a:t>
            </a:r>
            <a:r>
              <a:rPr lang="en-GB" sz="3200" dirty="0"/>
              <a:t>~ ⅔ due to a solitary aldosterone-producing adenoma (linked to mutations in </a:t>
            </a:r>
            <a:r>
              <a:rPr lang="en-US" sz="3200" dirty="0">
                <a:solidFill>
                  <a:srgbClr val="000000"/>
                </a:solidFill>
                <a:latin typeface="Calibri" panose="020F0502020204030204" pitchFamily="34" charset="0"/>
                <a:ea typeface="Times New Roman" panose="02020603050405020304" pitchFamily="18" charset="0"/>
                <a:cs typeface="Arial" panose="020B0604020202020204" pitchFamily="34" charset="0"/>
              </a:rPr>
              <a:t>K</a:t>
            </a:r>
            <a:r>
              <a:rPr lang="en-US" sz="3200"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3200" dirty="0"/>
              <a:t>channels) —</a:t>
            </a:r>
            <a:r>
              <a:rPr lang="en-GB" sz="3200" i="1" dirty="0"/>
              <a:t>Conn’s syndrome</a:t>
            </a:r>
            <a:r>
              <a:rPr lang="en-GB" sz="3200" dirty="0"/>
              <a:t>. ~⅓ due to bilateral adrenocortical hyperplasia.</a:t>
            </a:r>
            <a:br>
              <a:rPr lang="en-GB" sz="3200" dirty="0"/>
            </a:br>
            <a:r>
              <a:rPr lang="en-GB" sz="3200" dirty="0"/>
              <a:t>Rare causes: adrenal carcinoma; or glucocorticoid-remediable aldosteronism (GRA)—the ACTH regulatory element of the 11</a:t>
            </a:r>
            <a:r>
              <a:rPr lang="el-GR" sz="4000" dirty="0"/>
              <a:t>ᵦ</a:t>
            </a:r>
            <a:r>
              <a:rPr lang="en-GB" sz="3200" dirty="0"/>
              <a:t>-hydroxylase gene fuses to the aldosterone synthase gene,   aldosterone production, &amp; bringing it under the control of ACTH.</a:t>
            </a:r>
          </a:p>
        </p:txBody>
      </p:sp>
      <p:cxnSp>
        <p:nvCxnSpPr>
          <p:cNvPr id="4" name="Straight Arrow Connector 3">
            <a:extLst>
              <a:ext uri="{FF2B5EF4-FFF2-40B4-BE49-F238E27FC236}">
                <a16:creationId xmlns:a16="http://schemas.microsoft.com/office/drawing/2014/main" xmlns="" id="{A3A15893-3A7B-428F-8353-416F82EC12BA}"/>
              </a:ext>
            </a:extLst>
          </p:cNvPr>
          <p:cNvCxnSpPr>
            <a:cxnSpLocks/>
          </p:cNvCxnSpPr>
          <p:nvPr/>
        </p:nvCxnSpPr>
        <p:spPr>
          <a:xfrm flipV="1">
            <a:off x="867792" y="2168370"/>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B1E57D52-F4FB-4385-B503-82AAF0F8B52D}"/>
              </a:ext>
            </a:extLst>
          </p:cNvPr>
          <p:cNvCxnSpPr/>
          <p:nvPr/>
        </p:nvCxnSpPr>
        <p:spPr>
          <a:xfrm>
            <a:off x="4797639" y="2177249"/>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E7F1AA2A-FE2B-45F1-994D-DFD3C0DC15CC}"/>
              </a:ext>
            </a:extLst>
          </p:cNvPr>
          <p:cNvCxnSpPr>
            <a:cxnSpLocks/>
          </p:cNvCxnSpPr>
          <p:nvPr/>
        </p:nvCxnSpPr>
        <p:spPr>
          <a:xfrm flipV="1">
            <a:off x="6000565" y="3429000"/>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C8DD7E8C-ADF8-41B9-961F-29E7A63001DD}"/>
              </a:ext>
            </a:extLst>
          </p:cNvPr>
          <p:cNvCxnSpPr>
            <a:cxnSpLocks/>
          </p:cNvCxnSpPr>
          <p:nvPr/>
        </p:nvCxnSpPr>
        <p:spPr>
          <a:xfrm flipV="1">
            <a:off x="1687497" y="5880717"/>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xmlns="" id="{C155A414-1701-4C6F-A619-D1C85F0AA59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426062006"/>
      </p:ext>
    </p:extLst>
  </p:cSld>
  <p:clrMapOvr>
    <a:masterClrMapping/>
  </p:clrMapOvr>
  <mc:AlternateContent xmlns:mc="http://schemas.openxmlformats.org/markup-compatibility/2006">
    <mc:Choice xmlns:p14="http://schemas.microsoft.com/office/powerpoint/2010/main" xmlns="" Requires="p14">
      <p:transition spd="slow" p14:dur="2000" advTm="194345"/>
    </mc:Choice>
    <mc:Fallback>
      <p:transition spd="slow" advTm="194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CBB06FA-6C10-4651-B27A-9DD88480E980}"/>
              </a:ext>
            </a:extLst>
          </p:cNvPr>
          <p:cNvSpPr>
            <a:spLocks noGrp="1"/>
          </p:cNvSpPr>
          <p:nvPr>
            <p:ph idx="1"/>
          </p:nvPr>
        </p:nvSpPr>
        <p:spPr>
          <a:xfrm>
            <a:off x="838200" y="621438"/>
            <a:ext cx="10515600" cy="5555526"/>
          </a:xfrm>
        </p:spPr>
        <p:txBody>
          <a:bodyPr>
            <a:normAutofit fontScale="77500" lnSpcReduction="20000"/>
          </a:bodyPr>
          <a:lstStyle/>
          <a:p>
            <a:pPr marL="0" indent="0">
              <a:lnSpc>
                <a:spcPct val="160000"/>
              </a:lnSpc>
              <a:buNone/>
            </a:pPr>
            <a:r>
              <a:rPr lang="en-GB" sz="2600" b="1" u="sng" dirty="0"/>
              <a:t>Tests: </a:t>
            </a:r>
            <a:r>
              <a:rPr lang="en-GB" sz="2600" dirty="0"/>
              <a:t>U&amp;E, renin and aldosterone, and adrenal vein sampling. Do not rely on a low </a:t>
            </a:r>
            <a:r>
              <a:rPr lang="en-US" dirty="0">
                <a:solidFill>
                  <a:srgbClr val="000000"/>
                </a:solidFill>
                <a:latin typeface="Calibri" panose="020F0502020204030204" pitchFamily="34" charset="0"/>
                <a:ea typeface="Times New Roman" panose="02020603050405020304" pitchFamily="18" charset="0"/>
                <a:cs typeface="Arial" panose="020B0604020202020204" pitchFamily="34" charset="0"/>
              </a:rPr>
              <a:t>K</a:t>
            </a:r>
            <a:r>
              <a:rPr lang="en-US"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GB" sz="2600" dirty="0"/>
              <a:t>, as &gt;20% are </a:t>
            </a:r>
            <a:r>
              <a:rPr lang="en-GB" sz="2600" dirty="0" err="1"/>
              <a:t>normokalaemic</a:t>
            </a:r>
            <a:r>
              <a:rPr lang="en-GB" sz="2600" dirty="0"/>
              <a:t>. For GRA (suspect if there is a family history of early hypertension), genetic testing is available. </a:t>
            </a:r>
          </a:p>
          <a:p>
            <a:pPr marL="0" indent="0">
              <a:lnSpc>
                <a:spcPct val="150000"/>
              </a:lnSpc>
              <a:buNone/>
            </a:pPr>
            <a:r>
              <a:rPr lang="en-GB" sz="2600" b="1" u="sng" dirty="0"/>
              <a:t>Treatment: </a:t>
            </a:r>
            <a:br>
              <a:rPr lang="en-GB" sz="2600" b="1" u="sng" dirty="0"/>
            </a:br>
            <a:r>
              <a:rPr lang="en-GB" sz="2600" b="1" dirty="0"/>
              <a:t>Conn’s: </a:t>
            </a:r>
            <a:r>
              <a:rPr lang="en-GB" sz="2600" dirty="0"/>
              <a:t>laparoscopic adrenalectomy. Spironolactone (</a:t>
            </a:r>
            <a:r>
              <a:rPr lang="en-GB" sz="2600" dirty="0" err="1"/>
              <a:t>antimineralocorticoid</a:t>
            </a:r>
            <a:r>
              <a:rPr lang="en-GB" sz="2600" dirty="0"/>
              <a:t>; 25–100mg/24h PO) for 4wks </a:t>
            </a:r>
            <a:r>
              <a:rPr lang="en-GB" sz="2600" dirty="0">
                <a:solidFill>
                  <a:srgbClr val="0070C0"/>
                </a:solidFill>
              </a:rPr>
              <a:t>pre-op</a:t>
            </a:r>
            <a:r>
              <a:rPr lang="en-GB" sz="2600" dirty="0"/>
              <a:t> controls BP and </a:t>
            </a:r>
            <a:r>
              <a:rPr lang="en-US" dirty="0">
                <a:solidFill>
                  <a:srgbClr val="000000"/>
                </a:solidFill>
                <a:latin typeface="Calibri" panose="020F0502020204030204" pitchFamily="34" charset="0"/>
                <a:ea typeface="Times New Roman" panose="02020603050405020304" pitchFamily="18" charset="0"/>
                <a:cs typeface="Arial" panose="020B0604020202020204" pitchFamily="34" charset="0"/>
              </a:rPr>
              <a:t>K</a:t>
            </a:r>
            <a:r>
              <a:rPr lang="en-US"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GB" sz="2600" dirty="0"/>
              <a:t>. </a:t>
            </a:r>
          </a:p>
          <a:p>
            <a:pPr marL="0" indent="0">
              <a:lnSpc>
                <a:spcPct val="150000"/>
              </a:lnSpc>
              <a:buNone/>
            </a:pPr>
            <a:r>
              <a:rPr lang="en-GB" sz="2600" b="1" dirty="0"/>
              <a:t>•Hyperplasia: </a:t>
            </a:r>
            <a:r>
              <a:rPr lang="en-GB" sz="2600" dirty="0"/>
              <a:t>treated medically: spironolactone or amiloride. </a:t>
            </a:r>
            <a:r>
              <a:rPr lang="en-GB" sz="2600" b="1" dirty="0"/>
              <a:t>•</a:t>
            </a:r>
            <a:r>
              <a:rPr lang="en-GB" sz="2600" dirty="0"/>
              <a:t>GRA: dexamethasone 1mg/24h PO for 4wks, normalizes biochemistry but not always BP. If BP is still  , use spironolactone as an alternative.</a:t>
            </a:r>
          </a:p>
          <a:p>
            <a:pPr marL="0" indent="0">
              <a:lnSpc>
                <a:spcPct val="150000"/>
              </a:lnSpc>
              <a:buNone/>
            </a:pPr>
            <a:r>
              <a:rPr lang="en-GB" sz="2600" b="1" dirty="0"/>
              <a:t>•Adrenal carcinoma: </a:t>
            </a:r>
            <a:r>
              <a:rPr lang="en-GB" sz="2600" dirty="0"/>
              <a:t>surgery ± </a:t>
            </a:r>
            <a:r>
              <a:rPr lang="en-GB" sz="2600" dirty="0">
                <a:solidFill>
                  <a:srgbClr val="0070C0"/>
                </a:solidFill>
              </a:rPr>
              <a:t>post-operative</a:t>
            </a:r>
            <a:r>
              <a:rPr lang="en-GB" sz="2600" dirty="0"/>
              <a:t> adrenolytic therapy with mitotane—prognosis is poor.</a:t>
            </a:r>
            <a:r>
              <a:rPr lang="en-GB" dirty="0"/>
              <a:t/>
            </a:r>
            <a:br>
              <a:rPr lang="en-GB" dirty="0"/>
            </a:br>
            <a:endParaRPr lang="en-GB" dirty="0"/>
          </a:p>
        </p:txBody>
      </p:sp>
      <p:cxnSp>
        <p:nvCxnSpPr>
          <p:cNvPr id="4" name="Straight Arrow Connector 3">
            <a:extLst>
              <a:ext uri="{FF2B5EF4-FFF2-40B4-BE49-F238E27FC236}">
                <a16:creationId xmlns:a16="http://schemas.microsoft.com/office/drawing/2014/main" xmlns="" id="{6A363B50-50A4-4DBC-8D90-8D846324E345}"/>
              </a:ext>
            </a:extLst>
          </p:cNvPr>
          <p:cNvCxnSpPr>
            <a:cxnSpLocks/>
          </p:cNvCxnSpPr>
          <p:nvPr/>
        </p:nvCxnSpPr>
        <p:spPr>
          <a:xfrm flipV="1">
            <a:off x="7608903" y="3909874"/>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xmlns="" id="{A15DAFD0-68B5-491A-BFFF-09CB970EFCB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1748863387"/>
      </p:ext>
    </p:extLst>
  </p:cSld>
  <p:clrMapOvr>
    <a:masterClrMapping/>
  </p:clrMapOvr>
  <mc:AlternateContent xmlns:mc="http://schemas.openxmlformats.org/markup-compatibility/2006">
    <mc:Choice xmlns:p14="http://schemas.microsoft.com/office/powerpoint/2010/main" xmlns="" Requires="p14">
      <p:transition spd="slow" p14:dur="2000" advTm="120342"/>
    </mc:Choice>
    <mc:Fallback>
      <p:transition spd="slow" advTm="12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9DC0840-2A1D-4262-B63A-5AF838E9B5B3}"/>
              </a:ext>
            </a:extLst>
          </p:cNvPr>
          <p:cNvSpPr>
            <a:spLocks noGrp="1"/>
          </p:cNvSpPr>
          <p:nvPr>
            <p:ph idx="1"/>
          </p:nvPr>
        </p:nvSpPr>
        <p:spPr>
          <a:xfrm>
            <a:off x="838200" y="639192"/>
            <a:ext cx="10515600" cy="5761608"/>
          </a:xfrm>
        </p:spPr>
        <p:txBody>
          <a:bodyPr>
            <a:normAutofit/>
          </a:bodyPr>
          <a:lstStyle/>
          <a:p>
            <a:pPr marL="0" indent="0">
              <a:lnSpc>
                <a:spcPct val="150000"/>
              </a:lnSpc>
              <a:buNone/>
            </a:pPr>
            <a:r>
              <a:rPr lang="en-GB" sz="2400" b="1" dirty="0">
                <a:solidFill>
                  <a:srgbClr val="FF0000"/>
                </a:solidFill>
              </a:rPr>
              <a:t>• Secondary hyperaldosteronism:</a:t>
            </a:r>
          </a:p>
          <a:p>
            <a:pPr marL="0" indent="0">
              <a:lnSpc>
                <a:spcPct val="150000"/>
              </a:lnSpc>
              <a:buNone/>
            </a:pPr>
            <a:r>
              <a:rPr lang="en-GB" sz="2000" dirty="0"/>
              <a:t>Due to a high renin from   renal perfusion, </a:t>
            </a:r>
            <a:r>
              <a:rPr lang="en-GB" sz="2000" dirty="0" err="1"/>
              <a:t>eg</a:t>
            </a:r>
            <a:r>
              <a:rPr lang="en-GB" sz="2000" dirty="0"/>
              <a:t> in renal artery stenosis, accelerated hypertension, diuretics, congestive cardiac failure or hepatic failure.</a:t>
            </a:r>
          </a:p>
          <a:p>
            <a:pPr marL="0" indent="0">
              <a:lnSpc>
                <a:spcPct val="150000"/>
              </a:lnSpc>
              <a:buNone/>
            </a:pPr>
            <a:endParaRPr lang="en-GB" sz="2000" dirty="0"/>
          </a:p>
          <a:p>
            <a:pPr marL="0" indent="0">
              <a:lnSpc>
                <a:spcPct val="150000"/>
              </a:lnSpc>
              <a:buNone/>
            </a:pPr>
            <a:r>
              <a:rPr lang="en-GB" sz="2400" b="1" dirty="0">
                <a:solidFill>
                  <a:srgbClr val="FF0000"/>
                </a:solidFill>
              </a:rPr>
              <a:t>• Bartter’s syndrome:</a:t>
            </a:r>
          </a:p>
          <a:p>
            <a:pPr marL="0" indent="0">
              <a:lnSpc>
                <a:spcPct val="150000"/>
              </a:lnSpc>
              <a:buNone/>
            </a:pPr>
            <a:r>
              <a:rPr lang="en-GB" sz="2400" b="1" dirty="0">
                <a:solidFill>
                  <a:srgbClr val="FF0000"/>
                </a:solidFill>
              </a:rPr>
              <a:t> </a:t>
            </a:r>
            <a:r>
              <a:rPr lang="en-GB" sz="2000" dirty="0"/>
              <a:t>This is a major cause of congenital (autosomal recessive) salt wasting—via a sodium and chloride leak in the loop of Henle via mutations in channels and transporters. Presents in childhood with failure to thrive, polyuria, and polydipsia. BP is </a:t>
            </a:r>
            <a:r>
              <a:rPr lang="en-GB" sz="2000" i="1" dirty="0"/>
              <a:t>normal</a:t>
            </a:r>
            <a:r>
              <a:rPr lang="en-GB" sz="2000" dirty="0"/>
              <a:t>. Sodium loss leads to volume depletion, causing   renin and aldosterone production, leading to hypokalaemia and metabolic alkalosis,  urinary </a:t>
            </a:r>
            <a:r>
              <a:rPr lang="en-US" sz="2000" dirty="0">
                <a:solidFill>
                  <a:srgbClr val="000000"/>
                </a:solidFill>
                <a:latin typeface="Calibri" panose="020F0502020204030204" pitchFamily="34" charset="0"/>
                <a:ea typeface="Times New Roman" panose="02020603050405020304" pitchFamily="18" charset="0"/>
                <a:cs typeface="Arial" panose="020B0604020202020204" pitchFamily="34" charset="0"/>
              </a:rPr>
              <a:t>K</a:t>
            </a:r>
            <a:r>
              <a:rPr lang="en-US" sz="2000"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 </a:t>
            </a:r>
            <a:r>
              <a:rPr lang="en-GB" sz="2000" dirty="0"/>
              <a:t>and </a:t>
            </a:r>
            <a:r>
              <a:rPr lang="en-US" sz="2000" dirty="0">
                <a:solidFill>
                  <a:srgbClr val="000000"/>
                </a:solidFill>
                <a:latin typeface="Calibri" panose="020F0502020204030204" pitchFamily="34" charset="0"/>
                <a:ea typeface="Times New Roman" panose="02020603050405020304" pitchFamily="18" charset="0"/>
                <a:cs typeface="Arial" panose="020B0604020202020204" pitchFamily="34" charset="0"/>
              </a:rPr>
              <a:t>Cl</a:t>
            </a:r>
            <a:r>
              <a:rPr lang="en-US" sz="2000" b="1"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l-GR" sz="2000" dirty="0"/>
              <a:t>. </a:t>
            </a:r>
            <a:r>
              <a:rPr lang="en-GB" sz="2000" dirty="0"/>
              <a:t>Treatment: </a:t>
            </a:r>
            <a:r>
              <a:rPr lang="en-US" sz="2000" dirty="0">
                <a:solidFill>
                  <a:srgbClr val="000000"/>
                </a:solidFill>
                <a:latin typeface="Calibri" panose="020F0502020204030204" pitchFamily="34" charset="0"/>
                <a:ea typeface="Times New Roman" panose="02020603050405020304" pitchFamily="18" charset="0"/>
                <a:cs typeface="Arial" panose="020B0604020202020204" pitchFamily="34" charset="0"/>
              </a:rPr>
              <a:t>K</a:t>
            </a:r>
            <a:r>
              <a:rPr lang="en-US" sz="2000" baseline="30000" dirty="0">
                <a:solidFill>
                  <a:srgbClr val="000000"/>
                </a:solidFill>
                <a:latin typeface="Calibri" panose="020F0502020204030204" pitchFamily="34" charset="0"/>
                <a:ea typeface="Times New Roman" panose="02020603050405020304" pitchFamily="18" charset="0"/>
                <a:cs typeface="Arial" panose="020B0604020202020204" pitchFamily="34" charset="0"/>
              </a:rPr>
              <a:t>+</a:t>
            </a:r>
            <a:r>
              <a:rPr lang="en-GB" sz="2000" dirty="0"/>
              <a:t> replacement, NSAIDS</a:t>
            </a:r>
            <a:r>
              <a:rPr lang="en-GB" sz="2000" b="1" dirty="0"/>
              <a:t> </a:t>
            </a:r>
            <a:r>
              <a:rPr lang="en-GB" sz="2000" dirty="0"/>
              <a:t>(to inhibit prostaglandins), and ACE-</a:t>
            </a:r>
            <a:r>
              <a:rPr lang="en-GB" sz="2000" dirty="0" err="1"/>
              <a:t>i</a:t>
            </a:r>
            <a:r>
              <a:rPr lang="en-GB" sz="2000" dirty="0"/>
              <a:t>. </a:t>
            </a:r>
          </a:p>
        </p:txBody>
      </p:sp>
      <p:cxnSp>
        <p:nvCxnSpPr>
          <p:cNvPr id="4" name="Straight Arrow Connector 3">
            <a:extLst>
              <a:ext uri="{FF2B5EF4-FFF2-40B4-BE49-F238E27FC236}">
                <a16:creationId xmlns:a16="http://schemas.microsoft.com/office/drawing/2014/main" xmlns="" id="{FC579599-F4DF-4355-BC72-B536412295AE}"/>
              </a:ext>
            </a:extLst>
          </p:cNvPr>
          <p:cNvCxnSpPr/>
          <p:nvPr/>
        </p:nvCxnSpPr>
        <p:spPr>
          <a:xfrm>
            <a:off x="3581399" y="1484791"/>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0F05EDFC-E95A-4B4A-A715-7F36CEC0E793}"/>
              </a:ext>
            </a:extLst>
          </p:cNvPr>
          <p:cNvCxnSpPr>
            <a:cxnSpLocks/>
          </p:cNvCxnSpPr>
          <p:nvPr/>
        </p:nvCxnSpPr>
        <p:spPr>
          <a:xfrm flipV="1">
            <a:off x="872971" y="5701684"/>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4E41CACD-E738-4FCF-A1E3-C4D23A88FD01}"/>
              </a:ext>
            </a:extLst>
          </p:cNvPr>
          <p:cNvCxnSpPr>
            <a:cxnSpLocks/>
          </p:cNvCxnSpPr>
          <p:nvPr/>
        </p:nvCxnSpPr>
        <p:spPr>
          <a:xfrm flipV="1">
            <a:off x="1828060" y="5231167"/>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xmlns="" id="{26EDFBDA-E7D4-446C-819C-DD69495A17D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305694306"/>
      </p:ext>
    </p:extLst>
  </p:cSld>
  <p:clrMapOvr>
    <a:masterClrMapping/>
  </p:clrMapOvr>
  <mc:AlternateContent xmlns:mc="http://schemas.openxmlformats.org/markup-compatibility/2006">
    <mc:Choice xmlns:p14="http://schemas.microsoft.com/office/powerpoint/2010/main" xmlns="" Requires="p14">
      <p:transition spd="slow" p14:dur="2000" advTm="122747"/>
    </mc:Choice>
    <mc:Fallback>
      <p:transition spd="slow" advTm="12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CB8A4-A69C-48AD-B919-BFC70790FA51}"/>
              </a:ext>
            </a:extLst>
          </p:cNvPr>
          <p:cNvSpPr>
            <a:spLocks noGrp="1"/>
          </p:cNvSpPr>
          <p:nvPr>
            <p:ph type="title"/>
          </p:nvPr>
        </p:nvSpPr>
        <p:spPr>
          <a:xfrm>
            <a:off x="838200" y="365125"/>
            <a:ext cx="10515600" cy="806727"/>
          </a:xfrm>
        </p:spPr>
        <p:txBody>
          <a:bodyPr>
            <a:normAutofit/>
          </a:bodyPr>
          <a:lstStyle/>
          <a:p>
            <a:r>
              <a:rPr lang="en-GB" sz="2800" b="1" dirty="0">
                <a:latin typeface="+mn-lt"/>
              </a:rPr>
              <a:t>Phaeochromocytoma</a:t>
            </a:r>
            <a:endParaRPr lang="en-GB" sz="2800" dirty="0">
              <a:latin typeface="+mn-lt"/>
            </a:endParaRPr>
          </a:p>
        </p:txBody>
      </p:sp>
      <p:sp>
        <p:nvSpPr>
          <p:cNvPr id="3" name="Content Placeholder 2">
            <a:extLst>
              <a:ext uri="{FF2B5EF4-FFF2-40B4-BE49-F238E27FC236}">
                <a16:creationId xmlns:a16="http://schemas.microsoft.com/office/drawing/2014/main" xmlns="" id="{ACC19133-5DE9-4090-8F9C-7F4930819E10}"/>
              </a:ext>
            </a:extLst>
          </p:cNvPr>
          <p:cNvSpPr>
            <a:spLocks noGrp="1"/>
          </p:cNvSpPr>
          <p:nvPr>
            <p:ph idx="1"/>
          </p:nvPr>
        </p:nvSpPr>
        <p:spPr>
          <a:xfrm>
            <a:off x="838200" y="1233996"/>
            <a:ext cx="10515600" cy="5258879"/>
          </a:xfrm>
        </p:spPr>
        <p:txBody>
          <a:bodyPr>
            <a:normAutofit fontScale="92500" lnSpcReduction="10000"/>
          </a:bodyPr>
          <a:lstStyle/>
          <a:p>
            <a:pPr>
              <a:lnSpc>
                <a:spcPct val="150000"/>
              </a:lnSpc>
            </a:pPr>
            <a:r>
              <a:rPr lang="en-GB" sz="2000" dirty="0"/>
              <a:t>Neuroendocrine tumour of the adrenal medulla and originates from the chromaffin cells along the paravertebral sympathetic chain extending from pelvis to base of skull. Mainly are abdominal (&gt;95%) and &gt;90% in adrenal medulla. Secretes excessive amounts of catecholamines (adrenaline and noradrenaline) and its metabolites (metanephrine), which act on the adrenergic receptors (alpha and beta).</a:t>
            </a:r>
          </a:p>
          <a:p>
            <a:pPr>
              <a:lnSpc>
                <a:spcPct val="150000"/>
              </a:lnSpc>
            </a:pPr>
            <a:r>
              <a:rPr lang="en-GB" sz="2000" dirty="0" err="1"/>
              <a:t>Phaeochromocytomas</a:t>
            </a:r>
            <a:r>
              <a:rPr lang="en-GB" sz="2000" dirty="0"/>
              <a:t> </a:t>
            </a:r>
            <a:r>
              <a:rPr lang="en-GB" sz="2000" i="1" dirty="0"/>
              <a:t>roughly </a:t>
            </a:r>
            <a:r>
              <a:rPr lang="en-GB" sz="2000" dirty="0"/>
              <a:t>follow the </a:t>
            </a:r>
            <a:r>
              <a:rPr lang="en-GB" sz="2000" b="1" dirty="0"/>
              <a:t>10% rule: 10% </a:t>
            </a:r>
            <a:r>
              <a:rPr lang="en-GB" sz="2000" dirty="0"/>
              <a:t>are malignant, </a:t>
            </a:r>
            <a:r>
              <a:rPr lang="en-GB" sz="2000" b="1" dirty="0"/>
              <a:t>10% </a:t>
            </a:r>
            <a:r>
              <a:rPr lang="en-GB" sz="2000" dirty="0"/>
              <a:t>are extra-adrenal, </a:t>
            </a:r>
            <a:r>
              <a:rPr lang="en-GB" sz="2000" b="1" dirty="0"/>
              <a:t>10% </a:t>
            </a:r>
            <a:r>
              <a:rPr lang="en-GB" sz="2000" dirty="0"/>
              <a:t>are bilateral, and </a:t>
            </a:r>
            <a:r>
              <a:rPr lang="en-GB" sz="2000" b="1" dirty="0"/>
              <a:t>10% </a:t>
            </a:r>
            <a:r>
              <a:rPr lang="en-GB" sz="2000" dirty="0"/>
              <a:t>are familial. </a:t>
            </a:r>
          </a:p>
          <a:p>
            <a:pPr>
              <a:lnSpc>
                <a:spcPct val="150000"/>
              </a:lnSpc>
            </a:pPr>
            <a:r>
              <a:rPr lang="en-GB" sz="2000" dirty="0"/>
              <a:t>Recent data suggest higher incidence in patients with genetic mutations affecting several genes including SDH (succinyl dehydrogenase). A dangerous but treatable cause of 2ry hypertension. About 10% are part of hereditary cancer syndromes, </a:t>
            </a:r>
            <a:r>
              <a:rPr lang="en-GB" sz="2000" dirty="0" err="1"/>
              <a:t>eg</a:t>
            </a:r>
            <a:r>
              <a:rPr lang="en-GB" sz="2000" dirty="0"/>
              <a:t> thyroid, MEN-2A and 2B, neurofibromatosis, von Hippel–Lindau syndrome (SDH mutations).</a:t>
            </a:r>
            <a:br>
              <a:rPr lang="en-GB" sz="2000" dirty="0"/>
            </a:br>
            <a:endParaRPr lang="en-GB" sz="2000" dirty="0"/>
          </a:p>
        </p:txBody>
      </p:sp>
      <p:pic>
        <p:nvPicPr>
          <p:cNvPr id="5" name="Audio 4">
            <a:hlinkClick r:id="" action="ppaction://media"/>
            <a:extLst>
              <a:ext uri="{FF2B5EF4-FFF2-40B4-BE49-F238E27FC236}">
                <a16:creationId xmlns:a16="http://schemas.microsoft.com/office/drawing/2014/main" xmlns="" id="{47A855C3-EB1B-4F9A-B226-1ED2CE786B6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3004776244"/>
      </p:ext>
    </p:extLst>
  </p:cSld>
  <p:clrMapOvr>
    <a:masterClrMapping/>
  </p:clrMapOvr>
  <mc:AlternateContent xmlns:mc="http://schemas.openxmlformats.org/markup-compatibility/2006">
    <mc:Choice xmlns:p14="http://schemas.microsoft.com/office/powerpoint/2010/main" xmlns="" Requires="p14">
      <p:transition spd="slow" p14:dur="2000" advTm="152620"/>
    </mc:Choice>
    <mc:Fallback>
      <p:transition spd="slow" advTm="15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4123679-F71B-4D54-AF54-A37A4579BB62}"/>
              </a:ext>
            </a:extLst>
          </p:cNvPr>
          <p:cNvSpPr>
            <a:spLocks noGrp="1"/>
          </p:cNvSpPr>
          <p:nvPr>
            <p:ph idx="1"/>
          </p:nvPr>
        </p:nvSpPr>
        <p:spPr>
          <a:xfrm>
            <a:off x="838200" y="1100831"/>
            <a:ext cx="8119369" cy="5076132"/>
          </a:xfrm>
        </p:spPr>
        <p:txBody>
          <a:bodyPr>
            <a:normAutofit/>
          </a:bodyPr>
          <a:lstStyle/>
          <a:p>
            <a:pPr>
              <a:lnSpc>
                <a:spcPct val="150000"/>
              </a:lnSpc>
            </a:pPr>
            <a:r>
              <a:rPr lang="en-GB" b="1" dirty="0"/>
              <a:t>Anatomy and physiology</a:t>
            </a:r>
            <a:br>
              <a:rPr lang="en-GB" b="1" dirty="0"/>
            </a:br>
            <a:r>
              <a:rPr lang="en-GB" sz="2000" dirty="0"/>
              <a:t>The adrenals are small, pyramidal organs lying immediately above the kidneys on their posteromedial surface. The adrenal medulla is part of the sympathetic nervous system and secretes catecholamines. The adrenal cortex secretes cortisol (a glucocorticoid), mineralocorticoids and androgens.</a:t>
            </a:r>
            <a:br>
              <a:rPr lang="en-GB" sz="2000" dirty="0"/>
            </a:br>
            <a:endParaRPr lang="en-GB" sz="2000" dirty="0"/>
          </a:p>
        </p:txBody>
      </p:sp>
      <p:pic>
        <p:nvPicPr>
          <p:cNvPr id="4" name="Picture 3">
            <a:extLst>
              <a:ext uri="{FF2B5EF4-FFF2-40B4-BE49-F238E27FC236}">
                <a16:creationId xmlns:a16="http://schemas.microsoft.com/office/drawing/2014/main" xmlns="" id="{034CAA08-0A2C-4A8E-BF0A-E6A98CBCD8BE}"/>
              </a:ext>
            </a:extLst>
          </p:cNvPr>
          <p:cNvPicPr>
            <a:picLocks noChangeAspect="1"/>
          </p:cNvPicPr>
          <p:nvPr/>
        </p:nvPicPr>
        <p:blipFill rotWithShape="1">
          <a:blip r:embed="rId3"/>
          <a:srcRect l="58696" t="53323"/>
          <a:stretch/>
        </p:blipFill>
        <p:spPr>
          <a:xfrm>
            <a:off x="9117368" y="1233996"/>
            <a:ext cx="2574523" cy="2836507"/>
          </a:xfrm>
          <a:prstGeom prst="rect">
            <a:avLst/>
          </a:prstGeom>
        </p:spPr>
      </p:pic>
      <p:sp>
        <p:nvSpPr>
          <p:cNvPr id="2" name="TextBox 1">
            <a:extLst>
              <a:ext uri="{FF2B5EF4-FFF2-40B4-BE49-F238E27FC236}">
                <a16:creationId xmlns:a16="http://schemas.microsoft.com/office/drawing/2014/main" xmlns="" id="{5BBA2ABB-0084-4445-859F-81EBE4BF3AA2}"/>
              </a:ext>
            </a:extLst>
          </p:cNvPr>
          <p:cNvSpPr txBox="1"/>
          <p:nvPr/>
        </p:nvSpPr>
        <p:spPr>
          <a:xfrm>
            <a:off x="9365941" y="772357"/>
            <a:ext cx="1624614" cy="369332"/>
          </a:xfrm>
          <a:prstGeom prst="rect">
            <a:avLst/>
          </a:prstGeom>
          <a:noFill/>
        </p:spPr>
        <p:txBody>
          <a:bodyPr wrap="square" rtlCol="0">
            <a:spAutoFit/>
          </a:bodyPr>
          <a:lstStyle/>
          <a:p>
            <a:r>
              <a:rPr lang="en-GB" b="1" dirty="0">
                <a:solidFill>
                  <a:schemeClr val="accent2"/>
                </a:solidFill>
              </a:rPr>
              <a:t>Adrenal cortex</a:t>
            </a:r>
          </a:p>
        </p:txBody>
      </p:sp>
      <p:sp>
        <p:nvSpPr>
          <p:cNvPr id="7" name="TextBox 6">
            <a:extLst>
              <a:ext uri="{FF2B5EF4-FFF2-40B4-BE49-F238E27FC236}">
                <a16:creationId xmlns:a16="http://schemas.microsoft.com/office/drawing/2014/main" xmlns="" id="{E55BAC2F-1BF0-48DD-B70D-625455AA1B0F}"/>
              </a:ext>
            </a:extLst>
          </p:cNvPr>
          <p:cNvSpPr txBox="1"/>
          <p:nvPr/>
        </p:nvSpPr>
        <p:spPr>
          <a:xfrm>
            <a:off x="7457243" y="916165"/>
            <a:ext cx="1908698" cy="369332"/>
          </a:xfrm>
          <a:prstGeom prst="rect">
            <a:avLst/>
          </a:prstGeom>
          <a:noFill/>
        </p:spPr>
        <p:txBody>
          <a:bodyPr wrap="square" rtlCol="0">
            <a:spAutoFit/>
          </a:bodyPr>
          <a:lstStyle/>
          <a:p>
            <a:r>
              <a:rPr lang="en-GB" b="1" dirty="0">
                <a:solidFill>
                  <a:schemeClr val="accent2">
                    <a:lumMod val="75000"/>
                  </a:schemeClr>
                </a:solidFill>
              </a:rPr>
              <a:t>Adrenal medulla</a:t>
            </a:r>
          </a:p>
        </p:txBody>
      </p:sp>
      <p:cxnSp>
        <p:nvCxnSpPr>
          <p:cNvPr id="11" name="Straight Arrow Connector 10">
            <a:extLst>
              <a:ext uri="{FF2B5EF4-FFF2-40B4-BE49-F238E27FC236}">
                <a16:creationId xmlns:a16="http://schemas.microsoft.com/office/drawing/2014/main" xmlns="" id="{568E1B84-B906-4429-9D5A-58FDC95DE6CB}"/>
              </a:ext>
            </a:extLst>
          </p:cNvPr>
          <p:cNvCxnSpPr>
            <a:cxnSpLocks/>
          </p:cNvCxnSpPr>
          <p:nvPr/>
        </p:nvCxnSpPr>
        <p:spPr>
          <a:xfrm>
            <a:off x="8726750" y="1376039"/>
            <a:ext cx="639191" cy="5237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CBCDFAB2-E0F2-431A-859A-6A3AADDE406A}"/>
              </a:ext>
            </a:extLst>
          </p:cNvPr>
          <p:cNvCxnSpPr>
            <a:cxnSpLocks/>
          </p:cNvCxnSpPr>
          <p:nvPr/>
        </p:nvCxnSpPr>
        <p:spPr>
          <a:xfrm flipH="1">
            <a:off x="9365941" y="1100831"/>
            <a:ext cx="79901" cy="3284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xmlns="" id="{A376E8AB-1C93-43FF-965B-DD17B8A38BE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862731627"/>
      </p:ext>
    </p:extLst>
  </p:cSld>
  <p:clrMapOvr>
    <a:masterClrMapping/>
  </p:clrMapOvr>
  <mc:AlternateContent xmlns:mc="http://schemas.openxmlformats.org/markup-compatibility/2006">
    <mc:Choice xmlns:p14="http://schemas.microsoft.com/office/powerpoint/2010/main" xmlns="" Requires="p14">
      <p:transition spd="slow" p14:dur="2000" advTm="35313"/>
    </mc:Choice>
    <mc:Fallback>
      <p:transition spd="slow" advTm="3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1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2E26DA-E5BD-47BE-8EF3-E5891C0B67C9}"/>
              </a:ext>
            </a:extLst>
          </p:cNvPr>
          <p:cNvSpPr>
            <a:spLocks noGrp="1"/>
          </p:cNvSpPr>
          <p:nvPr>
            <p:ph type="title"/>
          </p:nvPr>
        </p:nvSpPr>
        <p:spPr>
          <a:xfrm>
            <a:off x="838200" y="365125"/>
            <a:ext cx="10515600" cy="877749"/>
          </a:xfrm>
        </p:spPr>
        <p:txBody>
          <a:bodyPr>
            <a:normAutofit/>
          </a:bodyPr>
          <a:lstStyle/>
          <a:p>
            <a:r>
              <a:rPr lang="en-GB" sz="2400" b="1" dirty="0">
                <a:latin typeface="+mn-lt"/>
              </a:rPr>
              <a:t>Adrenergic Receptors</a:t>
            </a:r>
            <a:br>
              <a:rPr lang="en-GB" sz="2400" b="1" dirty="0">
                <a:latin typeface="+mn-lt"/>
              </a:rPr>
            </a:br>
            <a:endParaRPr lang="en-GB" sz="2400" b="1" dirty="0">
              <a:latin typeface="+mn-lt"/>
            </a:endParaRPr>
          </a:p>
        </p:txBody>
      </p:sp>
      <p:sp>
        <p:nvSpPr>
          <p:cNvPr id="3" name="Content Placeholder 2">
            <a:extLst>
              <a:ext uri="{FF2B5EF4-FFF2-40B4-BE49-F238E27FC236}">
                <a16:creationId xmlns:a16="http://schemas.microsoft.com/office/drawing/2014/main" xmlns="" id="{0BAE62F2-F2ED-4437-8F65-8707C0A456E1}"/>
              </a:ext>
            </a:extLst>
          </p:cNvPr>
          <p:cNvSpPr>
            <a:spLocks noGrp="1"/>
          </p:cNvSpPr>
          <p:nvPr>
            <p:ph idx="1"/>
          </p:nvPr>
        </p:nvSpPr>
        <p:spPr>
          <a:xfrm>
            <a:off x="838200" y="1242874"/>
            <a:ext cx="10515600" cy="4934089"/>
          </a:xfrm>
        </p:spPr>
        <p:txBody>
          <a:bodyPr>
            <a:normAutofit lnSpcReduction="10000"/>
          </a:bodyPr>
          <a:lstStyle/>
          <a:p>
            <a:pPr lvl="1"/>
            <a:r>
              <a:rPr lang="en-GB" b="1" dirty="0"/>
              <a:t>Alpha-Adrenergic Receptors</a:t>
            </a:r>
          </a:p>
          <a:p>
            <a:pPr lvl="2">
              <a:lnSpc>
                <a:spcPct val="150000"/>
              </a:lnSpc>
            </a:pPr>
            <a:r>
              <a:rPr lang="el-GR" b="1" dirty="0"/>
              <a:t>α</a:t>
            </a:r>
            <a:r>
              <a:rPr lang="el-GR" sz="1400" b="1" dirty="0"/>
              <a:t>1</a:t>
            </a:r>
            <a:r>
              <a:rPr lang="el-GR" b="1" dirty="0"/>
              <a:t>: </a:t>
            </a:r>
            <a:r>
              <a:rPr lang="en-GB" dirty="0"/>
              <a:t>vasoconstriction, intestinal relaxation, uterine contraction, pupillary dilation</a:t>
            </a:r>
          </a:p>
          <a:p>
            <a:pPr lvl="2">
              <a:lnSpc>
                <a:spcPct val="150000"/>
              </a:lnSpc>
            </a:pPr>
            <a:r>
              <a:rPr lang="el-GR" b="1" dirty="0"/>
              <a:t>α</a:t>
            </a:r>
            <a:r>
              <a:rPr lang="el-GR" sz="1400" b="1" dirty="0"/>
              <a:t>2</a:t>
            </a:r>
            <a:r>
              <a:rPr lang="el-GR" b="1" dirty="0"/>
              <a:t>: </a:t>
            </a:r>
            <a:r>
              <a:rPr lang="el-GR" dirty="0"/>
              <a:t>↓ </a:t>
            </a:r>
            <a:r>
              <a:rPr lang="en-GB" dirty="0"/>
              <a:t>presynaptic NE (clonidine), platelet aggregation, vasoconstriction, ↓ insulin secretion</a:t>
            </a:r>
            <a:br>
              <a:rPr lang="en-GB" dirty="0"/>
            </a:br>
            <a:endParaRPr lang="en-GB" dirty="0"/>
          </a:p>
          <a:p>
            <a:pPr lvl="1">
              <a:lnSpc>
                <a:spcPct val="150000"/>
              </a:lnSpc>
            </a:pPr>
            <a:r>
              <a:rPr lang="en-GB" b="1" dirty="0"/>
              <a:t>Beta-Adrenergic Receptors</a:t>
            </a:r>
          </a:p>
          <a:p>
            <a:pPr lvl="2">
              <a:lnSpc>
                <a:spcPct val="150000"/>
              </a:lnSpc>
            </a:pPr>
            <a:r>
              <a:rPr lang="el-GR" b="1" dirty="0"/>
              <a:t>β</a:t>
            </a:r>
            <a:r>
              <a:rPr lang="el-GR" sz="1000" b="1" dirty="0"/>
              <a:t>1</a:t>
            </a:r>
            <a:r>
              <a:rPr lang="el-GR" b="1" dirty="0"/>
              <a:t>: </a:t>
            </a:r>
            <a:r>
              <a:rPr lang="el-GR" dirty="0"/>
              <a:t>↑ </a:t>
            </a:r>
            <a:r>
              <a:rPr lang="en-GB" dirty="0"/>
              <a:t>HR/contractility, ↑ lipolysis, ↑ renin secretion</a:t>
            </a:r>
          </a:p>
          <a:p>
            <a:pPr lvl="2">
              <a:lnSpc>
                <a:spcPct val="150000"/>
              </a:lnSpc>
            </a:pPr>
            <a:r>
              <a:rPr lang="el-GR" b="1" dirty="0"/>
              <a:t>β</a:t>
            </a:r>
            <a:r>
              <a:rPr lang="el-GR" sz="1000" b="1" dirty="0"/>
              <a:t>2</a:t>
            </a:r>
            <a:r>
              <a:rPr lang="el-GR" b="1" dirty="0"/>
              <a:t>: </a:t>
            </a:r>
            <a:r>
              <a:rPr lang="en-GB" dirty="0"/>
              <a:t>vasodilation, bronchodilation, ↑ glycogenolysis</a:t>
            </a:r>
          </a:p>
          <a:p>
            <a:pPr lvl="2">
              <a:lnSpc>
                <a:spcPct val="150000"/>
              </a:lnSpc>
            </a:pPr>
            <a:r>
              <a:rPr lang="el-GR" b="1" dirty="0"/>
              <a:t>β</a:t>
            </a:r>
            <a:r>
              <a:rPr lang="el-GR" sz="1000" b="1" dirty="0"/>
              <a:t>3</a:t>
            </a:r>
            <a:r>
              <a:rPr lang="el-GR" b="1" dirty="0"/>
              <a:t>: </a:t>
            </a:r>
            <a:r>
              <a:rPr lang="el-GR" dirty="0"/>
              <a:t>↑ </a:t>
            </a:r>
            <a:r>
              <a:rPr lang="en-GB" dirty="0"/>
              <a:t>lipolysis, ↑ brown fat thermogenesis </a:t>
            </a:r>
            <a:br>
              <a:rPr lang="en-GB" dirty="0"/>
            </a:br>
            <a:endParaRPr lang="en-GB" dirty="0"/>
          </a:p>
        </p:txBody>
      </p:sp>
      <p:pic>
        <p:nvPicPr>
          <p:cNvPr id="4" name="Audio 3">
            <a:hlinkClick r:id="" action="ppaction://media"/>
            <a:extLst>
              <a:ext uri="{FF2B5EF4-FFF2-40B4-BE49-F238E27FC236}">
                <a16:creationId xmlns:a16="http://schemas.microsoft.com/office/drawing/2014/main" xmlns="" id="{4C9D12E1-53C9-4FBA-8F19-2BD91C9A1C6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3190563030"/>
      </p:ext>
    </p:extLst>
  </p:cSld>
  <p:clrMapOvr>
    <a:masterClrMapping/>
  </p:clrMapOvr>
  <mc:AlternateContent xmlns:mc="http://schemas.openxmlformats.org/markup-compatibility/2006">
    <mc:Choice xmlns:p14="http://schemas.microsoft.com/office/powerpoint/2010/main" xmlns="" Requires="p14">
      <p:transition spd="slow" p14:dur="2000" advTm="73044"/>
    </mc:Choice>
    <mc:Fallback>
      <p:transition spd="slow" advTm="7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A0A7F42-77C9-4F10-94D0-2A9BD555F947}"/>
              </a:ext>
            </a:extLst>
          </p:cNvPr>
          <p:cNvSpPr>
            <a:spLocks noGrp="1"/>
          </p:cNvSpPr>
          <p:nvPr>
            <p:ph idx="1"/>
          </p:nvPr>
        </p:nvSpPr>
        <p:spPr>
          <a:xfrm>
            <a:off x="838200" y="1296141"/>
            <a:ext cx="10515600" cy="4199138"/>
          </a:xfrm>
        </p:spPr>
        <p:txBody>
          <a:bodyPr>
            <a:normAutofit fontScale="92500" lnSpcReduction="10000"/>
          </a:bodyPr>
          <a:lstStyle/>
          <a:p>
            <a:pPr>
              <a:lnSpc>
                <a:spcPct val="150000"/>
              </a:lnSpc>
            </a:pPr>
            <a:r>
              <a:rPr lang="en-GB" sz="2600" b="1" i="1" dirty="0"/>
              <a:t>Classic triad: </a:t>
            </a:r>
            <a:r>
              <a:rPr lang="en-GB" sz="2200" dirty="0"/>
              <a:t>Episodic headache, sweating, tachycardia and hypertension.</a:t>
            </a:r>
          </a:p>
          <a:p>
            <a:pPr marL="0" indent="0">
              <a:lnSpc>
                <a:spcPct val="150000"/>
              </a:lnSpc>
              <a:buNone/>
            </a:pPr>
            <a:r>
              <a:rPr lang="en-GB" sz="2200" dirty="0"/>
              <a:t/>
            </a:r>
            <a:br>
              <a:rPr lang="en-GB" sz="2200" dirty="0"/>
            </a:br>
            <a:r>
              <a:rPr lang="en-GB" sz="2600" b="1" dirty="0"/>
              <a:t>Tests: </a:t>
            </a:r>
          </a:p>
          <a:p>
            <a:pPr marL="0" indent="0">
              <a:lnSpc>
                <a:spcPct val="150000"/>
              </a:lnSpc>
              <a:buNone/>
            </a:pPr>
            <a:r>
              <a:rPr lang="en-GB" sz="2200" b="1" dirty="0"/>
              <a:t>•</a:t>
            </a:r>
            <a:r>
              <a:rPr lang="en-GB" sz="2200" b="1" i="1" dirty="0"/>
              <a:t>Biochemical: </a:t>
            </a:r>
            <a:r>
              <a:rPr lang="en-GB" sz="2200" dirty="0"/>
              <a:t>24h urine for </a:t>
            </a:r>
            <a:r>
              <a:rPr lang="en-GB" sz="2200" dirty="0" err="1"/>
              <a:t>metanephrines</a:t>
            </a:r>
            <a:r>
              <a:rPr lang="en-GB" sz="2200" dirty="0"/>
              <a:t>/metadrenaline (better than catecholamines and vanillylmandelic acid),  WCC.</a:t>
            </a:r>
          </a:p>
          <a:p>
            <a:pPr marL="0" indent="0">
              <a:lnSpc>
                <a:spcPct val="150000"/>
              </a:lnSpc>
              <a:buNone/>
            </a:pPr>
            <a:r>
              <a:rPr lang="en-GB" sz="2200" dirty="0"/>
              <a:t> </a:t>
            </a:r>
            <a:r>
              <a:rPr lang="en-GB" sz="2200" b="1" dirty="0"/>
              <a:t>•</a:t>
            </a:r>
            <a:r>
              <a:rPr lang="en-GB" sz="2200" b="1" i="1" dirty="0"/>
              <a:t>Localization: </a:t>
            </a:r>
            <a:r>
              <a:rPr lang="en-GB" sz="2200" dirty="0"/>
              <a:t>Abdominal CT/MRI, or </a:t>
            </a:r>
            <a:r>
              <a:rPr lang="en-GB" sz="2200" dirty="0" err="1"/>
              <a:t>metaiodobenzylguanidine</a:t>
            </a:r>
            <a:r>
              <a:rPr lang="en-GB" sz="2200" dirty="0"/>
              <a:t> (MIBG; chromaffin-seeking isotope) scan (can find extra-adrenal tumours). </a:t>
            </a:r>
            <a:r>
              <a:rPr lang="en-GB" dirty="0"/>
              <a:t/>
            </a:r>
            <a:br>
              <a:rPr lang="en-GB" dirty="0"/>
            </a:br>
            <a:endParaRPr lang="en-GB" dirty="0"/>
          </a:p>
        </p:txBody>
      </p:sp>
      <p:cxnSp>
        <p:nvCxnSpPr>
          <p:cNvPr id="4" name="Straight Arrow Connector 3">
            <a:extLst>
              <a:ext uri="{FF2B5EF4-FFF2-40B4-BE49-F238E27FC236}">
                <a16:creationId xmlns:a16="http://schemas.microsoft.com/office/drawing/2014/main" xmlns="" id="{EF8923F3-87EE-4FA8-A034-6DC440B0A1C0}"/>
              </a:ext>
            </a:extLst>
          </p:cNvPr>
          <p:cNvCxnSpPr>
            <a:cxnSpLocks/>
          </p:cNvCxnSpPr>
          <p:nvPr/>
        </p:nvCxnSpPr>
        <p:spPr>
          <a:xfrm flipV="1">
            <a:off x="3266243" y="3553287"/>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xmlns="" id="{E4BA5470-9B95-4533-85AB-7059F13AA18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4126179468"/>
      </p:ext>
    </p:extLst>
  </p:cSld>
  <p:clrMapOvr>
    <a:masterClrMapping/>
  </p:clrMapOvr>
  <mc:AlternateContent xmlns:mc="http://schemas.openxmlformats.org/markup-compatibility/2006">
    <mc:Choice xmlns:p14="http://schemas.microsoft.com/office/powerpoint/2010/main" xmlns="" Requires="p14">
      <p:transition spd="slow" p14:dur="2000" advTm="60221"/>
    </mc:Choice>
    <mc:Fallback>
      <p:transition spd="slow" advTm="6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67A8C01-6367-4822-9FA8-33CD4FE48177}"/>
              </a:ext>
            </a:extLst>
          </p:cNvPr>
          <p:cNvSpPr>
            <a:spLocks noGrp="1"/>
          </p:cNvSpPr>
          <p:nvPr>
            <p:ph idx="1"/>
          </p:nvPr>
        </p:nvSpPr>
        <p:spPr>
          <a:xfrm>
            <a:off x="838200" y="914400"/>
            <a:ext cx="10515600" cy="5262563"/>
          </a:xfrm>
        </p:spPr>
        <p:txBody>
          <a:bodyPr>
            <a:normAutofit/>
          </a:bodyPr>
          <a:lstStyle/>
          <a:p>
            <a:pPr>
              <a:lnSpc>
                <a:spcPct val="150000"/>
              </a:lnSpc>
            </a:pPr>
            <a:r>
              <a:rPr lang="en-GB" b="1" dirty="0"/>
              <a:t>Treatment: </a:t>
            </a:r>
          </a:p>
          <a:p>
            <a:pPr>
              <a:lnSpc>
                <a:spcPct val="150000"/>
              </a:lnSpc>
            </a:pPr>
            <a:r>
              <a:rPr lang="en-GB" sz="2000" b="1" i="1" u="sng" dirty="0"/>
              <a:t>Surgery: </a:t>
            </a:r>
            <a:r>
              <a:rPr lang="el-GR" sz="2000" dirty="0"/>
              <a:t>α</a:t>
            </a:r>
            <a:r>
              <a:rPr lang="en-GB" sz="2000" dirty="0"/>
              <a:t>-blockade </a:t>
            </a:r>
            <a:r>
              <a:rPr lang="en-GB" sz="2000" dirty="0">
                <a:solidFill>
                  <a:srgbClr val="0070C0"/>
                </a:solidFill>
              </a:rPr>
              <a:t>pre-op</a:t>
            </a:r>
            <a:r>
              <a:rPr lang="en-GB" sz="2000" dirty="0"/>
              <a:t>: phenoxybenzamine (</a:t>
            </a:r>
            <a:r>
              <a:rPr lang="el-GR" sz="2000" dirty="0"/>
              <a:t>α</a:t>
            </a:r>
            <a:r>
              <a:rPr lang="en-GB" sz="2000" dirty="0"/>
              <a:t>-blocker) is used before </a:t>
            </a:r>
            <a:r>
              <a:rPr lang="el-GR" sz="2000" dirty="0"/>
              <a:t>β</a:t>
            </a:r>
            <a:r>
              <a:rPr lang="en-GB" sz="2000" dirty="0"/>
              <a:t>-blocker to avoid crisis from unopposed </a:t>
            </a:r>
            <a:r>
              <a:rPr lang="el-GR" sz="2000" dirty="0"/>
              <a:t>α </a:t>
            </a:r>
            <a:r>
              <a:rPr lang="en-GB" sz="2000" dirty="0"/>
              <a:t>–adrenergic stimulation, </a:t>
            </a:r>
            <a:r>
              <a:rPr lang="el-GR" sz="2000" dirty="0"/>
              <a:t>β</a:t>
            </a:r>
            <a:r>
              <a:rPr lang="en-GB" sz="2000" dirty="0"/>
              <a:t>-block too if heart disease or tachycardic.</a:t>
            </a:r>
          </a:p>
          <a:p>
            <a:pPr marL="0" indent="0">
              <a:lnSpc>
                <a:spcPct val="150000"/>
              </a:lnSpc>
              <a:buNone/>
            </a:pPr>
            <a:r>
              <a:rPr lang="en-GB" sz="2000" i="1" dirty="0">
                <a:solidFill>
                  <a:srgbClr val="0070C0"/>
                </a:solidFill>
              </a:rPr>
              <a:t>    Post-op</a:t>
            </a:r>
            <a:r>
              <a:rPr lang="en-GB" sz="2000" i="1" dirty="0"/>
              <a:t>: </a:t>
            </a:r>
            <a:r>
              <a:rPr lang="en-GB" sz="2000" dirty="0"/>
              <a:t>Do 24h urine metanephrine 2wks post-op, monitor BP (risk of     BP).</a:t>
            </a:r>
            <a:br>
              <a:rPr lang="en-GB" sz="2000" dirty="0"/>
            </a:br>
            <a:r>
              <a:rPr lang="en-GB" sz="2000" dirty="0"/>
              <a:t>    </a:t>
            </a:r>
            <a:r>
              <a:rPr lang="en-GB" sz="2000" i="1" dirty="0">
                <a:solidFill>
                  <a:srgbClr val="0070C0"/>
                </a:solidFill>
              </a:rPr>
              <a:t>Emergency</a:t>
            </a:r>
            <a:r>
              <a:rPr lang="en-GB" sz="2000" i="1" dirty="0"/>
              <a:t>:</a:t>
            </a:r>
            <a:r>
              <a:rPr lang="en-GB" sz="2000" dirty="0"/>
              <a:t> If malignant; chemotherapy or therapeutic radiolabelled MIBG may be used.</a:t>
            </a:r>
          </a:p>
          <a:p>
            <a:pPr>
              <a:lnSpc>
                <a:spcPct val="150000"/>
              </a:lnSpc>
            </a:pPr>
            <a:r>
              <a:rPr lang="en-GB" sz="2000" b="1" i="1" u="sng" dirty="0"/>
              <a:t>Follow-up</a:t>
            </a:r>
            <a:r>
              <a:rPr lang="en-GB" sz="2000" i="1" dirty="0"/>
              <a:t>: </a:t>
            </a:r>
            <a:r>
              <a:rPr lang="en-GB" sz="2000" dirty="0"/>
              <a:t>Lifelong: malignant recurrence may present late, genetic screening. </a:t>
            </a:r>
            <a:br>
              <a:rPr lang="en-GB" sz="2000" dirty="0"/>
            </a:br>
            <a:endParaRPr lang="en-GB" sz="2000" dirty="0"/>
          </a:p>
        </p:txBody>
      </p:sp>
      <p:cxnSp>
        <p:nvCxnSpPr>
          <p:cNvPr id="4" name="Straight Arrow Connector 3">
            <a:extLst>
              <a:ext uri="{FF2B5EF4-FFF2-40B4-BE49-F238E27FC236}">
                <a16:creationId xmlns:a16="http://schemas.microsoft.com/office/drawing/2014/main" xmlns="" id="{0195E36A-293E-4208-8D4F-6A78779E33BA}"/>
              </a:ext>
            </a:extLst>
          </p:cNvPr>
          <p:cNvCxnSpPr/>
          <p:nvPr/>
        </p:nvCxnSpPr>
        <p:spPr>
          <a:xfrm>
            <a:off x="8517383" y="2902258"/>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A819DD7A-5980-420D-A374-4DA0DB918E5D}"/>
              </a:ext>
            </a:extLst>
          </p:cNvPr>
          <p:cNvCxnSpPr/>
          <p:nvPr/>
        </p:nvCxnSpPr>
        <p:spPr>
          <a:xfrm>
            <a:off x="8607639" y="2902258"/>
            <a:ext cx="0" cy="239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xmlns="" id="{6BECAC61-2940-4FDE-B4BF-B1476DD1111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3096345172"/>
      </p:ext>
    </p:extLst>
  </p:cSld>
  <p:clrMapOvr>
    <a:masterClrMapping/>
  </p:clrMapOvr>
  <mc:AlternateContent xmlns:mc="http://schemas.openxmlformats.org/markup-compatibility/2006">
    <mc:Choice xmlns:p14="http://schemas.microsoft.com/office/powerpoint/2010/main" xmlns="" Requires="p14">
      <p:transition spd="slow" p14:dur="2000" advTm="125494"/>
    </mc:Choice>
    <mc:Fallback>
      <p:transition spd="slow" advTm="125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BB8B4CCC-B004-4C51-9830-D3B21ECE40BE}"/>
              </a:ext>
            </a:extLst>
          </p:cNvPr>
          <p:cNvPicPr>
            <a:picLocks noGrp="1" noChangeAspect="1"/>
          </p:cNvPicPr>
          <p:nvPr>
            <p:ph idx="1"/>
          </p:nvPr>
        </p:nvPicPr>
        <p:blipFill rotWithShape="1">
          <a:blip r:embed="rId3"/>
          <a:srcRect b="-10"/>
          <a:stretch/>
        </p:blipFill>
        <p:spPr>
          <a:xfrm>
            <a:off x="2952750" y="2010569"/>
            <a:ext cx="6286500" cy="3981858"/>
          </a:xfrm>
          <a:prstGeom prst="rect">
            <a:avLst/>
          </a:prstGeom>
        </p:spPr>
      </p:pic>
      <p:pic>
        <p:nvPicPr>
          <p:cNvPr id="2" name="Audio 1">
            <a:hlinkClick r:id="" action="ppaction://media"/>
            <a:extLst>
              <a:ext uri="{FF2B5EF4-FFF2-40B4-BE49-F238E27FC236}">
                <a16:creationId xmlns:a16="http://schemas.microsoft.com/office/drawing/2014/main" xmlns="" id="{B5A1373B-46F0-4358-8008-34D53AE121B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2914962366"/>
      </p:ext>
    </p:extLst>
  </p:cSld>
  <p:clrMapOvr>
    <a:masterClrMapping/>
  </p:clrMapOvr>
  <mc:AlternateContent xmlns:mc="http://schemas.openxmlformats.org/markup-compatibility/2006">
    <mc:Choice xmlns:p14="http://schemas.microsoft.com/office/powerpoint/2010/main" xmlns="" Requires="p14">
      <p:transition spd="slow" p14:dur="2000" advTm="10154"/>
    </mc:Choice>
    <mc:Fallback>
      <p:transition spd="slow" advTm="1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5C9B426-9A87-48EF-A4E8-DAB85E0DF22A}"/>
              </a:ext>
            </a:extLst>
          </p:cNvPr>
          <p:cNvSpPr>
            <a:spLocks noGrp="1"/>
          </p:cNvSpPr>
          <p:nvPr>
            <p:ph idx="1"/>
          </p:nvPr>
        </p:nvSpPr>
        <p:spPr/>
        <p:txBody>
          <a:bodyPr>
            <a:normAutofit/>
          </a:bodyPr>
          <a:lstStyle/>
          <a:p>
            <a:pPr>
              <a:lnSpc>
                <a:spcPct val="150000"/>
              </a:lnSpc>
            </a:pPr>
            <a:r>
              <a:rPr lang="en-GB" sz="2000" b="1" dirty="0"/>
              <a:t>Hirsutism: </a:t>
            </a:r>
            <a:r>
              <a:rPr lang="en-GB" sz="2000" dirty="0"/>
              <a:t>is common (10% of women) and usually benign. It implies male pattern hair growth in women. Causes are familial, idiopathic, or are due to increased androgen secretion by the </a:t>
            </a:r>
            <a:r>
              <a:rPr lang="en-GB" sz="2000" i="1" dirty="0"/>
              <a:t>ovary </a:t>
            </a:r>
            <a:r>
              <a:rPr lang="en-GB" sz="2000" dirty="0"/>
              <a:t>(</a:t>
            </a:r>
            <a:r>
              <a:rPr lang="en-GB" sz="2000" dirty="0" err="1"/>
              <a:t>eg</a:t>
            </a:r>
            <a:r>
              <a:rPr lang="en-GB" sz="2000" dirty="0"/>
              <a:t> polycystic ovarian syndrome, ovarian cancer), the </a:t>
            </a:r>
            <a:r>
              <a:rPr lang="en-GB" sz="2000" i="1" dirty="0"/>
              <a:t>adrenal gland </a:t>
            </a:r>
            <a:r>
              <a:rPr lang="en-GB" sz="2000" dirty="0"/>
              <a:t>(</a:t>
            </a:r>
            <a:r>
              <a:rPr lang="en-GB" sz="2000" dirty="0" err="1"/>
              <a:t>eg</a:t>
            </a:r>
            <a:r>
              <a:rPr lang="en-GB" sz="2000" dirty="0"/>
              <a:t> late-onset congenital adrenal hyperplasia, Cushing’s syndrome, adrenal cancer), or </a:t>
            </a:r>
            <a:r>
              <a:rPr lang="en-GB" sz="2000" i="1" dirty="0"/>
              <a:t>drugs </a:t>
            </a:r>
            <a:r>
              <a:rPr lang="en-GB" sz="2000" dirty="0"/>
              <a:t>(</a:t>
            </a:r>
            <a:r>
              <a:rPr lang="en-GB" sz="2000" dirty="0" err="1"/>
              <a:t>eg</a:t>
            </a:r>
            <a:r>
              <a:rPr lang="en-GB" sz="2000" dirty="0"/>
              <a:t> steroids). </a:t>
            </a:r>
            <a:r>
              <a:rPr lang="en-GB" sz="2000" i="1" dirty="0"/>
              <a:t>Polycystic ovarian syndrome (</a:t>
            </a:r>
            <a:r>
              <a:rPr lang="en-GB" sz="2000" b="1" i="1" dirty="0"/>
              <a:t>PCOS</a:t>
            </a:r>
            <a:r>
              <a:rPr lang="en-GB" sz="2000" i="1" dirty="0"/>
              <a:t>) </a:t>
            </a:r>
            <a:r>
              <a:rPr lang="en-GB" sz="2000" dirty="0"/>
              <a:t>causes secondary oligo - or amenorrhoea, infertility, obesity, acne, and hirsutism. Blood tests:   testosterone,   LH:FSH ratio. Treatment: Oestrogens, Metformin and </a:t>
            </a:r>
            <a:r>
              <a:rPr lang="en-GB" sz="2000" dirty="0" err="1"/>
              <a:t>Clomifene</a:t>
            </a:r>
            <a:r>
              <a:rPr lang="en-GB" sz="2000" dirty="0"/>
              <a:t>.</a:t>
            </a:r>
          </a:p>
          <a:p>
            <a:pPr>
              <a:lnSpc>
                <a:spcPct val="150000"/>
              </a:lnSpc>
            </a:pPr>
            <a:r>
              <a:rPr lang="en-GB" sz="2000" b="1" dirty="0"/>
              <a:t>Virilism: </a:t>
            </a:r>
            <a:r>
              <a:rPr lang="en-GB" sz="2000" dirty="0"/>
              <a:t>Onset of amenorrhoea, clitoromegaly, deep voice, temporal hair recession + hirsutism. Look for an androgen-secreting adrenal or ovarian tumour.</a:t>
            </a:r>
          </a:p>
          <a:p>
            <a:pPr>
              <a:lnSpc>
                <a:spcPct val="150000"/>
              </a:lnSpc>
            </a:pPr>
            <a:endParaRPr lang="en-GB" sz="2000" dirty="0"/>
          </a:p>
        </p:txBody>
      </p:sp>
      <p:sp>
        <p:nvSpPr>
          <p:cNvPr id="4" name="Title 1">
            <a:extLst>
              <a:ext uri="{FF2B5EF4-FFF2-40B4-BE49-F238E27FC236}">
                <a16:creationId xmlns:a16="http://schemas.microsoft.com/office/drawing/2014/main" xmlns="" id="{04424F90-A23E-42A7-BCB1-F3A2E92EEAFB}"/>
              </a:ext>
            </a:extLst>
          </p:cNvPr>
          <p:cNvSpPr>
            <a:spLocks noGrp="1"/>
          </p:cNvSpPr>
          <p:nvPr>
            <p:ph type="title"/>
          </p:nvPr>
        </p:nvSpPr>
        <p:spPr>
          <a:xfrm>
            <a:off x="838200" y="681037"/>
            <a:ext cx="10515600" cy="966525"/>
          </a:xfrm>
        </p:spPr>
        <p:txBody>
          <a:bodyPr>
            <a:normAutofit fontScale="90000"/>
          </a:bodyPr>
          <a:lstStyle/>
          <a:p>
            <a:r>
              <a:rPr lang="en-GB" sz="3100" b="1" dirty="0">
                <a:latin typeface="+mn-lt"/>
              </a:rPr>
              <a:t>Hirsutism, virilism, gynaecomastia and hypogonadism</a:t>
            </a:r>
            <a:r>
              <a:rPr lang="en-GB" dirty="0"/>
              <a:t/>
            </a:r>
            <a:br>
              <a:rPr lang="en-GB" dirty="0"/>
            </a:br>
            <a:endParaRPr lang="en-GB" dirty="0"/>
          </a:p>
        </p:txBody>
      </p:sp>
      <p:cxnSp>
        <p:nvCxnSpPr>
          <p:cNvPr id="5" name="Straight Arrow Connector 4">
            <a:extLst>
              <a:ext uri="{FF2B5EF4-FFF2-40B4-BE49-F238E27FC236}">
                <a16:creationId xmlns:a16="http://schemas.microsoft.com/office/drawing/2014/main" xmlns="" id="{0A560955-0351-45E4-9C1D-7E77975AD58E}"/>
              </a:ext>
            </a:extLst>
          </p:cNvPr>
          <p:cNvCxnSpPr>
            <a:cxnSpLocks/>
          </p:cNvCxnSpPr>
          <p:nvPr/>
        </p:nvCxnSpPr>
        <p:spPr>
          <a:xfrm flipV="1">
            <a:off x="3532573" y="4273858"/>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98C3E6DA-2E6C-4DFF-BF6B-E63302ADA37C}"/>
              </a:ext>
            </a:extLst>
          </p:cNvPr>
          <p:cNvCxnSpPr>
            <a:cxnSpLocks/>
          </p:cNvCxnSpPr>
          <p:nvPr/>
        </p:nvCxnSpPr>
        <p:spPr>
          <a:xfrm flipV="1">
            <a:off x="5096523" y="4273858"/>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xmlns="" id="{671B7006-F0EA-46DB-B62A-D0AD10C68D9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2595826293"/>
      </p:ext>
    </p:extLst>
  </p:cSld>
  <p:clrMapOvr>
    <a:masterClrMapping/>
  </p:clrMapOvr>
  <mc:AlternateContent xmlns:mc="http://schemas.openxmlformats.org/markup-compatibility/2006">
    <mc:Choice xmlns:p14="http://schemas.microsoft.com/office/powerpoint/2010/main" xmlns="" Requires="p14">
      <p:transition spd="slow" p14:dur="2000" advTm="125378"/>
    </mc:Choice>
    <mc:Fallback>
      <p:transition spd="slow" advTm="12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3E5B381-533C-435C-8ABF-74F3E3AC6667}"/>
              </a:ext>
            </a:extLst>
          </p:cNvPr>
          <p:cNvSpPr>
            <a:spLocks noGrp="1"/>
          </p:cNvSpPr>
          <p:nvPr>
            <p:ph idx="1"/>
          </p:nvPr>
        </p:nvSpPr>
        <p:spPr>
          <a:xfrm>
            <a:off x="838200" y="781235"/>
            <a:ext cx="10515600" cy="1997476"/>
          </a:xfrm>
        </p:spPr>
        <p:txBody>
          <a:bodyPr>
            <a:normAutofit/>
          </a:bodyPr>
          <a:lstStyle/>
          <a:p>
            <a:pPr>
              <a:lnSpc>
                <a:spcPct val="150000"/>
              </a:lnSpc>
            </a:pPr>
            <a:r>
              <a:rPr lang="en-GB" sz="2000" b="1" dirty="0"/>
              <a:t>Gynaecomastia: </a:t>
            </a:r>
            <a:r>
              <a:rPr lang="en-GB" sz="2000" dirty="0"/>
              <a:t>It is abnormal amount of breast tissue in men; may occur in normal puberty. Oestrogen/androgen ratio (vs galactorrhoea in which prolactin is increased). Causes: Hypogonadism (1ry or 2ry), liver cirrhosis, drugs: oestrogens, spironolactone, digoxin, consider testosterone if hypogonadism ± antioestrogen (tamoxifen).</a:t>
            </a:r>
          </a:p>
        </p:txBody>
      </p:sp>
      <p:cxnSp>
        <p:nvCxnSpPr>
          <p:cNvPr id="5" name="Straight Arrow Connector 4">
            <a:extLst>
              <a:ext uri="{FF2B5EF4-FFF2-40B4-BE49-F238E27FC236}">
                <a16:creationId xmlns:a16="http://schemas.microsoft.com/office/drawing/2014/main" xmlns="" id="{C7899542-F443-4D06-99FB-582483C94FB8}"/>
              </a:ext>
            </a:extLst>
          </p:cNvPr>
          <p:cNvCxnSpPr>
            <a:cxnSpLocks/>
          </p:cNvCxnSpPr>
          <p:nvPr/>
        </p:nvCxnSpPr>
        <p:spPr>
          <a:xfrm flipV="1">
            <a:off x="1091214" y="1415248"/>
            <a:ext cx="0" cy="2485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Content Placeholder 3">
            <a:extLst>
              <a:ext uri="{FF2B5EF4-FFF2-40B4-BE49-F238E27FC236}">
                <a16:creationId xmlns:a16="http://schemas.microsoft.com/office/drawing/2014/main" xmlns="" id="{C619DE55-0E22-4B37-8FA7-8EB7D3052107}"/>
              </a:ext>
            </a:extLst>
          </p:cNvPr>
          <p:cNvPicPr>
            <a:picLocks noChangeAspect="1"/>
          </p:cNvPicPr>
          <p:nvPr/>
        </p:nvPicPr>
        <p:blipFill>
          <a:blip r:embed="rId3"/>
          <a:stretch>
            <a:fillRect/>
          </a:stretch>
        </p:blipFill>
        <p:spPr>
          <a:xfrm>
            <a:off x="6096000" y="2849731"/>
            <a:ext cx="4921755" cy="3695971"/>
          </a:xfrm>
          <a:prstGeom prst="rect">
            <a:avLst/>
          </a:prstGeom>
        </p:spPr>
      </p:pic>
      <p:pic>
        <p:nvPicPr>
          <p:cNvPr id="7" name="Audio 6">
            <a:hlinkClick r:id="" action="ppaction://media"/>
            <a:extLst>
              <a:ext uri="{FF2B5EF4-FFF2-40B4-BE49-F238E27FC236}">
                <a16:creationId xmlns:a16="http://schemas.microsoft.com/office/drawing/2014/main" xmlns="" id="{A5561686-BBA6-4ED1-9AAF-AC02DB3C0F4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388951095"/>
      </p:ext>
    </p:extLst>
  </p:cSld>
  <p:clrMapOvr>
    <a:masterClrMapping/>
  </p:clrMapOvr>
  <mc:AlternateContent xmlns:mc="http://schemas.openxmlformats.org/markup-compatibility/2006">
    <mc:Choice xmlns:p14="http://schemas.microsoft.com/office/powerpoint/2010/main" xmlns="" Requires="p14">
      <p:transition spd="slow" p14:dur="2000" advTm="99068"/>
    </mc:Choice>
    <mc:Fallback>
      <p:transition spd="slow" advTm="9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4A6F7E-6AA7-404C-BBAA-111E68FE0708}"/>
              </a:ext>
            </a:extLst>
          </p:cNvPr>
          <p:cNvSpPr>
            <a:spLocks noGrp="1"/>
          </p:cNvSpPr>
          <p:nvPr>
            <p:ph type="title"/>
          </p:nvPr>
        </p:nvSpPr>
        <p:spPr>
          <a:xfrm>
            <a:off x="4252404" y="2211680"/>
            <a:ext cx="2627790" cy="1325563"/>
          </a:xfrm>
        </p:spPr>
        <p:txBody>
          <a:bodyPr/>
          <a:lstStyle/>
          <a:p>
            <a:r>
              <a:rPr lang="en-GB" b="1" dirty="0"/>
              <a:t>Thank You</a:t>
            </a:r>
          </a:p>
        </p:txBody>
      </p:sp>
      <p:pic>
        <p:nvPicPr>
          <p:cNvPr id="3" name="Audio 2">
            <a:hlinkClick r:id="" action="ppaction://media"/>
            <a:extLst>
              <a:ext uri="{FF2B5EF4-FFF2-40B4-BE49-F238E27FC236}">
                <a16:creationId xmlns:a16="http://schemas.microsoft.com/office/drawing/2014/main" xmlns="" id="{188DBF40-ADB9-4797-8458-1E8FBFE70EB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1454196190"/>
      </p:ext>
    </p:extLst>
  </p:cSld>
  <p:clrMapOvr>
    <a:masterClrMapping/>
  </p:clrMapOvr>
  <mc:AlternateContent xmlns:mc="http://schemas.openxmlformats.org/markup-compatibility/2006">
    <mc:Choice xmlns:p14="http://schemas.microsoft.com/office/powerpoint/2010/main" xmlns="" Requires="p14">
      <p:transition spd="slow" p14:dur="2000" advTm="2842"/>
    </mc:Choice>
    <mc:Fallback>
      <p:transition spd="slow" advTm="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4A5B80-D08E-40B2-A0DE-53E920E0F1D7}"/>
              </a:ext>
            </a:extLst>
          </p:cNvPr>
          <p:cNvSpPr>
            <a:spLocks noGrp="1"/>
          </p:cNvSpPr>
          <p:nvPr>
            <p:ph type="title"/>
          </p:nvPr>
        </p:nvSpPr>
        <p:spPr>
          <a:xfrm>
            <a:off x="838200" y="365125"/>
            <a:ext cx="10515600" cy="540397"/>
          </a:xfrm>
        </p:spPr>
        <p:txBody>
          <a:bodyPr>
            <a:normAutofit/>
          </a:bodyPr>
          <a:lstStyle/>
          <a:p>
            <a:r>
              <a:rPr lang="en-GB" sz="2800" b="1" dirty="0">
                <a:latin typeface="+mn-lt"/>
              </a:rPr>
              <a:t>Adrenal</a:t>
            </a:r>
            <a:r>
              <a:rPr lang="en-GB" sz="2800" b="1" dirty="0"/>
              <a:t> </a:t>
            </a:r>
            <a:r>
              <a:rPr lang="en-GB" sz="2800" b="1" dirty="0">
                <a:latin typeface="+mn-lt"/>
              </a:rPr>
              <a:t>cortex</a:t>
            </a:r>
          </a:p>
        </p:txBody>
      </p:sp>
      <p:sp>
        <p:nvSpPr>
          <p:cNvPr id="3" name="Content Placeholder 2">
            <a:extLst>
              <a:ext uri="{FF2B5EF4-FFF2-40B4-BE49-F238E27FC236}">
                <a16:creationId xmlns:a16="http://schemas.microsoft.com/office/drawing/2014/main" xmlns="" id="{91B58AB0-8718-4D6A-9D26-D09CD9344C2F}"/>
              </a:ext>
            </a:extLst>
          </p:cNvPr>
          <p:cNvSpPr>
            <a:spLocks noGrp="1"/>
          </p:cNvSpPr>
          <p:nvPr>
            <p:ph idx="1"/>
          </p:nvPr>
        </p:nvSpPr>
        <p:spPr>
          <a:xfrm>
            <a:off x="625135" y="807869"/>
            <a:ext cx="8039471" cy="5685006"/>
          </a:xfrm>
        </p:spPr>
        <p:txBody>
          <a:bodyPr>
            <a:normAutofit fontScale="85000" lnSpcReduction="10000"/>
          </a:bodyPr>
          <a:lstStyle/>
          <a:p>
            <a:r>
              <a:rPr lang="en-GB" b="1" u="sng" dirty="0"/>
              <a:t>Physiology:</a:t>
            </a:r>
          </a:p>
          <a:p>
            <a:pPr marL="0" indent="0">
              <a:lnSpc>
                <a:spcPct val="150000"/>
              </a:lnSpc>
              <a:buNone/>
            </a:pPr>
            <a:r>
              <a:rPr lang="en-GB" b="1" dirty="0"/>
              <a:t> </a:t>
            </a:r>
            <a:r>
              <a:rPr lang="en-GB" sz="2200" dirty="0"/>
              <a:t>The adrenal cortex produces steroids: </a:t>
            </a:r>
          </a:p>
          <a:p>
            <a:pPr>
              <a:lnSpc>
                <a:spcPct val="150000"/>
              </a:lnSpc>
            </a:pPr>
            <a:r>
              <a:rPr lang="en-GB" sz="2200" b="1" i="1" dirty="0"/>
              <a:t>Glucocorticoids </a:t>
            </a:r>
            <a:r>
              <a:rPr lang="en-GB" sz="2200" b="1" dirty="0"/>
              <a:t>(</a:t>
            </a:r>
            <a:r>
              <a:rPr lang="en-GB" sz="2200" b="1" dirty="0" err="1"/>
              <a:t>eg</a:t>
            </a:r>
            <a:r>
              <a:rPr lang="en-GB" sz="2200" b="1" dirty="0"/>
              <a:t> cortisol),</a:t>
            </a:r>
            <a:r>
              <a:rPr lang="en-GB" sz="2200" dirty="0"/>
              <a:t>which affect carbohydrate, lipid, and protein metabolism. </a:t>
            </a:r>
            <a:r>
              <a:rPr lang="en-GB" sz="2200" b="1" dirty="0"/>
              <a:t> </a:t>
            </a:r>
          </a:p>
          <a:p>
            <a:pPr>
              <a:lnSpc>
                <a:spcPct val="150000"/>
              </a:lnSpc>
            </a:pPr>
            <a:r>
              <a:rPr lang="en-GB" sz="2200" b="1" i="1" dirty="0"/>
              <a:t>Mineralocorticoids</a:t>
            </a:r>
            <a:r>
              <a:rPr lang="en-GB" sz="2200" b="1" dirty="0"/>
              <a:t>, </a:t>
            </a:r>
            <a:r>
              <a:rPr lang="en-GB" sz="2200" dirty="0"/>
              <a:t>which control sodium and potassium balance (</a:t>
            </a:r>
            <a:r>
              <a:rPr lang="en-GB" sz="2200" dirty="0" err="1"/>
              <a:t>eg</a:t>
            </a:r>
            <a:r>
              <a:rPr lang="en-GB" sz="2200" dirty="0"/>
              <a:t> aldosterone). </a:t>
            </a:r>
            <a:endParaRPr lang="en-GB" sz="2200" b="1" dirty="0"/>
          </a:p>
          <a:p>
            <a:pPr>
              <a:lnSpc>
                <a:spcPct val="150000"/>
              </a:lnSpc>
            </a:pPr>
            <a:r>
              <a:rPr lang="en-GB" sz="2200" b="1" dirty="0"/>
              <a:t> </a:t>
            </a:r>
            <a:r>
              <a:rPr lang="en-GB" sz="2200" b="1" i="1" dirty="0"/>
              <a:t>Androgens</a:t>
            </a:r>
            <a:r>
              <a:rPr lang="en-GB" sz="2200" b="1" dirty="0"/>
              <a:t>, </a:t>
            </a:r>
            <a:r>
              <a:rPr lang="en-GB" sz="2200" dirty="0"/>
              <a:t>sex hormones which have weak effect until peripheral conversion to testosterone and dihydrotestosterone.</a:t>
            </a:r>
          </a:p>
          <a:p>
            <a:pPr>
              <a:lnSpc>
                <a:spcPct val="150000"/>
              </a:lnSpc>
            </a:pPr>
            <a:r>
              <a:rPr lang="en-GB" sz="2200" dirty="0"/>
              <a:t>Corticotropin-releasing factor (CRF) from the hypothalamus stimulates adrenocorticotropic hormone (ACTH) secretion from the pituitary, which in turn stimulates cortisol and androgen production by the adrenal cortex. Cortisol is excreted as urinary free cortisol and various 17-oxogenic steroids.</a:t>
            </a:r>
            <a:endParaRPr lang="en-GB" dirty="0"/>
          </a:p>
        </p:txBody>
      </p:sp>
      <p:pic>
        <p:nvPicPr>
          <p:cNvPr id="4" name="Picture 3">
            <a:extLst>
              <a:ext uri="{FF2B5EF4-FFF2-40B4-BE49-F238E27FC236}">
                <a16:creationId xmlns:a16="http://schemas.microsoft.com/office/drawing/2014/main" xmlns="" id="{B56926AA-7971-4556-9050-53850002A9ED}"/>
              </a:ext>
            </a:extLst>
          </p:cNvPr>
          <p:cNvPicPr>
            <a:picLocks noChangeAspect="1"/>
          </p:cNvPicPr>
          <p:nvPr/>
        </p:nvPicPr>
        <p:blipFill>
          <a:blip r:embed="rId3"/>
          <a:stretch>
            <a:fillRect/>
          </a:stretch>
        </p:blipFill>
        <p:spPr>
          <a:xfrm>
            <a:off x="8123068" y="186430"/>
            <a:ext cx="3657600" cy="5078027"/>
          </a:xfrm>
          <a:prstGeom prst="rect">
            <a:avLst/>
          </a:prstGeom>
        </p:spPr>
      </p:pic>
      <p:pic>
        <p:nvPicPr>
          <p:cNvPr id="7" name="Audio 6">
            <a:hlinkClick r:id="" action="ppaction://media"/>
            <a:extLst>
              <a:ext uri="{FF2B5EF4-FFF2-40B4-BE49-F238E27FC236}">
                <a16:creationId xmlns:a16="http://schemas.microsoft.com/office/drawing/2014/main" xmlns="" id="{6DF74B15-4D35-400C-A505-12DBAF684E3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2798913794"/>
      </p:ext>
    </p:extLst>
  </p:cSld>
  <p:clrMapOvr>
    <a:masterClrMapping/>
  </p:clrMapOvr>
  <mc:AlternateContent xmlns:mc="http://schemas.openxmlformats.org/markup-compatibility/2006">
    <mc:Choice xmlns:p14="http://schemas.microsoft.com/office/powerpoint/2010/main" xmlns="" Requires="p14">
      <p:transition spd="slow" p14:dur="2000" advTm="122452"/>
    </mc:Choice>
    <mc:Fallback>
      <p:transition spd="slow" advTm="122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03BBA4-DFFE-4EA4-A5CE-62C5B7142D68}"/>
              </a:ext>
            </a:extLst>
          </p:cNvPr>
          <p:cNvSpPr>
            <a:spLocks noGrp="1"/>
          </p:cNvSpPr>
          <p:nvPr>
            <p:ph idx="1"/>
          </p:nvPr>
        </p:nvSpPr>
        <p:spPr>
          <a:xfrm>
            <a:off x="838200" y="985421"/>
            <a:ext cx="10515600" cy="5191542"/>
          </a:xfrm>
        </p:spPr>
        <p:txBody>
          <a:bodyPr/>
          <a:lstStyle/>
          <a:p>
            <a:r>
              <a:rPr lang="en-GB" b="1" dirty="0"/>
              <a:t>Cushing’s syndrome</a:t>
            </a:r>
          </a:p>
          <a:p>
            <a:pPr marL="0" indent="0">
              <a:lnSpc>
                <a:spcPct val="150000"/>
              </a:lnSpc>
              <a:buNone/>
            </a:pPr>
            <a:r>
              <a:rPr lang="en-GB" b="1" dirty="0"/>
              <a:t> </a:t>
            </a:r>
            <a:r>
              <a:rPr lang="en-GB" sz="2000" dirty="0"/>
              <a:t>This is the clinical state produced by chronic glucocorticoid excess + loss of the normal feedback mechanisms of the </a:t>
            </a:r>
            <a:r>
              <a:rPr lang="en-GB" sz="2000" dirty="0" err="1"/>
              <a:t>hypothalamo</a:t>
            </a:r>
            <a:r>
              <a:rPr lang="en-GB" sz="2000" dirty="0"/>
              <a:t>–pituitary–adrenal axis and loss of circadian rhythm of cortisol secretion (normally highest on waking). </a:t>
            </a:r>
          </a:p>
          <a:p>
            <a:pPr marL="0" indent="0">
              <a:lnSpc>
                <a:spcPct val="150000"/>
              </a:lnSpc>
              <a:buNone/>
            </a:pPr>
            <a:r>
              <a:rPr lang="en-GB" sz="2000" dirty="0"/>
              <a:t>The chief cause is oral steroids. Endogenous causes are rare: 80% are due to  ACTH; of these a pituitary adenoma is the commonest cause. </a:t>
            </a:r>
            <a:r>
              <a:rPr lang="en-GB" dirty="0"/>
              <a:t/>
            </a:r>
            <a:br>
              <a:rPr lang="en-GB" dirty="0"/>
            </a:br>
            <a:endParaRPr lang="en-GB" dirty="0"/>
          </a:p>
        </p:txBody>
      </p:sp>
      <p:cxnSp>
        <p:nvCxnSpPr>
          <p:cNvPr id="5" name="Straight Arrow Connector 4">
            <a:extLst>
              <a:ext uri="{FF2B5EF4-FFF2-40B4-BE49-F238E27FC236}">
                <a16:creationId xmlns:a16="http://schemas.microsoft.com/office/drawing/2014/main" xmlns="" id="{309402A0-1432-4143-923E-96C5CA00EDAC}"/>
              </a:ext>
            </a:extLst>
          </p:cNvPr>
          <p:cNvCxnSpPr/>
          <p:nvPr/>
        </p:nvCxnSpPr>
        <p:spPr>
          <a:xfrm flipV="1">
            <a:off x="8806650" y="3301383"/>
            <a:ext cx="0" cy="255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xmlns="" id="{6F9BDDA8-D43A-41D8-959D-D63E91DF0D4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1450033389"/>
      </p:ext>
    </p:extLst>
  </p:cSld>
  <p:clrMapOvr>
    <a:masterClrMapping/>
  </p:clrMapOvr>
  <mc:AlternateContent xmlns:mc="http://schemas.openxmlformats.org/markup-compatibility/2006">
    <mc:Choice xmlns:p14="http://schemas.microsoft.com/office/powerpoint/2010/main" xmlns="" Requires="p14">
      <p:transition spd="slow" p14:dur="2000" advTm="66985"/>
    </mc:Choice>
    <mc:Fallback>
      <p:transition spd="slow" advTm="66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526849C-BFBF-42BF-BDF5-390E387A325D}"/>
              </a:ext>
            </a:extLst>
          </p:cNvPr>
          <p:cNvSpPr>
            <a:spLocks noGrp="1"/>
          </p:cNvSpPr>
          <p:nvPr>
            <p:ph idx="1"/>
          </p:nvPr>
        </p:nvSpPr>
        <p:spPr>
          <a:xfrm>
            <a:off x="838200" y="541538"/>
            <a:ext cx="10515600" cy="5930283"/>
          </a:xfrm>
        </p:spPr>
        <p:txBody>
          <a:bodyPr>
            <a:normAutofit/>
          </a:bodyPr>
          <a:lstStyle/>
          <a:p>
            <a:r>
              <a:rPr lang="en-GB" sz="2400" b="1" u="sng" dirty="0">
                <a:solidFill>
                  <a:srgbClr val="FF0000"/>
                </a:solidFill>
              </a:rPr>
              <a:t>ACTH-dependent causes (ACTH)</a:t>
            </a:r>
          </a:p>
          <a:p>
            <a:pPr marL="0" indent="0">
              <a:lnSpc>
                <a:spcPct val="150000"/>
              </a:lnSpc>
              <a:buNone/>
            </a:pPr>
            <a:r>
              <a:rPr lang="en-GB" sz="2000" dirty="0"/>
              <a:t/>
            </a:r>
            <a:br>
              <a:rPr lang="en-GB" sz="2000" dirty="0"/>
            </a:br>
            <a:r>
              <a:rPr lang="en-GB" sz="2000" dirty="0"/>
              <a:t>• </a:t>
            </a:r>
            <a:r>
              <a:rPr lang="en-GB" sz="2000" b="1" dirty="0"/>
              <a:t>Cushing’s disease: </a:t>
            </a:r>
            <a:r>
              <a:rPr lang="en-GB" sz="2000" dirty="0"/>
              <a:t>Bilateral adrenal cortex hyperplasia from an ACTH-secreting pituitary adenoma (usually a microadenoma). F:M&gt;1:1. Peak age: 30–50yrs. </a:t>
            </a:r>
            <a:br>
              <a:rPr lang="en-GB" sz="2000" dirty="0"/>
            </a:br>
            <a:r>
              <a:rPr lang="en-GB" sz="2000" dirty="0"/>
              <a:t>• </a:t>
            </a:r>
            <a:r>
              <a:rPr lang="en-GB" sz="2000" b="1" dirty="0"/>
              <a:t>Ectopic ACTH production: </a:t>
            </a:r>
            <a:r>
              <a:rPr lang="en-GB" sz="2000" dirty="0"/>
              <a:t>Especially small cell lung cancer and carcinoid tumours. Specific features: pigmentation (due to   ACTH), </a:t>
            </a:r>
            <a:r>
              <a:rPr lang="en-GB" sz="2000" dirty="0" err="1"/>
              <a:t>hypokalaemic</a:t>
            </a:r>
            <a:r>
              <a:rPr lang="en-GB" sz="2000" dirty="0"/>
              <a:t> metabolic alkalosis (   cortisol leads to mineralocorticoid activity), weight loss, hyperglycaemia. Classical features of Cushing’s are often absent. </a:t>
            </a:r>
          </a:p>
          <a:p>
            <a:pPr marL="0" indent="0">
              <a:lnSpc>
                <a:spcPct val="150000"/>
              </a:lnSpc>
              <a:buNone/>
            </a:pPr>
            <a:r>
              <a:rPr lang="en-GB" sz="2000" b="1" dirty="0">
                <a:solidFill>
                  <a:prstClr val="black"/>
                </a:solidFill>
              </a:rPr>
              <a:t>Rarely, ectopic CRF production: </a:t>
            </a:r>
            <a:r>
              <a:rPr lang="en-GB" sz="2000" dirty="0">
                <a:solidFill>
                  <a:prstClr val="black"/>
                </a:solidFill>
              </a:rPr>
              <a:t>Some thyroid (medullary) and prostate cancers.</a:t>
            </a:r>
          </a:p>
          <a:p>
            <a:pPr marL="0" indent="0">
              <a:buNone/>
            </a:pPr>
            <a:endParaRPr lang="en-GB" sz="2200" dirty="0"/>
          </a:p>
        </p:txBody>
      </p:sp>
      <p:cxnSp>
        <p:nvCxnSpPr>
          <p:cNvPr id="4" name="Straight Arrow Connector 3">
            <a:extLst>
              <a:ext uri="{FF2B5EF4-FFF2-40B4-BE49-F238E27FC236}">
                <a16:creationId xmlns:a16="http://schemas.microsoft.com/office/drawing/2014/main" xmlns="" id="{E8518FFA-C7ED-42D3-8526-0358084A1486}"/>
              </a:ext>
            </a:extLst>
          </p:cNvPr>
          <p:cNvCxnSpPr/>
          <p:nvPr/>
        </p:nvCxnSpPr>
        <p:spPr>
          <a:xfrm flipV="1">
            <a:off x="4234649" y="2974760"/>
            <a:ext cx="0" cy="255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F666C487-A4F4-4E62-AA0D-5EE1BFA0AEF0}"/>
              </a:ext>
            </a:extLst>
          </p:cNvPr>
          <p:cNvCxnSpPr/>
          <p:nvPr/>
        </p:nvCxnSpPr>
        <p:spPr>
          <a:xfrm flipV="1">
            <a:off x="4145873" y="2974760"/>
            <a:ext cx="0" cy="255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68A82FEA-775E-4BBA-8A60-A10A84F36056}"/>
              </a:ext>
            </a:extLst>
          </p:cNvPr>
          <p:cNvCxnSpPr/>
          <p:nvPr/>
        </p:nvCxnSpPr>
        <p:spPr>
          <a:xfrm flipV="1">
            <a:off x="8637974" y="2974760"/>
            <a:ext cx="0" cy="255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CF6BAA74-F21F-495F-AA9C-A636B3499A17}"/>
              </a:ext>
            </a:extLst>
          </p:cNvPr>
          <p:cNvCxnSpPr/>
          <p:nvPr/>
        </p:nvCxnSpPr>
        <p:spPr>
          <a:xfrm flipV="1">
            <a:off x="8701599" y="2974760"/>
            <a:ext cx="0" cy="255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xmlns="" id="{A19F833B-5000-4CAE-903E-DF480DCCB4C2}"/>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2387666188"/>
      </p:ext>
    </p:extLst>
  </p:cSld>
  <p:clrMapOvr>
    <a:masterClrMapping/>
  </p:clrMapOvr>
  <mc:AlternateContent xmlns:mc="http://schemas.openxmlformats.org/markup-compatibility/2006">
    <mc:Choice xmlns:p14="http://schemas.microsoft.com/office/powerpoint/2010/main" xmlns="" Requires="p14">
      <p:transition spd="slow" p14:dur="2000" advTm="136610"/>
    </mc:Choice>
    <mc:Fallback>
      <p:transition spd="slow" advTm="13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690F01F-81AD-4053-8A57-1B4EC2BBFA86}"/>
              </a:ext>
            </a:extLst>
          </p:cNvPr>
          <p:cNvSpPr>
            <a:spLocks noGrp="1"/>
          </p:cNvSpPr>
          <p:nvPr>
            <p:ph idx="1"/>
          </p:nvPr>
        </p:nvSpPr>
        <p:spPr>
          <a:xfrm>
            <a:off x="518604" y="1046926"/>
            <a:ext cx="10693893" cy="4351338"/>
          </a:xfrm>
        </p:spPr>
        <p:txBody>
          <a:bodyPr>
            <a:normAutofit/>
          </a:bodyPr>
          <a:lstStyle/>
          <a:p>
            <a:r>
              <a:rPr lang="en-GB" sz="2400" b="1" u="sng" dirty="0">
                <a:solidFill>
                  <a:srgbClr val="FF0000"/>
                </a:solidFill>
              </a:rPr>
              <a:t>ACTH-independent causes (  ACTH due to -</a:t>
            </a:r>
            <a:r>
              <a:rPr lang="en-GB" sz="2400" b="1" u="sng" dirty="0" err="1">
                <a:solidFill>
                  <a:srgbClr val="FF0000"/>
                </a:solidFill>
              </a:rPr>
              <a:t>ve</a:t>
            </a:r>
            <a:r>
              <a:rPr lang="en-GB" sz="2400" b="1" u="sng" dirty="0">
                <a:solidFill>
                  <a:srgbClr val="FF0000"/>
                </a:solidFill>
              </a:rPr>
              <a:t> feedback)</a:t>
            </a:r>
          </a:p>
          <a:p>
            <a:pPr marL="0" indent="0">
              <a:lnSpc>
                <a:spcPct val="150000"/>
              </a:lnSpc>
              <a:buNone/>
            </a:pPr>
            <a:r>
              <a:rPr lang="en-GB" b="1" u="sng" dirty="0"/>
              <a:t/>
            </a:r>
            <a:br>
              <a:rPr lang="en-GB" b="1" u="sng" dirty="0"/>
            </a:br>
            <a:r>
              <a:rPr lang="en-GB" sz="2000" b="1" dirty="0"/>
              <a:t>• Iatrogenic: </a:t>
            </a:r>
            <a:r>
              <a:rPr lang="en-GB" sz="2000" dirty="0"/>
              <a:t>Pharmacological doses of steroids (common).</a:t>
            </a:r>
            <a:br>
              <a:rPr lang="en-GB" sz="2000" dirty="0"/>
            </a:br>
            <a:r>
              <a:rPr lang="en-GB" sz="2000" b="1" dirty="0"/>
              <a:t>• Adrenal adenoma/cancer: </a:t>
            </a:r>
            <a:r>
              <a:rPr lang="en-GB" sz="2000" dirty="0"/>
              <a:t>May cause </a:t>
            </a:r>
            <a:r>
              <a:rPr lang="en-GB" sz="2000" dirty="0" err="1"/>
              <a:t>abdo</a:t>
            </a:r>
            <a:r>
              <a:rPr lang="en-GB" sz="2000" dirty="0"/>
              <a:t> pain ± virilization in female. </a:t>
            </a:r>
            <a:br>
              <a:rPr lang="en-GB" sz="2000" dirty="0"/>
            </a:br>
            <a:r>
              <a:rPr lang="en-GB" sz="2000" b="1" dirty="0"/>
              <a:t>• Adrenal nodular hyperplasia: </a:t>
            </a:r>
            <a:r>
              <a:rPr lang="en-GB" sz="2000" dirty="0"/>
              <a:t>It is similar to adrenal adenoma.</a:t>
            </a:r>
            <a:br>
              <a:rPr lang="en-GB" sz="2000" dirty="0"/>
            </a:br>
            <a:r>
              <a:rPr lang="en-GB" sz="2000" b="1" dirty="0"/>
              <a:t>• Rarely: </a:t>
            </a:r>
            <a:r>
              <a:rPr lang="en-GB" sz="2000" dirty="0"/>
              <a:t>Carney complex, McCune–Albright syndrome.</a:t>
            </a:r>
            <a:r>
              <a:rPr lang="en-GB" dirty="0"/>
              <a:t/>
            </a:r>
            <a:br>
              <a:rPr lang="en-GB" dirty="0"/>
            </a:br>
            <a:endParaRPr lang="en-GB" dirty="0"/>
          </a:p>
        </p:txBody>
      </p:sp>
      <p:cxnSp>
        <p:nvCxnSpPr>
          <p:cNvPr id="5" name="Straight Arrow Connector 4">
            <a:extLst>
              <a:ext uri="{FF2B5EF4-FFF2-40B4-BE49-F238E27FC236}">
                <a16:creationId xmlns:a16="http://schemas.microsoft.com/office/drawing/2014/main" xmlns="" id="{4B8AB9B3-C675-427A-9F6B-B24DA99C7617}"/>
              </a:ext>
            </a:extLst>
          </p:cNvPr>
          <p:cNvCxnSpPr/>
          <p:nvPr/>
        </p:nvCxnSpPr>
        <p:spPr>
          <a:xfrm>
            <a:off x="4358936" y="1154098"/>
            <a:ext cx="0" cy="2396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xmlns="" id="{B2A2BBC1-C5BD-4F42-A888-2B2FDD4CB0A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2841555006"/>
      </p:ext>
    </p:extLst>
  </p:cSld>
  <p:clrMapOvr>
    <a:masterClrMapping/>
  </p:clrMapOvr>
  <mc:AlternateContent xmlns:mc="http://schemas.openxmlformats.org/markup-compatibility/2006">
    <mc:Choice xmlns:p14="http://schemas.microsoft.com/office/powerpoint/2010/main" xmlns="" Requires="p14">
      <p:transition spd="slow" p14:dur="2000" advTm="71439"/>
    </mc:Choice>
    <mc:Fallback>
      <p:transition spd="slow" advTm="7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0A41E89-E3E8-4FF5-AA91-93E6EB90BFA8}"/>
              </a:ext>
            </a:extLst>
          </p:cNvPr>
          <p:cNvSpPr>
            <a:spLocks noGrp="1"/>
          </p:cNvSpPr>
          <p:nvPr>
            <p:ph idx="1"/>
          </p:nvPr>
        </p:nvSpPr>
        <p:spPr>
          <a:xfrm>
            <a:off x="228600" y="495300"/>
            <a:ext cx="7139866" cy="5729288"/>
          </a:xfrm>
        </p:spPr>
        <p:txBody>
          <a:bodyPr>
            <a:normAutofit fontScale="92500" lnSpcReduction="10000"/>
          </a:bodyPr>
          <a:lstStyle/>
          <a:p>
            <a:pPr>
              <a:lnSpc>
                <a:spcPct val="150000"/>
              </a:lnSpc>
            </a:pPr>
            <a:r>
              <a:rPr lang="en-GB" sz="2000" b="1" dirty="0"/>
              <a:t>Symptoms:   </a:t>
            </a:r>
            <a:r>
              <a:rPr lang="en-GB" sz="2000" dirty="0"/>
              <a:t>Weight; mood change (depression, lethargy, irritability, psychosis); proximal weakness; gonadal dysfunction (irregular menses; hirsutism; erectile dysfunction); acne; recurrent Achilles tendon rupture; occasionally virilization if female.</a:t>
            </a:r>
            <a:br>
              <a:rPr lang="en-GB" sz="2000" dirty="0"/>
            </a:br>
            <a:endParaRPr lang="en-GB" sz="2000" dirty="0"/>
          </a:p>
          <a:p>
            <a:pPr>
              <a:lnSpc>
                <a:spcPct val="150000"/>
              </a:lnSpc>
            </a:pPr>
            <a:r>
              <a:rPr lang="en-GB" sz="2000" b="1" dirty="0"/>
              <a:t>Signs: </a:t>
            </a:r>
            <a:r>
              <a:rPr lang="en-GB" sz="2000" dirty="0"/>
              <a:t>Central obesity; plethoric, moon face; buffalo hump; supraclavicular fat distribution; skin &amp; muscle atrophy; bruises; purple abdominal striae; osteoporosis;  BP;  glucose; infection-prone; poor healing. Signs of the cause (</a:t>
            </a:r>
            <a:r>
              <a:rPr lang="en-GB" sz="2000" dirty="0" err="1"/>
              <a:t>eg</a:t>
            </a:r>
            <a:r>
              <a:rPr lang="en-GB" sz="2000" dirty="0"/>
              <a:t> abdominal mass).</a:t>
            </a:r>
            <a:br>
              <a:rPr lang="en-GB" sz="2000" dirty="0"/>
            </a:br>
            <a:endParaRPr lang="en-GB" sz="2000" dirty="0"/>
          </a:p>
          <a:p>
            <a:pPr>
              <a:lnSpc>
                <a:spcPct val="150000"/>
              </a:lnSpc>
            </a:pPr>
            <a:r>
              <a:rPr lang="en-GB" sz="2000" b="1" dirty="0"/>
              <a:t>Tests: </a:t>
            </a:r>
            <a:r>
              <a:rPr lang="en-GB" sz="2000" dirty="0"/>
              <a:t>24hrs urinary free cortisol is a very useful screening method of outpatient, while for diagnosis are the following tests:</a:t>
            </a:r>
            <a:br>
              <a:rPr lang="en-GB" sz="2000" dirty="0"/>
            </a:br>
            <a:endParaRPr lang="en-GB" sz="2000" dirty="0"/>
          </a:p>
        </p:txBody>
      </p:sp>
      <p:cxnSp>
        <p:nvCxnSpPr>
          <p:cNvPr id="4" name="Straight Arrow Connector 3">
            <a:extLst>
              <a:ext uri="{FF2B5EF4-FFF2-40B4-BE49-F238E27FC236}">
                <a16:creationId xmlns:a16="http://schemas.microsoft.com/office/drawing/2014/main" xmlns="" id="{0A7A9CEE-C65B-46B6-AF9C-F348D0D59CDB}"/>
              </a:ext>
            </a:extLst>
          </p:cNvPr>
          <p:cNvCxnSpPr>
            <a:cxnSpLocks/>
          </p:cNvCxnSpPr>
          <p:nvPr/>
        </p:nvCxnSpPr>
        <p:spPr>
          <a:xfrm flipV="1">
            <a:off x="1759258" y="555732"/>
            <a:ext cx="0" cy="257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15C35932-F5FC-4735-B9E2-56169993A5C7}"/>
              </a:ext>
            </a:extLst>
          </p:cNvPr>
          <p:cNvCxnSpPr/>
          <p:nvPr/>
        </p:nvCxnSpPr>
        <p:spPr>
          <a:xfrm flipV="1">
            <a:off x="4387048" y="3562166"/>
            <a:ext cx="0" cy="255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87696D31-37D3-4BCE-A57F-C5D230A5DA35}"/>
              </a:ext>
            </a:extLst>
          </p:cNvPr>
          <p:cNvCxnSpPr/>
          <p:nvPr/>
        </p:nvCxnSpPr>
        <p:spPr>
          <a:xfrm flipV="1">
            <a:off x="4822055" y="3562166"/>
            <a:ext cx="0" cy="2552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xmlns="" id="{2A91F59A-4416-43BF-ACA7-9EC507475FC2}"/>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1674" t="19466" r="28848" b="32686"/>
          <a:stretch/>
        </p:blipFill>
        <p:spPr>
          <a:xfrm>
            <a:off x="7368466" y="662264"/>
            <a:ext cx="4261278" cy="5276897"/>
          </a:xfrm>
          <a:prstGeom prst="rect">
            <a:avLst/>
          </a:prstGeom>
        </p:spPr>
      </p:pic>
      <p:pic>
        <p:nvPicPr>
          <p:cNvPr id="2" name="Audio 1">
            <a:hlinkClick r:id="" action="ppaction://media"/>
            <a:extLst>
              <a:ext uri="{FF2B5EF4-FFF2-40B4-BE49-F238E27FC236}">
                <a16:creationId xmlns:a16="http://schemas.microsoft.com/office/drawing/2014/main" xmlns="" id="{170BBD23-07CA-4FF5-B93C-6E8F310C539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3969018042"/>
      </p:ext>
    </p:extLst>
  </p:cSld>
  <p:clrMapOvr>
    <a:masterClrMapping/>
  </p:clrMapOvr>
  <mc:AlternateContent xmlns:mc="http://schemas.openxmlformats.org/markup-compatibility/2006">
    <mc:Choice xmlns:p14="http://schemas.microsoft.com/office/powerpoint/2010/main" xmlns="" Requires="p14">
      <p:transition spd="slow" p14:dur="2000" advTm="109743"/>
    </mc:Choice>
    <mc:Fallback>
      <p:transition spd="slow" advTm="109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2A25097-F292-480A-A982-066FEAFDBFDC}"/>
              </a:ext>
            </a:extLst>
          </p:cNvPr>
          <p:cNvPicPr>
            <a:picLocks noChangeAspect="1"/>
          </p:cNvPicPr>
          <p:nvPr/>
        </p:nvPicPr>
        <p:blipFill>
          <a:blip r:embed="rId3"/>
          <a:stretch>
            <a:fillRect/>
          </a:stretch>
        </p:blipFill>
        <p:spPr>
          <a:xfrm>
            <a:off x="1216241" y="1766656"/>
            <a:ext cx="8762260" cy="4679595"/>
          </a:xfrm>
          <a:prstGeom prst="rect">
            <a:avLst/>
          </a:prstGeom>
        </p:spPr>
      </p:pic>
      <p:pic>
        <p:nvPicPr>
          <p:cNvPr id="4" name="Content Placeholder 4" descr="A screenshot of a cell phone&#10;&#10;Description automatically generated">
            <a:extLst>
              <a:ext uri="{FF2B5EF4-FFF2-40B4-BE49-F238E27FC236}">
                <a16:creationId xmlns:a16="http://schemas.microsoft.com/office/drawing/2014/main" xmlns="" id="{D4F47D50-7670-471C-8273-FE881B9163D5}"/>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35953" t="43325" r="36802" b="40477"/>
          <a:stretch/>
        </p:blipFill>
        <p:spPr>
          <a:xfrm>
            <a:off x="2476870" y="312200"/>
            <a:ext cx="5885896" cy="1454456"/>
          </a:xfrm>
          <a:prstGeom prst="rect">
            <a:avLst/>
          </a:prstGeom>
        </p:spPr>
      </p:pic>
      <p:pic>
        <p:nvPicPr>
          <p:cNvPr id="7" name="Content Placeholder 4" descr="A screenshot of a cell phone&#10;&#10;Description automatically generated">
            <a:extLst>
              <a:ext uri="{FF2B5EF4-FFF2-40B4-BE49-F238E27FC236}">
                <a16:creationId xmlns:a16="http://schemas.microsoft.com/office/drawing/2014/main" xmlns="" id="{24DD4551-131E-451E-9ADE-269BD6D0D2E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35798" t="62877" r="55682" b="34096"/>
          <a:stretch/>
        </p:blipFill>
        <p:spPr>
          <a:xfrm>
            <a:off x="4998128" y="6181815"/>
            <a:ext cx="1571347" cy="363985"/>
          </a:xfrm>
          <a:prstGeom prst="rect">
            <a:avLst/>
          </a:prstGeom>
        </p:spPr>
      </p:pic>
      <p:pic>
        <p:nvPicPr>
          <p:cNvPr id="3" name="Audio 2">
            <a:hlinkClick r:id="" action="ppaction://media"/>
            <a:extLst>
              <a:ext uri="{FF2B5EF4-FFF2-40B4-BE49-F238E27FC236}">
                <a16:creationId xmlns:a16="http://schemas.microsoft.com/office/drawing/2014/main" xmlns="" id="{E3208EAC-854A-473F-B7C0-61C234DDA0F0}"/>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691684347"/>
      </p:ext>
    </p:extLst>
  </p:cSld>
  <p:clrMapOvr>
    <a:masterClrMapping/>
  </p:clrMapOvr>
  <mc:AlternateContent xmlns:mc="http://schemas.openxmlformats.org/markup-compatibility/2006">
    <mc:Choice xmlns:p14="http://schemas.microsoft.com/office/powerpoint/2010/main" xmlns="" Requires="p14">
      <p:transition spd="slow" p14:dur="2000" advTm="232745"/>
    </mc:Choice>
    <mc:Fallback>
      <p:transition spd="slow" advTm="23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F7A2F237-58BB-40D6-85C5-9D5CF2A8972D}"/>
              </a:ext>
            </a:extLst>
          </p:cNvPr>
          <p:cNvPicPr>
            <a:picLocks noGrp="1" noChangeAspect="1"/>
          </p:cNvPicPr>
          <p:nvPr>
            <p:ph idx="1"/>
          </p:nvPr>
        </p:nvPicPr>
        <p:blipFill rotWithShape="1">
          <a:blip r:embed="rId3"/>
          <a:srcRect t="59026"/>
          <a:stretch/>
        </p:blipFill>
        <p:spPr>
          <a:xfrm>
            <a:off x="2471507" y="852256"/>
            <a:ext cx="6814536" cy="4053755"/>
          </a:xfrm>
          <a:prstGeom prst="rect">
            <a:avLst/>
          </a:prstGeom>
        </p:spPr>
      </p:pic>
      <p:pic>
        <p:nvPicPr>
          <p:cNvPr id="2" name="Audio 1">
            <a:hlinkClick r:id="" action="ppaction://media"/>
            <a:extLst>
              <a:ext uri="{FF2B5EF4-FFF2-40B4-BE49-F238E27FC236}">
                <a16:creationId xmlns:a16="http://schemas.microsoft.com/office/drawing/2014/main" xmlns="" id="{F8B3CE70-C343-479F-8B4E-7337C510FF4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488738" y="6154738"/>
            <a:ext cx="487362" cy="487362"/>
          </a:xfrm>
          <a:prstGeom prst="rect">
            <a:avLst/>
          </a:prstGeom>
        </p:spPr>
      </p:pic>
    </p:spTree>
    <p:extLst>
      <p:ext uri="{BB962C8B-B14F-4D97-AF65-F5344CB8AC3E}">
        <p14:creationId xmlns:p14="http://schemas.microsoft.com/office/powerpoint/2010/main" xmlns="" val="2246529713"/>
      </p:ext>
    </p:extLst>
  </p:cSld>
  <p:clrMapOvr>
    <a:masterClrMapping/>
  </p:clrMapOvr>
  <mc:AlternateContent xmlns:mc="http://schemas.openxmlformats.org/markup-compatibility/2006">
    <mc:Choice xmlns:p14="http://schemas.microsoft.com/office/powerpoint/2010/main" xmlns="" Requires="p14">
      <p:transition spd="slow" p14:dur="2000" advTm="58230"/>
    </mc:Choice>
    <mc:Fallback>
      <p:transition spd="slow" advTm="5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TotalTime>
  <Words>1416</Words>
  <Application>Microsoft Office PowerPoint</Application>
  <PresentationFormat>مخصص</PresentationFormat>
  <Paragraphs>86</Paragraphs>
  <Slides>26</Slides>
  <Notes>0</Notes>
  <HiddenSlides>0</HiddenSlides>
  <MMClips>26</MMClips>
  <ScaleCrop>false</ScaleCrop>
  <HeadingPairs>
    <vt:vector size="4" baseType="variant">
      <vt:variant>
        <vt:lpstr>سمة</vt:lpstr>
      </vt:variant>
      <vt:variant>
        <vt:i4>1</vt:i4>
      </vt:variant>
      <vt:variant>
        <vt:lpstr>عناوين الشرائح</vt:lpstr>
      </vt:variant>
      <vt:variant>
        <vt:i4>26</vt:i4>
      </vt:variant>
    </vt:vector>
  </HeadingPairs>
  <TitlesOfParts>
    <vt:vector size="27" baseType="lpstr">
      <vt:lpstr>Office Theme</vt:lpstr>
      <vt:lpstr>Adrenal Gland disorders</vt:lpstr>
      <vt:lpstr>الشريحة 2</vt:lpstr>
      <vt:lpstr>Adrenal cortex</vt:lpstr>
      <vt:lpstr>الشريحة 4</vt:lpstr>
      <vt:lpstr>الشريحة 5</vt:lpstr>
      <vt:lpstr>الشريحة 6</vt:lpstr>
      <vt:lpstr>الشريحة 7</vt:lpstr>
      <vt:lpstr>الشريحة 8</vt:lpstr>
      <vt:lpstr>الشريحة 9</vt:lpstr>
      <vt:lpstr>الشريحة 10</vt:lpstr>
      <vt:lpstr>Adrenal insufficiency</vt:lpstr>
      <vt:lpstr>الشريحة 12</vt:lpstr>
      <vt:lpstr>الشريحة 13</vt:lpstr>
      <vt:lpstr>الشريحة 14</vt:lpstr>
      <vt:lpstr>الشريحة 15</vt:lpstr>
      <vt:lpstr>Hyperaldosteronism</vt:lpstr>
      <vt:lpstr>الشريحة 17</vt:lpstr>
      <vt:lpstr>الشريحة 18</vt:lpstr>
      <vt:lpstr>Phaeochromocytoma</vt:lpstr>
      <vt:lpstr>Adrenergic Receptors </vt:lpstr>
      <vt:lpstr>الشريحة 21</vt:lpstr>
      <vt:lpstr>الشريحة 22</vt:lpstr>
      <vt:lpstr>الشريحة 23</vt:lpstr>
      <vt:lpstr>Hirsutism, virilism, gynaecomastia and hypogonadism </vt:lpstr>
      <vt:lpstr>الشريحة 25</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Adrenal diseases</dc:title>
  <dc:creator>اريج احمد عبدالله تمام</dc:creator>
  <cp:lastModifiedBy>itmed2</cp:lastModifiedBy>
  <cp:revision>115</cp:revision>
  <dcterms:created xsi:type="dcterms:W3CDTF">2020-03-19T19:06:53Z</dcterms:created>
  <dcterms:modified xsi:type="dcterms:W3CDTF">2020-03-15T11:22:53Z</dcterms:modified>
</cp:coreProperties>
</file>