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80" r:id="rId5"/>
    <p:sldId id="281" r:id="rId6"/>
    <p:sldId id="282" r:id="rId7"/>
    <p:sldId id="283" r:id="rId8"/>
    <p:sldId id="284" r:id="rId9"/>
    <p:sldId id="285" r:id="rId10"/>
    <p:sldId id="287" r:id="rId11"/>
    <p:sldId id="286" r:id="rId12"/>
    <p:sldId id="288" r:id="rId13"/>
    <p:sldId id="289" r:id="rId14"/>
    <p:sldId id="290" r:id="rId15"/>
    <p:sldId id="291" r:id="rId16"/>
    <p:sldId id="292" r:id="rId17"/>
    <p:sldId id="293" r:id="rId18"/>
    <p:sldId id="279" r:id="rId19"/>
    <p:sldId id="29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 &amp; A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Biochemistry and respiratory system</a:t>
            </a:r>
            <a:endParaRPr lang="ar-EG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By</a:t>
            </a:r>
          </a:p>
          <a:p>
            <a:r>
              <a:rPr lang="en-US" b="1" dirty="0" err="1" smtClean="0">
                <a:solidFill>
                  <a:srgbClr val="7030A0"/>
                </a:solidFill>
              </a:rPr>
              <a:t>Assis.Prof</a:t>
            </a:r>
            <a:r>
              <a:rPr lang="en-US" b="1" dirty="0" smtClean="0">
                <a:solidFill>
                  <a:srgbClr val="7030A0"/>
                </a:solidFill>
              </a:rPr>
              <a:t>. Mohammed </a:t>
            </a:r>
            <a:r>
              <a:rPr lang="en-US" b="1" dirty="0" err="1" smtClean="0">
                <a:solidFill>
                  <a:srgbClr val="7030A0"/>
                </a:solidFill>
              </a:rPr>
              <a:t>Hosny</a:t>
            </a:r>
            <a:r>
              <a:rPr lang="en-US" b="1" dirty="0" smtClean="0">
                <a:solidFill>
                  <a:srgbClr val="7030A0"/>
                </a:solidFill>
              </a:rPr>
              <a:t> Hassan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Associate Professor of Medical Biochemistry, Faculty of Medicine, SVU</a:t>
            </a:r>
            <a:endParaRPr lang="ar-E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9.↓ pH, ↑CO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and ↓</a:t>
            </a:r>
            <a:r>
              <a:rPr lang="en-US" b="1" dirty="0" smtClean="0">
                <a:solidFill>
                  <a:srgbClr val="FF0000"/>
                </a:solidFill>
              </a:rPr>
              <a:t>HCO</a:t>
            </a:r>
            <a:r>
              <a:rPr lang="en-US" b="1" baseline="-25000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– indicate:</a:t>
            </a:r>
          </a:p>
          <a:p>
            <a:pPr marL="514350" lvl="0" indent="-514350">
              <a:buAutoNum type="alphaUcParenR"/>
            </a:pPr>
            <a:r>
              <a:rPr lang="en-US" dirty="0" smtClean="0"/>
              <a:t>Metabolic acidosis.</a:t>
            </a:r>
          </a:p>
          <a:p>
            <a:pPr marL="514350" lvl="0" indent="-514350">
              <a:buAutoNum type="alphaUcParenR"/>
            </a:pPr>
            <a:r>
              <a:rPr lang="en-US" dirty="0" smtClean="0"/>
              <a:t>Respiratory acidosis.</a:t>
            </a:r>
          </a:p>
          <a:p>
            <a:pPr marL="514350" lvl="0" indent="-514350">
              <a:buAutoNum type="alphaUcParenR"/>
            </a:pPr>
            <a:r>
              <a:rPr lang="en-US" dirty="0" smtClean="0"/>
              <a:t>Mixed </a:t>
            </a:r>
            <a:r>
              <a:rPr lang="en-US" dirty="0" smtClean="0"/>
              <a:t>respiratory and metabolic </a:t>
            </a:r>
            <a:r>
              <a:rPr lang="en-US" dirty="0" smtClean="0"/>
              <a:t>acidosis</a:t>
            </a:r>
          </a:p>
          <a:p>
            <a:pPr marL="514350" indent="-514350">
              <a:buFont typeface="Arial" pitchFamily="34" charset="0"/>
              <a:buAutoNum type="alphaUcParenR"/>
            </a:pPr>
            <a:r>
              <a:rPr lang="en-US" dirty="0" smtClean="0"/>
              <a:t>Mixed respiratory and metabolic </a:t>
            </a:r>
            <a:r>
              <a:rPr lang="en-US" dirty="0" smtClean="0"/>
              <a:t>alkalosis.</a:t>
            </a:r>
            <a:endParaRPr lang="en-US" dirty="0" smtClean="0"/>
          </a:p>
          <a:p>
            <a:pPr marL="514350" lvl="0" indent="-514350">
              <a:buAutoNum type="alphaUcParenR"/>
            </a:pPr>
            <a:endParaRPr lang="en-US" dirty="0" smtClean="0"/>
          </a:p>
          <a:p>
            <a:endParaRPr lang="ar-E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10. </a:t>
            </a:r>
            <a:r>
              <a:rPr lang="en-US" b="1" dirty="0" smtClean="0">
                <a:solidFill>
                  <a:srgbClr val="FF0000"/>
                </a:solidFill>
              </a:rPr>
              <a:t>Compensated respiratory </a:t>
            </a:r>
            <a:r>
              <a:rPr lang="en-US" b="1" dirty="0" smtClean="0">
                <a:solidFill>
                  <a:srgbClr val="FF0000"/>
                </a:solidFill>
              </a:rPr>
              <a:t>alkalosis characterized </a:t>
            </a:r>
            <a:r>
              <a:rPr lang="en-US" b="1" dirty="0" smtClean="0">
                <a:solidFill>
                  <a:srgbClr val="FF0000"/>
                </a:solidFill>
              </a:rPr>
              <a:t>by:</a:t>
            </a:r>
          </a:p>
          <a:p>
            <a:pPr>
              <a:buNone/>
            </a:pPr>
            <a:r>
              <a:rPr lang="en-US" dirty="0" smtClean="0"/>
              <a:t>A) High pH with low HCO</a:t>
            </a:r>
            <a:r>
              <a:rPr lang="en-US" baseline="-25000" dirty="0" smtClean="0"/>
              <a:t>3</a:t>
            </a:r>
            <a:r>
              <a:rPr lang="en-US" dirty="0" smtClean="0"/>
              <a:t> and PCO</a:t>
            </a:r>
            <a:r>
              <a:rPr lang="en-US" baseline="-25000" dirty="0" smtClean="0"/>
              <a:t>2</a:t>
            </a:r>
          </a:p>
          <a:p>
            <a:pPr>
              <a:buNone/>
            </a:pPr>
            <a:r>
              <a:rPr lang="en-US" dirty="0" smtClean="0"/>
              <a:t>B) High pH with </a:t>
            </a:r>
            <a:r>
              <a:rPr lang="en-US" dirty="0" smtClean="0"/>
              <a:t>high HCO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 smtClean="0"/>
              <a:t>and PCO</a:t>
            </a:r>
            <a:r>
              <a:rPr lang="en-US" baseline="-25000" dirty="0" smtClean="0"/>
              <a:t>2</a:t>
            </a:r>
          </a:p>
          <a:p>
            <a:pPr>
              <a:buNone/>
            </a:pPr>
            <a:r>
              <a:rPr lang="en-US" dirty="0" smtClean="0"/>
              <a:t>C) Low pH with low HCO</a:t>
            </a:r>
            <a:r>
              <a:rPr lang="en-US" baseline="-25000" dirty="0" smtClean="0"/>
              <a:t>3</a:t>
            </a:r>
            <a:r>
              <a:rPr lang="en-US" dirty="0" smtClean="0"/>
              <a:t> and PCO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D) Low pH with high HCO</a:t>
            </a:r>
            <a:r>
              <a:rPr lang="en-US" baseline="-25000" dirty="0" smtClean="0"/>
              <a:t>3</a:t>
            </a:r>
            <a:r>
              <a:rPr lang="en-US" dirty="0" smtClean="0"/>
              <a:t> and PCO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</a:p>
          <a:p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11. </a:t>
            </a:r>
            <a:r>
              <a:rPr lang="en-US" b="1" dirty="0" smtClean="0">
                <a:solidFill>
                  <a:srgbClr val="FF0000"/>
                </a:solidFill>
              </a:rPr>
              <a:t>↑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pH, ↓ </a:t>
            </a:r>
            <a:r>
              <a:rPr lang="en-US" b="1" dirty="0" smtClean="0">
                <a:solidFill>
                  <a:srgbClr val="FF0000"/>
                </a:solidFill>
              </a:rPr>
              <a:t>CO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and ↑ </a:t>
            </a:r>
            <a:r>
              <a:rPr lang="en-US" b="1" dirty="0" smtClean="0">
                <a:solidFill>
                  <a:srgbClr val="FF0000"/>
                </a:solidFill>
              </a:rPr>
              <a:t>HCO</a:t>
            </a:r>
            <a:r>
              <a:rPr lang="en-US" b="1" baseline="-25000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– indicate:</a:t>
            </a:r>
          </a:p>
          <a:p>
            <a:pPr marL="514350" lvl="0" indent="-514350">
              <a:buAutoNum type="alphaUcParenR"/>
            </a:pPr>
            <a:r>
              <a:rPr lang="en-US" dirty="0" smtClean="0"/>
              <a:t>Metabolic acidosis.</a:t>
            </a:r>
          </a:p>
          <a:p>
            <a:pPr marL="514350" lvl="0" indent="-514350">
              <a:buAutoNum type="alphaUcParenR"/>
            </a:pPr>
            <a:r>
              <a:rPr lang="en-US" dirty="0" smtClean="0"/>
              <a:t>Respiratory acidosis.</a:t>
            </a:r>
          </a:p>
          <a:p>
            <a:pPr marL="514350" lvl="0" indent="-514350">
              <a:buAutoNum type="alphaUcParenR"/>
            </a:pPr>
            <a:r>
              <a:rPr lang="en-US" dirty="0" smtClean="0"/>
              <a:t>Mixed respiratory and metabolic acidosis</a:t>
            </a:r>
          </a:p>
          <a:p>
            <a:pPr marL="514350" indent="-514350">
              <a:buFont typeface="Arial" pitchFamily="34" charset="0"/>
              <a:buAutoNum type="alphaUcParenR"/>
            </a:pPr>
            <a:r>
              <a:rPr lang="en-US" dirty="0" smtClean="0"/>
              <a:t>Mixed respiratory and metabolic alkalosis.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12. All of the following urinary stones are radio-opaque except:</a:t>
            </a:r>
          </a:p>
          <a:p>
            <a:pPr>
              <a:buNone/>
            </a:pPr>
            <a:r>
              <a:rPr lang="en-US" dirty="0" smtClean="0"/>
              <a:t>A) Uric acid.</a:t>
            </a:r>
          </a:p>
          <a:p>
            <a:pPr>
              <a:buNone/>
            </a:pPr>
            <a:r>
              <a:rPr lang="en-US" dirty="0" smtClean="0"/>
              <a:t>B) </a:t>
            </a:r>
            <a:r>
              <a:rPr lang="en-US" dirty="0" err="1" smtClean="0"/>
              <a:t>Brushite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C) Calcium oxalate.</a:t>
            </a:r>
          </a:p>
          <a:p>
            <a:pPr>
              <a:buNone/>
            </a:pPr>
            <a:r>
              <a:rPr lang="en-US" dirty="0" smtClean="0"/>
              <a:t>D) </a:t>
            </a:r>
            <a:r>
              <a:rPr lang="en-US" dirty="0" err="1" smtClean="0"/>
              <a:t>Struvite</a:t>
            </a:r>
            <a:r>
              <a:rPr lang="en-US" dirty="0" smtClean="0"/>
              <a:t>.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13. The microscopic appearance of calcium oxalate crystals resemble:</a:t>
            </a:r>
          </a:p>
          <a:p>
            <a:pPr marL="514350" indent="-514350">
              <a:buAutoNum type="alphaUcParenR"/>
            </a:pPr>
            <a:r>
              <a:rPr lang="en-US" dirty="0" smtClean="0"/>
              <a:t>Coffin-Lid.</a:t>
            </a:r>
          </a:p>
          <a:p>
            <a:pPr marL="514350" indent="-514350">
              <a:buAutoNum type="alphaUcParenR"/>
            </a:pPr>
            <a:r>
              <a:rPr lang="en-US" dirty="0" smtClean="0"/>
              <a:t>Envelope.</a:t>
            </a:r>
          </a:p>
          <a:p>
            <a:pPr marL="514350" indent="-514350">
              <a:buAutoNum type="alphaUcParenR"/>
            </a:pPr>
            <a:r>
              <a:rPr lang="en-US" dirty="0" smtClean="0"/>
              <a:t>Hexagon.</a:t>
            </a:r>
          </a:p>
          <a:p>
            <a:pPr marL="514350" indent="-514350">
              <a:buAutoNum type="alphaUcParenR"/>
            </a:pPr>
            <a:r>
              <a:rPr lang="en-US" dirty="0" smtClean="0"/>
              <a:t>Barrel.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14. Acidic urine promotes which type of stone formation?</a:t>
            </a:r>
          </a:p>
          <a:p>
            <a:pPr marL="514350" indent="-514350">
              <a:buAutoNum type="alphaUcParenR"/>
            </a:pPr>
            <a:r>
              <a:rPr lang="en-US" dirty="0" err="1" smtClean="0"/>
              <a:t>Cystine</a:t>
            </a:r>
            <a:r>
              <a:rPr lang="en-US" dirty="0" smtClean="0"/>
              <a:t> stones.</a:t>
            </a:r>
          </a:p>
          <a:p>
            <a:pPr marL="514350" indent="-514350">
              <a:buAutoNum type="alphaUcParenR"/>
            </a:pPr>
            <a:r>
              <a:rPr lang="en-US" dirty="0" smtClean="0"/>
              <a:t>Uric acid stones.</a:t>
            </a:r>
          </a:p>
          <a:p>
            <a:pPr marL="514350" indent="-514350">
              <a:buAutoNum type="alphaUcParenR"/>
            </a:pPr>
            <a:r>
              <a:rPr lang="en-US" dirty="0" err="1" smtClean="0"/>
              <a:t>Struvite</a:t>
            </a:r>
            <a:r>
              <a:rPr lang="en-US" dirty="0" smtClean="0"/>
              <a:t> stones.</a:t>
            </a:r>
          </a:p>
          <a:p>
            <a:pPr marL="514350" indent="-514350">
              <a:buAutoNum type="alphaUcParenR"/>
            </a:pPr>
            <a:r>
              <a:rPr lang="en-US" dirty="0" smtClean="0"/>
              <a:t>Both A &amp; B.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15. Alkaline urine </a:t>
            </a:r>
            <a:r>
              <a:rPr lang="en-US" b="1" dirty="0" smtClean="0">
                <a:solidFill>
                  <a:srgbClr val="FF0000"/>
                </a:solidFill>
              </a:rPr>
              <a:t>promotes which type of stone formation?</a:t>
            </a:r>
          </a:p>
          <a:p>
            <a:pPr marL="514350" indent="-514350">
              <a:buAutoNum type="alphaUcParenR"/>
            </a:pPr>
            <a:r>
              <a:rPr lang="en-US" dirty="0" err="1" smtClean="0"/>
              <a:t>Cystine</a:t>
            </a:r>
            <a:r>
              <a:rPr lang="en-US" dirty="0" smtClean="0"/>
              <a:t> stones.</a:t>
            </a:r>
          </a:p>
          <a:p>
            <a:pPr marL="514350" indent="-514350">
              <a:buAutoNum type="alphaUcParenR"/>
            </a:pPr>
            <a:r>
              <a:rPr lang="en-US" dirty="0" smtClean="0"/>
              <a:t>Calcium phosphate stones</a:t>
            </a:r>
            <a:r>
              <a:rPr lang="en-US" dirty="0" smtClean="0"/>
              <a:t>.</a:t>
            </a:r>
          </a:p>
          <a:p>
            <a:pPr marL="514350" indent="-514350">
              <a:buAutoNum type="alphaUcParenR"/>
            </a:pPr>
            <a:r>
              <a:rPr lang="en-US" dirty="0" err="1" smtClean="0"/>
              <a:t>Struvite</a:t>
            </a:r>
            <a:r>
              <a:rPr lang="en-US" dirty="0" smtClean="0"/>
              <a:t> stones.</a:t>
            </a:r>
          </a:p>
          <a:p>
            <a:pPr marL="514350" indent="-514350">
              <a:buAutoNum type="alphaUcParenR"/>
            </a:pPr>
            <a:r>
              <a:rPr lang="en-US" dirty="0" smtClean="0"/>
              <a:t>Both </a:t>
            </a:r>
            <a:r>
              <a:rPr lang="en-US" dirty="0" smtClean="0"/>
              <a:t>B </a:t>
            </a:r>
            <a:r>
              <a:rPr lang="en-US" dirty="0" smtClean="0"/>
              <a:t>&amp; </a:t>
            </a:r>
            <a:r>
              <a:rPr lang="en-US" dirty="0" smtClean="0"/>
              <a:t>C.</a:t>
            </a:r>
            <a:endParaRPr lang="ar-EG" dirty="0" smtClean="0"/>
          </a:p>
          <a:p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16. Which of the following urinary stones </a:t>
            </a:r>
            <a:r>
              <a:rPr lang="en-US" b="1" dirty="0" smtClean="0">
                <a:solidFill>
                  <a:srgbClr val="FF0000"/>
                </a:solidFill>
              </a:rPr>
              <a:t>are associated with chronic urinary tract infections 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514350" indent="-514350">
              <a:buAutoNum type="alphaUcParenR"/>
            </a:pPr>
            <a:r>
              <a:rPr lang="en-US" dirty="0" err="1" smtClean="0"/>
              <a:t>Cystine</a:t>
            </a:r>
            <a:r>
              <a:rPr lang="en-US" dirty="0" smtClean="0"/>
              <a:t> stones.</a:t>
            </a:r>
          </a:p>
          <a:p>
            <a:pPr marL="514350" indent="-514350">
              <a:buAutoNum type="alphaUcParenR"/>
            </a:pPr>
            <a:r>
              <a:rPr lang="en-US" dirty="0" smtClean="0"/>
              <a:t>Calcium phosphate stones.</a:t>
            </a:r>
          </a:p>
          <a:p>
            <a:pPr marL="514350" indent="-514350">
              <a:buAutoNum type="alphaUcParenR"/>
            </a:pPr>
            <a:r>
              <a:rPr lang="en-US" dirty="0" err="1" smtClean="0"/>
              <a:t>Struvite</a:t>
            </a:r>
            <a:r>
              <a:rPr lang="en-US" dirty="0" smtClean="0"/>
              <a:t> stones.</a:t>
            </a:r>
          </a:p>
          <a:p>
            <a:pPr marL="514350" indent="-514350">
              <a:buAutoNum type="alphaUcParenR"/>
            </a:pPr>
            <a:r>
              <a:rPr lang="en-US" dirty="0" smtClean="0"/>
              <a:t>Calcium oxalate stones.</a:t>
            </a:r>
            <a:endParaRPr lang="ar-EG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Ideal answers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 algn="just">
              <a:buAutoNum type="arabicPeriod"/>
            </a:pPr>
            <a:r>
              <a:rPr lang="en-US" b="1" dirty="0" smtClean="0"/>
              <a:t>D.</a:t>
            </a:r>
          </a:p>
          <a:p>
            <a:pPr marL="514350" indent="-514350" algn="just">
              <a:buAutoNum type="arabicPeriod"/>
            </a:pPr>
            <a:r>
              <a:rPr lang="en-US" b="1" dirty="0" smtClean="0"/>
              <a:t> </a:t>
            </a:r>
            <a:r>
              <a:rPr lang="en-US" b="1" dirty="0" smtClean="0"/>
              <a:t>B.</a:t>
            </a:r>
          </a:p>
          <a:p>
            <a:pPr marL="514350" indent="-514350" algn="just">
              <a:buAutoNum type="arabicPeriod"/>
            </a:pPr>
            <a:r>
              <a:rPr lang="en-US" b="1" dirty="0" smtClean="0"/>
              <a:t>B</a:t>
            </a:r>
          </a:p>
          <a:p>
            <a:pPr marL="514350" indent="-514350" algn="just">
              <a:buAutoNum type="arabicPeriod"/>
            </a:pPr>
            <a:r>
              <a:rPr lang="en-US" b="1" dirty="0" smtClean="0"/>
              <a:t>A</a:t>
            </a:r>
          </a:p>
          <a:p>
            <a:pPr marL="514350" indent="-514350" algn="just">
              <a:buAutoNum type="arabicPeriod"/>
            </a:pPr>
            <a:r>
              <a:rPr lang="en-US" b="1" dirty="0" smtClean="0"/>
              <a:t>B</a:t>
            </a:r>
          </a:p>
          <a:p>
            <a:pPr marL="514350" indent="-514350" algn="just">
              <a:buAutoNum type="arabicPeriod"/>
            </a:pPr>
            <a:r>
              <a:rPr lang="en-US" b="1" dirty="0" smtClean="0"/>
              <a:t>B</a:t>
            </a:r>
          </a:p>
          <a:p>
            <a:pPr marL="514350" indent="-514350" algn="just">
              <a:buAutoNum type="arabicPeriod"/>
            </a:pPr>
            <a:r>
              <a:rPr lang="en-US" b="1" dirty="0" smtClean="0"/>
              <a:t>D</a:t>
            </a:r>
          </a:p>
          <a:p>
            <a:pPr marL="514350" indent="-514350" algn="just">
              <a:buAutoNum type="arabicPeriod"/>
            </a:pPr>
            <a:r>
              <a:rPr lang="en-US" b="1" dirty="0" smtClean="0"/>
              <a:t>D</a:t>
            </a:r>
          </a:p>
          <a:p>
            <a:pPr marL="514350" indent="-514350" algn="just">
              <a:buAutoNum type="arabicPeriod"/>
            </a:pPr>
            <a:r>
              <a:rPr lang="en-US" b="1" dirty="0" smtClean="0"/>
              <a:t>C</a:t>
            </a:r>
          </a:p>
          <a:p>
            <a:pPr marL="514350" indent="-514350" algn="just">
              <a:buAutoNum type="arabicPeriod"/>
            </a:pPr>
            <a:r>
              <a:rPr lang="en-US" b="1" dirty="0" smtClean="0"/>
              <a:t>D</a:t>
            </a:r>
          </a:p>
          <a:p>
            <a:pPr marL="514350" indent="-514350" algn="just">
              <a:buAutoNum type="arabicPeriod"/>
            </a:pPr>
            <a:r>
              <a:rPr lang="en-US" b="1" dirty="0" smtClean="0"/>
              <a:t>A</a:t>
            </a:r>
          </a:p>
          <a:p>
            <a:pPr marL="514350" indent="-514350" algn="just">
              <a:buAutoNum type="arabicPeriod"/>
            </a:pPr>
            <a:r>
              <a:rPr lang="en-US" b="1" dirty="0" smtClean="0"/>
              <a:t>A</a:t>
            </a:r>
          </a:p>
          <a:p>
            <a:pPr marL="514350" indent="-514350" algn="just">
              <a:buAutoNum type="arabicPeriod"/>
            </a:pPr>
            <a:r>
              <a:rPr lang="en-US" b="1" dirty="0" smtClean="0"/>
              <a:t>B</a:t>
            </a:r>
          </a:p>
          <a:p>
            <a:pPr marL="514350" indent="-514350" algn="just">
              <a:buAutoNum type="arabicPeriod"/>
            </a:pPr>
            <a:r>
              <a:rPr lang="en-US" b="1" dirty="0" smtClean="0"/>
              <a:t>D</a:t>
            </a:r>
          </a:p>
          <a:p>
            <a:pPr marL="514350" indent="-514350" algn="just">
              <a:buAutoNum type="arabicPeriod"/>
            </a:pPr>
            <a:r>
              <a:rPr lang="en-US" b="1" dirty="0" smtClean="0"/>
              <a:t>D</a:t>
            </a:r>
          </a:p>
          <a:p>
            <a:pPr marL="514350" indent="-514350" algn="just">
              <a:buAutoNum type="arabicPeriod"/>
            </a:pPr>
            <a:r>
              <a:rPr lang="en-US" b="1" dirty="0" smtClean="0"/>
              <a:t>C</a:t>
            </a:r>
            <a:endParaRPr lang="ar-EG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ÙØªÙØ¬Ø© Ø¨Ø­Ø« Ø§ÙØµÙØ± Ø¹Ù âªthank you slide pptâ¬â"/>
          <p:cNvPicPr>
            <a:picLocks noChangeAspect="1" noChangeArrowheads="1"/>
          </p:cNvPicPr>
          <p:nvPr/>
        </p:nvPicPr>
        <p:blipFill>
          <a:blip r:embed="rId3"/>
          <a:srcRect b="389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Asist.Prof:. Mohammed Hosny Hassan, Associate professor of Medical Biochemistry, Faculty of Medicine, South Valley University</a:t>
            </a:r>
            <a:endParaRPr lang="en-US"/>
          </a:p>
        </p:txBody>
      </p:sp>
      <p:pic>
        <p:nvPicPr>
          <p:cNvPr id="4" name="~PP2525.WAV">
            <a:hlinkClick r:id="" action="ppaction://media"/>
          </p:cNvPr>
          <p:cNvPicPr>
            <a:picLocks noRot="1" noChangeAspect="1"/>
          </p:cNvPicPr>
          <p:nvPr>
            <a:wavAudioFile r:embed="rId1" name="~PP2525.WAV"/>
          </p:nvPr>
        </p:nvPicPr>
        <p:blipFill>
          <a:blip r:embed="rId4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651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1. </a:t>
            </a:r>
            <a:r>
              <a:rPr lang="en-GB" b="1" dirty="0" smtClean="0">
                <a:solidFill>
                  <a:srgbClr val="FF0000"/>
                </a:solidFill>
              </a:rPr>
              <a:t>All of the followings body buffers can act both intra- and extra-cellular except: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dirty="0" smtClean="0"/>
              <a:t>A) Bicarbonate buffer.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B) Phosphate buffer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C) Protein buffer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D) </a:t>
            </a:r>
            <a:r>
              <a:rPr lang="en-GB" dirty="0" err="1" smtClean="0"/>
              <a:t>Hb</a:t>
            </a:r>
            <a:r>
              <a:rPr lang="en-GB" dirty="0" smtClean="0"/>
              <a:t> and </a:t>
            </a:r>
            <a:r>
              <a:rPr lang="en-GB" dirty="0" err="1" smtClean="0"/>
              <a:t>oxyHb</a:t>
            </a:r>
            <a:r>
              <a:rPr lang="en-GB" dirty="0" smtClean="0"/>
              <a:t> buffer.</a:t>
            </a:r>
            <a:endParaRPr lang="ar-EG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2. </a:t>
            </a:r>
            <a:r>
              <a:rPr lang="en-GB" b="1" dirty="0" smtClean="0">
                <a:solidFill>
                  <a:srgbClr val="FF0000"/>
                </a:solidFill>
              </a:rPr>
              <a:t>The base to acid ratio in bicarbonate buffer is: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dirty="0" smtClean="0"/>
              <a:t>A) 4/1.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B) 20/1.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C) 1/20.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D) 1/4.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3. </a:t>
            </a:r>
            <a:r>
              <a:rPr lang="en-GB" b="1" dirty="0" smtClean="0">
                <a:solidFill>
                  <a:srgbClr val="FF0000"/>
                </a:solidFill>
              </a:rPr>
              <a:t>The chief boy buffer presents in the kidney to regulate the urine pH is: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dirty="0" smtClean="0"/>
              <a:t>A) Bicarbonate buffer.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B) Phosphate buffer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C) Protein buffer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D) </a:t>
            </a:r>
            <a:r>
              <a:rPr lang="en-GB" dirty="0" err="1" smtClean="0"/>
              <a:t>Hb</a:t>
            </a:r>
            <a:r>
              <a:rPr lang="en-GB" dirty="0" smtClean="0"/>
              <a:t> and </a:t>
            </a:r>
            <a:r>
              <a:rPr lang="en-GB" dirty="0" err="1" smtClean="0"/>
              <a:t>oxyHb</a:t>
            </a:r>
            <a:r>
              <a:rPr lang="en-GB" dirty="0" smtClean="0"/>
              <a:t> buffer</a:t>
            </a:r>
            <a:r>
              <a:rPr lang="en-GB" b="1" dirty="0" smtClean="0"/>
              <a:t> </a:t>
            </a:r>
            <a:endParaRPr lang="en-US" dirty="0" smtClean="0"/>
          </a:p>
          <a:p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</a:rPr>
              <a:t>4. </a:t>
            </a:r>
            <a:r>
              <a:rPr lang="en-GB" b="1" dirty="0" smtClean="0">
                <a:solidFill>
                  <a:srgbClr val="FF0000"/>
                </a:solidFill>
              </a:rPr>
              <a:t>Which of the following buffers is also called the alkali reserve?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dirty="0" smtClean="0"/>
              <a:t>A) Bicarbonate buffer.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B) Phosphate buffer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C) Protein buffer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D) </a:t>
            </a:r>
            <a:r>
              <a:rPr lang="en-GB" dirty="0" err="1" smtClean="0"/>
              <a:t>Hb</a:t>
            </a:r>
            <a:r>
              <a:rPr lang="en-GB" dirty="0" smtClean="0"/>
              <a:t> and </a:t>
            </a:r>
            <a:r>
              <a:rPr lang="en-GB" dirty="0" err="1" smtClean="0"/>
              <a:t>oxyHb</a:t>
            </a:r>
            <a:r>
              <a:rPr lang="en-GB" dirty="0" smtClean="0"/>
              <a:t> buffer</a:t>
            </a:r>
            <a:r>
              <a:rPr lang="en-GB" b="1" dirty="0" smtClean="0"/>
              <a:t> </a:t>
            </a:r>
            <a:endParaRPr lang="en-US" dirty="0" smtClean="0"/>
          </a:p>
          <a:p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5. </a:t>
            </a:r>
            <a:r>
              <a:rPr lang="en-US" b="1" dirty="0" smtClean="0">
                <a:solidFill>
                  <a:srgbClr val="FF0000"/>
                </a:solidFill>
              </a:rPr>
              <a:t>The kidneys </a:t>
            </a:r>
            <a:r>
              <a:rPr lang="en-US" b="1" dirty="0" smtClean="0">
                <a:solidFill>
                  <a:srgbClr val="FF0000"/>
                </a:solidFill>
              </a:rPr>
              <a:t>mainly regulate </a:t>
            </a:r>
            <a:r>
              <a:rPr lang="en-US" b="1" dirty="0" smtClean="0">
                <a:solidFill>
                  <a:srgbClr val="FF0000"/>
                </a:solidFill>
              </a:rPr>
              <a:t>the concentration of 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514350" indent="-514350">
              <a:buAutoNum type="alphaUcParenR"/>
            </a:pPr>
            <a:r>
              <a:rPr lang="en-US" dirty="0" smtClean="0"/>
              <a:t>PCO</a:t>
            </a:r>
            <a:r>
              <a:rPr lang="en-US" baseline="-25000" dirty="0" smtClean="0"/>
              <a:t>2</a:t>
            </a:r>
          </a:p>
          <a:p>
            <a:pPr marL="514350" indent="-514350">
              <a:buAutoNum type="alphaUcParenR"/>
            </a:pPr>
            <a:r>
              <a:rPr lang="en-US" dirty="0" smtClean="0"/>
              <a:t>HCO</a:t>
            </a:r>
            <a:r>
              <a:rPr lang="en-US" baseline="-25000" dirty="0" smtClean="0"/>
              <a:t>3-</a:t>
            </a:r>
          </a:p>
          <a:p>
            <a:pPr marL="514350" indent="-514350">
              <a:buAutoNum type="alphaUcParenR"/>
            </a:pPr>
            <a:r>
              <a:rPr lang="en-US" dirty="0" smtClean="0"/>
              <a:t>Both of the above.</a:t>
            </a:r>
          </a:p>
          <a:p>
            <a:pPr marL="514350" indent="-514350">
              <a:buAutoNum type="alphaUcParenR"/>
            </a:pPr>
            <a:r>
              <a:rPr lang="en-US" dirty="0" smtClean="0"/>
              <a:t>None of the above</a:t>
            </a:r>
          </a:p>
          <a:p>
            <a:pPr marL="514350" indent="-514350">
              <a:buAutoNum type="alphaUcParenR"/>
            </a:pP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6. </a:t>
            </a:r>
            <a:r>
              <a:rPr lang="en-US" b="1" dirty="0" smtClean="0">
                <a:solidFill>
                  <a:srgbClr val="FF0000"/>
                </a:solidFill>
              </a:rPr>
              <a:t>Compensated metabolic </a:t>
            </a:r>
            <a:r>
              <a:rPr lang="en-US" b="1" dirty="0" smtClean="0">
                <a:solidFill>
                  <a:srgbClr val="FF0000"/>
                </a:solidFill>
              </a:rPr>
              <a:t>alkalosis  characterized by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en-US" dirty="0" smtClean="0"/>
              <a:t>A) High pH,</a:t>
            </a:r>
            <a:r>
              <a:rPr lang="en-US" dirty="0" smtClean="0"/>
              <a:t> </a:t>
            </a:r>
            <a:r>
              <a:rPr lang="en-US" dirty="0" smtClean="0"/>
              <a:t>HCO</a:t>
            </a:r>
            <a:r>
              <a:rPr lang="en-US" baseline="-25000" dirty="0" smtClean="0"/>
              <a:t>3, </a:t>
            </a:r>
            <a:r>
              <a:rPr lang="en-US" dirty="0" smtClean="0"/>
              <a:t> with normal PCO</a:t>
            </a:r>
            <a:r>
              <a:rPr lang="en-US" baseline="-25000" dirty="0" smtClean="0"/>
              <a:t>2.</a:t>
            </a:r>
          </a:p>
          <a:p>
            <a:pPr>
              <a:buNone/>
            </a:pPr>
            <a:r>
              <a:rPr lang="en-US" dirty="0" smtClean="0"/>
              <a:t>B</a:t>
            </a:r>
            <a:r>
              <a:rPr lang="en-US" dirty="0" smtClean="0"/>
              <a:t>)</a:t>
            </a:r>
            <a:r>
              <a:rPr lang="en-US" dirty="0" smtClean="0"/>
              <a:t> High pH, </a:t>
            </a:r>
            <a:r>
              <a:rPr lang="en-US" dirty="0" smtClean="0"/>
              <a:t>HCO</a:t>
            </a:r>
            <a:r>
              <a:rPr lang="en-US" baseline="-25000" dirty="0" smtClean="0"/>
              <a:t>3, </a:t>
            </a:r>
            <a:r>
              <a:rPr lang="en-US" dirty="0" smtClean="0"/>
              <a:t> and PCO</a:t>
            </a:r>
            <a:r>
              <a:rPr lang="en-US" baseline="-25000" dirty="0" smtClean="0"/>
              <a:t>2.</a:t>
            </a:r>
          </a:p>
          <a:p>
            <a:pPr>
              <a:buNone/>
            </a:pPr>
            <a:r>
              <a:rPr lang="en-US" dirty="0" smtClean="0"/>
              <a:t>C) </a:t>
            </a:r>
            <a:r>
              <a:rPr lang="en-US" dirty="0" smtClean="0"/>
              <a:t>Low </a:t>
            </a:r>
            <a:r>
              <a:rPr lang="en-US" dirty="0" smtClean="0"/>
              <a:t>pH, HCO</a:t>
            </a:r>
            <a:r>
              <a:rPr lang="en-US" baseline="-25000" dirty="0" smtClean="0"/>
              <a:t>3</a:t>
            </a:r>
            <a:r>
              <a:rPr lang="en-US" dirty="0" smtClean="0"/>
              <a:t>,  with normal PCO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D) </a:t>
            </a:r>
            <a:r>
              <a:rPr lang="en-US" dirty="0" smtClean="0"/>
              <a:t>Low pH, HCO</a:t>
            </a:r>
            <a:r>
              <a:rPr lang="en-US" baseline="-25000" dirty="0" smtClean="0"/>
              <a:t>3</a:t>
            </a:r>
            <a:r>
              <a:rPr lang="en-US" dirty="0" smtClean="0"/>
              <a:t>, with </a:t>
            </a:r>
            <a:r>
              <a:rPr lang="en-US" dirty="0" smtClean="0"/>
              <a:t>PCO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7. </a:t>
            </a:r>
            <a:r>
              <a:rPr lang="en-US" b="1" dirty="0" smtClean="0">
                <a:solidFill>
                  <a:srgbClr val="FF0000"/>
                </a:solidFill>
              </a:rPr>
              <a:t>Compensated metabolic </a:t>
            </a:r>
            <a:r>
              <a:rPr lang="en-US" b="1" dirty="0" smtClean="0">
                <a:solidFill>
                  <a:srgbClr val="FF0000"/>
                </a:solidFill>
              </a:rPr>
              <a:t>acidosis characterized </a:t>
            </a:r>
            <a:r>
              <a:rPr lang="en-US" b="1" dirty="0" smtClean="0">
                <a:solidFill>
                  <a:srgbClr val="FF0000"/>
                </a:solidFill>
              </a:rPr>
              <a:t>by:</a:t>
            </a:r>
          </a:p>
          <a:p>
            <a:pPr>
              <a:buNone/>
            </a:pPr>
            <a:r>
              <a:rPr lang="en-US" dirty="0" smtClean="0"/>
              <a:t>A) High pH, HCO</a:t>
            </a:r>
            <a:r>
              <a:rPr lang="en-US" baseline="-25000" dirty="0" smtClean="0"/>
              <a:t>3, </a:t>
            </a:r>
            <a:r>
              <a:rPr lang="en-US" dirty="0" smtClean="0"/>
              <a:t> with normal PCO</a:t>
            </a:r>
            <a:r>
              <a:rPr lang="en-US" baseline="-25000" dirty="0" smtClean="0"/>
              <a:t>2.</a:t>
            </a:r>
          </a:p>
          <a:p>
            <a:pPr>
              <a:buNone/>
            </a:pPr>
            <a:r>
              <a:rPr lang="en-US" dirty="0" smtClean="0"/>
              <a:t>B) High pH, HCO</a:t>
            </a:r>
            <a:r>
              <a:rPr lang="en-US" baseline="-25000" dirty="0" smtClean="0"/>
              <a:t>3, </a:t>
            </a:r>
            <a:r>
              <a:rPr lang="en-US" dirty="0" smtClean="0"/>
              <a:t> and PCO</a:t>
            </a:r>
            <a:r>
              <a:rPr lang="en-US" baseline="-25000" dirty="0" smtClean="0"/>
              <a:t>2.</a:t>
            </a:r>
          </a:p>
          <a:p>
            <a:pPr>
              <a:buNone/>
            </a:pPr>
            <a:r>
              <a:rPr lang="en-US" dirty="0" smtClean="0"/>
              <a:t>C) Low pH, HCO</a:t>
            </a:r>
            <a:r>
              <a:rPr lang="en-US" baseline="-25000" dirty="0" smtClean="0"/>
              <a:t>3</a:t>
            </a:r>
            <a:r>
              <a:rPr lang="en-US" dirty="0" smtClean="0"/>
              <a:t>,  with normal PCO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D) Low pH, HCO</a:t>
            </a:r>
            <a:r>
              <a:rPr lang="en-US" baseline="-25000" dirty="0" smtClean="0"/>
              <a:t>3</a:t>
            </a:r>
            <a:r>
              <a:rPr lang="en-US" dirty="0" smtClean="0"/>
              <a:t>, with PCO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</a:p>
          <a:p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8. </a:t>
            </a:r>
            <a:r>
              <a:rPr lang="en-US" b="1" dirty="0" smtClean="0">
                <a:solidFill>
                  <a:srgbClr val="FF0000"/>
                </a:solidFill>
              </a:rPr>
              <a:t>Compensated </a:t>
            </a:r>
            <a:r>
              <a:rPr lang="en-US" b="1" dirty="0" smtClean="0">
                <a:solidFill>
                  <a:srgbClr val="FF0000"/>
                </a:solidFill>
              </a:rPr>
              <a:t>respiratory acidosis </a:t>
            </a:r>
            <a:r>
              <a:rPr lang="en-US" b="1" dirty="0" smtClean="0">
                <a:solidFill>
                  <a:srgbClr val="FF0000"/>
                </a:solidFill>
              </a:rPr>
              <a:t>characterized by:</a:t>
            </a:r>
          </a:p>
          <a:p>
            <a:pPr>
              <a:buNone/>
            </a:pPr>
            <a:r>
              <a:rPr lang="en-US" dirty="0" smtClean="0"/>
              <a:t>A) High </a:t>
            </a:r>
            <a:r>
              <a:rPr lang="en-US" dirty="0" smtClean="0"/>
              <a:t>pH</a:t>
            </a:r>
            <a:r>
              <a:rPr lang="en-US" dirty="0" smtClean="0"/>
              <a:t> with low HCO</a:t>
            </a:r>
            <a:r>
              <a:rPr lang="en-US" baseline="-25000" dirty="0" smtClean="0"/>
              <a:t>3</a:t>
            </a:r>
            <a:r>
              <a:rPr lang="en-US" dirty="0" smtClean="0"/>
              <a:t> and PCO</a:t>
            </a:r>
            <a:r>
              <a:rPr lang="en-US" baseline="-25000" dirty="0" smtClean="0"/>
              <a:t>2</a:t>
            </a:r>
          </a:p>
          <a:p>
            <a:pPr>
              <a:buNone/>
            </a:pPr>
            <a:r>
              <a:rPr lang="en-US" dirty="0" smtClean="0"/>
              <a:t>B) High </a:t>
            </a:r>
            <a:r>
              <a:rPr lang="en-US" dirty="0" smtClean="0"/>
              <a:t>pH</a:t>
            </a:r>
            <a:r>
              <a:rPr lang="en-US" dirty="0" smtClean="0"/>
              <a:t> with </a:t>
            </a:r>
            <a:r>
              <a:rPr lang="en-US" dirty="0" smtClean="0"/>
              <a:t>highHCO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 smtClean="0"/>
              <a:t>and PCO</a:t>
            </a:r>
            <a:r>
              <a:rPr lang="en-US" baseline="-25000" dirty="0" smtClean="0"/>
              <a:t>2</a:t>
            </a:r>
          </a:p>
          <a:p>
            <a:pPr>
              <a:buNone/>
            </a:pPr>
            <a:r>
              <a:rPr lang="en-US" dirty="0" smtClean="0"/>
              <a:t>C) Low pH with </a:t>
            </a:r>
            <a:r>
              <a:rPr lang="en-US" dirty="0" smtClean="0"/>
              <a:t>low HCO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 smtClean="0"/>
              <a:t>and PCO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D) Low </a:t>
            </a:r>
            <a:r>
              <a:rPr lang="en-US" dirty="0" smtClean="0"/>
              <a:t>pH with high HCO</a:t>
            </a:r>
            <a:r>
              <a:rPr lang="en-US" baseline="-25000" dirty="0" smtClean="0"/>
              <a:t>3</a:t>
            </a:r>
            <a:r>
              <a:rPr lang="en-US" dirty="0" smtClean="0"/>
              <a:t> and PCO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</a:p>
          <a:p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595</Words>
  <Application>Microsoft Office PowerPoint</Application>
  <PresentationFormat>On-screen Show (4:3)</PresentationFormat>
  <Paragraphs>103</Paragraphs>
  <Slides>19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Q &amp; A Biochemistry and respiratory system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Ideal answers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of the first week</dc:title>
  <dc:creator>TCE2</dc:creator>
  <cp:lastModifiedBy>TCE2</cp:lastModifiedBy>
  <cp:revision>90</cp:revision>
  <dcterms:created xsi:type="dcterms:W3CDTF">2006-08-16T00:00:00Z</dcterms:created>
  <dcterms:modified xsi:type="dcterms:W3CDTF">2020-03-19T11:03:56Z</dcterms:modified>
</cp:coreProperties>
</file>