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6" r:id="rId15"/>
    <p:sldId id="312" r:id="rId16"/>
    <p:sldId id="313" r:id="rId17"/>
    <p:sldId id="314" r:id="rId18"/>
    <p:sldId id="31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06" autoAdjust="0"/>
    <p:restoredTop sz="94660"/>
  </p:normalViewPr>
  <p:slideViewPr>
    <p:cSldViewPr>
      <p:cViewPr varScale="1">
        <p:scale>
          <a:sx n="64" d="100"/>
          <a:sy n="64" d="100"/>
        </p:scale>
        <p:origin x="-16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16-Mar-20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16-Mar-20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r" rtl="1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r" rtl="1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r" rtl="1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r" rtl="1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r" rtl="1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r" rtl="1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Psychiatric disorders</a:t>
            </a:r>
            <a:endParaRPr lang="ar-EG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5486400"/>
            <a:ext cx="8077200" cy="1673352"/>
          </a:xfrm>
          <a:prstGeom prst="rect">
            <a:avLst/>
          </a:prstGeo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 Mohamed Moslem Al-</a:t>
            </a:r>
            <a:r>
              <a:rPr kumimoji="0" lang="en-US" sz="4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Hefny</a:t>
            </a:r>
            <a:endParaRPr kumimoji="0" lang="ar-EG" sz="47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>
              <a:buNone/>
            </a:pPr>
            <a:r>
              <a:rPr lang="en-US" b="1" u="sng" dirty="0" smtClean="0"/>
              <a:t>Catatonic type</a:t>
            </a:r>
            <a:endParaRPr lang="en-US" u="sng" dirty="0" smtClean="0"/>
          </a:p>
          <a:p>
            <a:pPr lvl="0" algn="l" rtl="0"/>
            <a:r>
              <a:rPr lang="en-US" dirty="0" err="1" smtClean="0"/>
              <a:t>motoric</a:t>
            </a:r>
            <a:r>
              <a:rPr lang="en-US" dirty="0" smtClean="0"/>
              <a:t> immobility as evidenced by catalepsy (including waxy flexibility) or stupor </a:t>
            </a:r>
          </a:p>
          <a:p>
            <a:pPr lvl="0" algn="l" rtl="0"/>
            <a:r>
              <a:rPr lang="en-US" dirty="0" smtClean="0"/>
              <a:t>excessive motor activity (that is apparently purposeless and not influenced by external stimuli) </a:t>
            </a:r>
          </a:p>
          <a:p>
            <a:pPr lvl="0" algn="l" rtl="0"/>
            <a:r>
              <a:rPr lang="en-US" dirty="0" smtClean="0"/>
              <a:t>extreme negativism (an apparently motiveless resistance to all instructions or maintenance of a rigid posture against attempts to be moved) or </a:t>
            </a:r>
            <a:r>
              <a:rPr lang="en-US" dirty="0" err="1" smtClean="0"/>
              <a:t>mutism</a:t>
            </a:r>
            <a:r>
              <a:rPr lang="en-US" dirty="0" smtClean="0"/>
              <a:t> </a:t>
            </a:r>
          </a:p>
          <a:p>
            <a:pPr lvl="0" algn="l" rtl="0"/>
            <a:r>
              <a:rPr lang="en-US" dirty="0" smtClean="0"/>
              <a:t>peculiarities of voluntary movement as evidenced by posturing (voluntary assumption of inappropriate or bizarre postures), stereotyped movements, prominent mannerisms, or prominent grimacing </a:t>
            </a:r>
          </a:p>
          <a:p>
            <a:pPr algn="l" rtl="0"/>
            <a:r>
              <a:rPr lang="en-US" dirty="0" smtClean="0"/>
              <a:t>echolalia or </a:t>
            </a:r>
            <a:r>
              <a:rPr lang="en-US" dirty="0" err="1" smtClean="0"/>
              <a:t>echopraxia</a:t>
            </a:r>
            <a:endParaRPr lang="ar-EG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Schizophrenia - Types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b="1" u="sng" dirty="0" smtClean="0"/>
              <a:t>Undifferentiated type</a:t>
            </a:r>
            <a:endParaRPr lang="en-US" u="sng" dirty="0" smtClean="0"/>
          </a:p>
          <a:p>
            <a:pPr algn="l" rtl="0"/>
            <a:r>
              <a:rPr lang="en-US" dirty="0" smtClean="0"/>
              <a:t>A type of schizophrenia in which symptoms that meet Criterion A are present, but the criteria are not met for the paranoid, disorganized, or catatonic type.</a:t>
            </a:r>
            <a:endParaRPr lang="ar-EG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Schizophrenia - Types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b="1" dirty="0" smtClean="0"/>
              <a:t>Residual type</a:t>
            </a:r>
            <a:endParaRPr lang="en-US" dirty="0" smtClean="0"/>
          </a:p>
          <a:p>
            <a:pPr lvl="0" algn="l" rtl="0"/>
            <a:r>
              <a:rPr lang="en-US" dirty="0" smtClean="0"/>
              <a:t>Absence of prominent delusions, hallucinations, disorganized speech, and grossly disorganized or catatonic behavior. </a:t>
            </a:r>
          </a:p>
          <a:p>
            <a:pPr algn="l" rtl="0"/>
            <a:r>
              <a:rPr lang="en-US" dirty="0" smtClean="0"/>
              <a:t>The presence of negative symptoms or two or more symptoms listed in Criterion A for schizophrenia, present in an attenuated form (e.g., odd beliefs, unusual perceptual experiences).</a:t>
            </a:r>
            <a:endParaRPr lang="ar-EG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Schizophrenia - Types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Schizophrenia - Treatment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686800" cy="5082809"/>
          </a:xfrm>
        </p:spPr>
        <p:txBody>
          <a:bodyPr>
            <a:normAutofit fontScale="92500" lnSpcReduction="10000"/>
          </a:bodyPr>
          <a:lstStyle/>
          <a:p>
            <a:pPr marL="319088" indent="-319088" algn="l" rtl="0">
              <a:buFont typeface="Wingdings" pitchFamily="2" charset="2"/>
              <a:buChar char="v"/>
            </a:pPr>
            <a:r>
              <a:rPr lang="en-US" b="1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Biological therapies</a:t>
            </a:r>
          </a:p>
          <a:p>
            <a:pPr algn="l" rtl="0"/>
            <a:r>
              <a:rPr lang="en-US" b="1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Pharmacotherapy (antipsychotics)</a:t>
            </a:r>
            <a:endParaRPr lang="en-US" dirty="0" smtClean="0"/>
          </a:p>
          <a:p>
            <a:pPr marL="977900" indent="-514350" algn="l" rtl="0">
              <a:buFont typeface="+mj-lt"/>
              <a:buAutoNum type="arabicPeriod"/>
            </a:pPr>
            <a:r>
              <a:rPr lang="en-US" b="1" dirty="0" smtClean="0"/>
              <a:t>First-generation antipsychotics </a:t>
            </a:r>
            <a:r>
              <a:rPr lang="en-US" dirty="0" smtClean="0"/>
              <a:t>(Haloperidol, Chlorpromazine, Trifluoperazine, Fluphenazine)</a:t>
            </a:r>
          </a:p>
          <a:p>
            <a:pPr marL="977900" indent="-514350" algn="l" rtl="0">
              <a:buFont typeface="+mj-lt"/>
              <a:buAutoNum type="arabicPeriod"/>
            </a:pPr>
            <a:r>
              <a:rPr lang="en-US" b="1" dirty="0" smtClean="0"/>
              <a:t>Second-generation antipsychotics </a:t>
            </a:r>
            <a:r>
              <a:rPr lang="en-US" dirty="0" smtClean="0"/>
              <a:t>(Aripiprazole, Clozapine, Olanzapine, Quetiapine, Risperidone, Sertindole , Ziprasidone)</a:t>
            </a:r>
            <a:endParaRPr lang="en-US" u="sng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l" rtl="0"/>
            <a:r>
              <a:rPr lang="en-US" b="1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Electroconvulsive therapy (ECT)</a:t>
            </a:r>
            <a:endParaRPr lang="en-US" dirty="0" smtClean="0"/>
          </a:p>
          <a:p>
            <a:pPr algn="l" rtl="0"/>
            <a:r>
              <a:rPr lang="en-US" b="1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Psychosurgery</a:t>
            </a:r>
          </a:p>
          <a:p>
            <a:pPr algn="l" rtl="0"/>
            <a:endParaRPr lang="en-US" sz="1700" dirty="0" smtClean="0"/>
          </a:p>
          <a:p>
            <a:pPr marL="365125" indent="-319088" algn="l" rtl="0">
              <a:buFont typeface="Wingdings" pitchFamily="2" charset="2"/>
              <a:buChar char="v"/>
            </a:pPr>
            <a:r>
              <a:rPr lang="en-US" b="1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Psychosocial Therapies (psychotherapy)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-US" dirty="0" smtClean="0"/>
              <a:t>Case Study</a:t>
            </a:r>
            <a:endParaRPr lang="ar-EG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se Files Psychiatr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18872" y="1554480"/>
            <a:ext cx="9262872" cy="530352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se Files Psychiatry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532534"/>
            <a:ext cx="7410298" cy="5325466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ase Files Psychiatry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757123"/>
            <a:ext cx="7381037" cy="61008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-US" dirty="0" smtClean="0"/>
              <a:t>Thank You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en-US" dirty="0" smtClean="0"/>
              <a:t>I - Psychotic Disorders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Psychotic Disorders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Psychotic</a:t>
            </a:r>
            <a:r>
              <a:rPr lang="en-US" dirty="0" smtClean="0"/>
              <a:t> = Delusions + Hallucinations</a:t>
            </a:r>
          </a:p>
          <a:p>
            <a:pPr algn="l" rtl="0"/>
            <a:endParaRPr lang="en-US" dirty="0" smtClean="0"/>
          </a:p>
          <a:p>
            <a:pPr marL="633222" indent="-514350" algn="l" rtl="0">
              <a:buFont typeface="+mj-lt"/>
              <a:buAutoNum type="arabicPeriod"/>
            </a:pPr>
            <a:r>
              <a:rPr lang="en-US" u="sng" dirty="0" smtClean="0"/>
              <a:t>Brief psychotic disorder </a:t>
            </a:r>
            <a:r>
              <a:rPr lang="en-US" dirty="0" smtClean="0"/>
              <a:t>(</a:t>
            </a:r>
            <a:r>
              <a:rPr lang="ar-EG" sz="2400" dirty="0" smtClean="0"/>
              <a:t>&gt;</a:t>
            </a:r>
            <a:r>
              <a:rPr lang="en-US" dirty="0" smtClean="0"/>
              <a:t>1m)</a:t>
            </a:r>
          </a:p>
          <a:p>
            <a:pPr marL="633222" indent="-514350" algn="l" rtl="0">
              <a:buFont typeface="+mj-lt"/>
              <a:buAutoNum type="arabicPeriod"/>
            </a:pPr>
            <a:r>
              <a:rPr lang="en-US" u="sng" dirty="0" smtClean="0"/>
              <a:t>Shizophreniform disorder </a:t>
            </a:r>
            <a:r>
              <a:rPr lang="en-US" dirty="0" smtClean="0"/>
              <a:t>(</a:t>
            </a:r>
            <a:r>
              <a:rPr lang="ar-EG" sz="2400" dirty="0" smtClean="0"/>
              <a:t>&gt;</a:t>
            </a:r>
            <a:r>
              <a:rPr lang="en-US" dirty="0" smtClean="0"/>
              <a:t>6m)</a:t>
            </a:r>
          </a:p>
          <a:p>
            <a:pPr marL="633222" indent="-514350" algn="l" rtl="0">
              <a:buFont typeface="+mj-lt"/>
              <a:buAutoNum type="arabicPeriod"/>
            </a:pPr>
            <a:r>
              <a:rPr lang="en-US" u="sng" dirty="0" smtClean="0"/>
              <a:t>Schizophrenia</a:t>
            </a:r>
            <a:r>
              <a:rPr lang="en-US" dirty="0" smtClean="0"/>
              <a:t> (</a:t>
            </a:r>
            <a:r>
              <a:rPr lang="ar-EG" sz="2400" dirty="0" smtClean="0"/>
              <a:t>&lt;</a:t>
            </a:r>
            <a:r>
              <a:rPr lang="en-US" dirty="0" smtClean="0"/>
              <a:t>6m)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Schizophrenia - Diagnostic Criteria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 rtl="0"/>
            <a:r>
              <a:rPr lang="en-US" sz="2200" b="1" dirty="0" smtClean="0"/>
              <a:t>Characteristic symptoms</a:t>
            </a:r>
            <a:r>
              <a:rPr lang="en-US" sz="2200" dirty="0" smtClean="0"/>
              <a:t>: Two (or more) of the following, each present for a significant portion of time during a 1-month period (or less if successfully treated): </a:t>
            </a:r>
          </a:p>
          <a:p>
            <a:pPr lvl="1" algn="l" rtl="0"/>
            <a:r>
              <a:rPr lang="en-US" sz="2200" dirty="0" smtClean="0"/>
              <a:t>delusions </a:t>
            </a:r>
          </a:p>
          <a:p>
            <a:pPr lvl="1" algn="l" rtl="0"/>
            <a:r>
              <a:rPr lang="en-US" sz="2200" dirty="0" smtClean="0"/>
              <a:t>hallucinations </a:t>
            </a:r>
          </a:p>
          <a:p>
            <a:pPr lvl="1" algn="l" rtl="0"/>
            <a:r>
              <a:rPr lang="en-US" sz="2200" dirty="0" smtClean="0"/>
              <a:t>disorganized speech (e.g., frequent derailment or incoherence) </a:t>
            </a:r>
          </a:p>
          <a:p>
            <a:pPr lvl="1" algn="l" rtl="0"/>
            <a:r>
              <a:rPr lang="en-US" sz="2200" dirty="0" smtClean="0"/>
              <a:t>grossly disorganized or catatonic behavior </a:t>
            </a:r>
          </a:p>
          <a:p>
            <a:pPr lvl="1" algn="l" rtl="0"/>
            <a:r>
              <a:rPr lang="en-US" sz="2200" dirty="0" smtClean="0"/>
              <a:t>negative symptoms, i.e., affective flattening, </a:t>
            </a:r>
            <a:r>
              <a:rPr lang="en-US" sz="2200" dirty="0" err="1" smtClean="0"/>
              <a:t>alogia</a:t>
            </a:r>
            <a:r>
              <a:rPr lang="en-US" sz="2200" dirty="0" smtClean="0"/>
              <a:t>, or </a:t>
            </a:r>
            <a:r>
              <a:rPr lang="en-US" sz="2200" dirty="0" err="1" smtClean="0"/>
              <a:t>avolition</a:t>
            </a:r>
            <a:endParaRPr lang="en-US" sz="2200" dirty="0" smtClean="0"/>
          </a:p>
          <a:p>
            <a:pPr algn="l" rtl="0"/>
            <a:r>
              <a:rPr lang="en-US" sz="2200" b="1" dirty="0" smtClean="0"/>
              <a:t>Note:</a:t>
            </a:r>
            <a:r>
              <a:rPr lang="en-US" sz="2200" dirty="0" smtClean="0"/>
              <a:t> Only one Criterion A symptom is required if delusions are bizarre or hallucinations consist of a voice keeping up a running commentary on the person's behavior or thoughts, or two or more voices conversing with each other.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 rtl="0"/>
            <a:r>
              <a:rPr lang="en-US" b="1" i="1" dirty="0" smtClean="0"/>
              <a:t>Duration</a:t>
            </a:r>
            <a:r>
              <a:rPr lang="en-US" dirty="0" smtClean="0"/>
              <a:t>: Continuous signs of the disturbance </a:t>
            </a:r>
            <a:r>
              <a:rPr lang="en-US" u="sng" dirty="0" smtClean="0"/>
              <a:t>persist for at least 6 months</a:t>
            </a:r>
            <a:r>
              <a:rPr lang="en-US" dirty="0" smtClean="0"/>
              <a:t>. This 6-month period must include at least 1 month of symptoms (or less if successfully treated) that meet Criterion A (i.e., active-phase symptoms) and may include periods of </a:t>
            </a:r>
            <a:r>
              <a:rPr lang="en-US" dirty="0" err="1" smtClean="0"/>
              <a:t>prodromal</a:t>
            </a:r>
            <a:r>
              <a:rPr lang="en-US" dirty="0" smtClean="0"/>
              <a:t> or residual symptoms. </a:t>
            </a:r>
          </a:p>
          <a:p>
            <a:pPr algn="l" rtl="0"/>
            <a:endParaRPr lang="ar-EG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Schizophrenia - Diagnostic Criteria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 rtl="0"/>
            <a:r>
              <a:rPr lang="en-US" i="1" dirty="0" smtClean="0"/>
              <a:t>Schizoaffective and mood disorder exclusion</a:t>
            </a:r>
            <a:r>
              <a:rPr lang="en-US" dirty="0" smtClean="0"/>
              <a:t>. </a:t>
            </a:r>
          </a:p>
          <a:p>
            <a:pPr lvl="0" algn="l" rtl="0"/>
            <a:r>
              <a:rPr lang="en-US" i="1" dirty="0" smtClean="0"/>
              <a:t>Substance/general medical condition exclusion</a:t>
            </a:r>
            <a:r>
              <a:rPr lang="en-US" dirty="0" smtClean="0"/>
              <a:t>. </a:t>
            </a:r>
          </a:p>
          <a:p>
            <a:pPr algn="l" rtl="0"/>
            <a:r>
              <a:rPr lang="en-US" i="1" dirty="0" smtClean="0"/>
              <a:t>Social/occupational dysfunction</a:t>
            </a:r>
            <a:endParaRPr lang="en-US" dirty="0" smtClean="0"/>
          </a:p>
          <a:p>
            <a:pPr lvl="0" algn="l" rtl="0">
              <a:buNone/>
            </a:pPr>
            <a:endParaRPr lang="en-US" dirty="0" smtClean="0"/>
          </a:p>
          <a:p>
            <a:pPr algn="l" rtl="0"/>
            <a:endParaRPr lang="ar-EG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Schizophrenia - Diagnostic Criteria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Schizophrenia - Types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u="sng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Subtypes </a:t>
            </a:r>
            <a:r>
              <a:rPr lang="en-US" b="1" u="sng" dirty="0" smtClean="0"/>
              <a:t>of schizophrenia</a:t>
            </a:r>
          </a:p>
          <a:p>
            <a:pPr marL="633222" indent="-514350" algn="l" rtl="0">
              <a:buFont typeface="+mj-lt"/>
              <a:buAutoNum type="arabicPeriod"/>
            </a:pPr>
            <a:r>
              <a:rPr lang="en-US" dirty="0" smtClean="0"/>
              <a:t>Paranoid</a:t>
            </a:r>
          </a:p>
          <a:p>
            <a:pPr marL="633222" indent="-514350" algn="l" rtl="0">
              <a:buFont typeface="+mj-lt"/>
              <a:buAutoNum type="arabicPeriod"/>
            </a:pPr>
            <a:r>
              <a:rPr lang="en-US" dirty="0" smtClean="0"/>
              <a:t>Disorganized</a:t>
            </a:r>
          </a:p>
          <a:p>
            <a:pPr marL="633222" indent="-514350" algn="l" rtl="0">
              <a:buFont typeface="+mj-lt"/>
              <a:buAutoNum type="arabicPeriod"/>
            </a:pPr>
            <a:r>
              <a:rPr lang="en-US" dirty="0" smtClean="0"/>
              <a:t>Catatonic</a:t>
            </a:r>
          </a:p>
          <a:p>
            <a:pPr marL="633222" indent="-514350" algn="l" rtl="0">
              <a:buFont typeface="+mj-lt"/>
              <a:buAutoNum type="arabicPeriod"/>
            </a:pPr>
            <a:r>
              <a:rPr lang="en-US" dirty="0" smtClean="0"/>
              <a:t>Undifferentiated</a:t>
            </a:r>
          </a:p>
          <a:p>
            <a:pPr marL="633222" indent="-514350" algn="l" rtl="0">
              <a:buFont typeface="+mj-lt"/>
              <a:buAutoNum type="arabicPeriod"/>
            </a:pPr>
            <a:r>
              <a:rPr lang="en-US" dirty="0" smtClean="0"/>
              <a:t>Residual</a:t>
            </a:r>
          </a:p>
          <a:p>
            <a:pPr algn="l" rtl="0"/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b="1" u="sng" dirty="0" smtClean="0"/>
              <a:t>Paranoid type</a:t>
            </a:r>
            <a:endParaRPr lang="en-US" u="sng" dirty="0" smtClean="0"/>
          </a:p>
          <a:p>
            <a:pPr lvl="0" algn="l" rtl="0"/>
            <a:r>
              <a:rPr lang="en-US" dirty="0" smtClean="0"/>
              <a:t>Preoccupation with one or more delusions or frequent auditory hallucinations. </a:t>
            </a:r>
          </a:p>
          <a:p>
            <a:pPr algn="l" rtl="0"/>
            <a:r>
              <a:rPr lang="en-US" dirty="0" smtClean="0"/>
              <a:t>None of the following is prominent: disorganized speech, disorganized or catatonic behavior, or flat or inappropriate affect.</a:t>
            </a:r>
            <a:endParaRPr lang="ar-EG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Schizophrenia - Types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b="1" u="sng" dirty="0" smtClean="0"/>
              <a:t>Disorganized type</a:t>
            </a:r>
          </a:p>
          <a:p>
            <a:pPr lvl="0" algn="l" rtl="0"/>
            <a:r>
              <a:rPr lang="en-US" dirty="0" smtClean="0"/>
              <a:t>All of the following are prominent: </a:t>
            </a:r>
          </a:p>
          <a:p>
            <a:pPr lvl="1" algn="l" rtl="0"/>
            <a:r>
              <a:rPr lang="en-US" dirty="0" smtClean="0"/>
              <a:t>disorganized speech </a:t>
            </a:r>
          </a:p>
          <a:p>
            <a:pPr lvl="1" algn="l" rtl="0"/>
            <a:r>
              <a:rPr lang="en-US" dirty="0" smtClean="0"/>
              <a:t>disorganized behavior </a:t>
            </a:r>
          </a:p>
          <a:p>
            <a:pPr lvl="1" algn="l" rtl="0"/>
            <a:r>
              <a:rPr lang="en-US" dirty="0" smtClean="0"/>
              <a:t>flat or inappropriate affect </a:t>
            </a:r>
          </a:p>
          <a:p>
            <a:pPr algn="l" rtl="0"/>
            <a:r>
              <a:rPr lang="en-US" dirty="0" smtClean="0"/>
              <a:t>The criteria are not met for catatonic type.</a:t>
            </a:r>
            <a:endParaRPr lang="ar-EG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Schizophrenia - Types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174</TotalTime>
  <Words>494</Words>
  <Application>Microsoft Office PowerPoint</Application>
  <PresentationFormat>On-screen Show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Module</vt:lpstr>
      <vt:lpstr>Psychiatric disorders</vt:lpstr>
      <vt:lpstr>I - Psychotic Disorders</vt:lpstr>
      <vt:lpstr>Psychotic Disorders</vt:lpstr>
      <vt:lpstr>Schizophrenia - Diagnostic Criteria</vt:lpstr>
      <vt:lpstr>Schizophrenia - Diagnostic Criteria</vt:lpstr>
      <vt:lpstr>Schizophrenia - Diagnostic Criteria</vt:lpstr>
      <vt:lpstr>Schizophrenia - Types</vt:lpstr>
      <vt:lpstr>Schizophrenia - Types</vt:lpstr>
      <vt:lpstr>Schizophrenia - Types</vt:lpstr>
      <vt:lpstr>Schizophrenia - Types</vt:lpstr>
      <vt:lpstr>Schizophrenia - Types</vt:lpstr>
      <vt:lpstr>Schizophrenia - Types</vt:lpstr>
      <vt:lpstr>Schizophrenia - Treatment</vt:lpstr>
      <vt:lpstr>Case Study</vt:lpstr>
      <vt:lpstr>Slide 15</vt:lpstr>
      <vt:lpstr>Slide 16</vt:lpstr>
      <vt:lpstr>Slide 17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Mohamed Moslem</dc:creator>
  <cp:lastModifiedBy>lenovo</cp:lastModifiedBy>
  <cp:revision>66</cp:revision>
  <dcterms:created xsi:type="dcterms:W3CDTF">2006-08-16T00:00:00Z</dcterms:created>
  <dcterms:modified xsi:type="dcterms:W3CDTF">2020-03-16T21:37:21Z</dcterms:modified>
</cp:coreProperties>
</file>