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8" r:id="rId3"/>
    <p:sldId id="286" r:id="rId4"/>
    <p:sldId id="287" r:id="rId5"/>
    <p:sldId id="279" r:id="rId6"/>
    <p:sldId id="280" r:id="rId7"/>
    <p:sldId id="281" r:id="rId8"/>
    <p:sldId id="288" r:id="rId9"/>
    <p:sldId id="289" r:id="rId10"/>
    <p:sldId id="304" r:id="rId11"/>
    <p:sldId id="305" r:id="rId12"/>
    <p:sldId id="306" r:id="rId13"/>
    <p:sldId id="307" r:id="rId14"/>
    <p:sldId id="308" r:id="rId15"/>
    <p:sldId id="309" r:id="rId16"/>
    <p:sldId id="310" r:id="rId17"/>
    <p:sldId id="313" r:id="rId18"/>
    <p:sldId id="317" r:id="rId19"/>
    <p:sldId id="319" r:id="rId20"/>
    <p:sldId id="316" r:id="rId21"/>
    <p:sldId id="290" r:id="rId22"/>
    <p:sldId id="291" r:id="rId23"/>
    <p:sldId id="292" r:id="rId24"/>
    <p:sldId id="293" r:id="rId25"/>
    <p:sldId id="294" r:id="rId26"/>
    <p:sldId id="295" r:id="rId27"/>
    <p:sldId id="296" r:id="rId28"/>
    <p:sldId id="297" r:id="rId29"/>
    <p:sldId id="298" r:id="rId30"/>
    <p:sldId id="285" r:id="rId3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034FBB77-8FC6-46A8-A5C5-E696633DE680}" type="datetimeFigureOut">
              <a:rPr lang="ar-EG" smtClean="0"/>
              <a:pPr/>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C1C63ED-7441-4B8D-83C7-3E2ADE8946E5}" type="slidenum">
              <a:rPr lang="ar-EG" smtClean="0"/>
              <a:pPr/>
              <a:t>‹#›</a:t>
            </a:fld>
            <a:endParaRPr lang="ar-EG"/>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4FBB77-8FC6-46A8-A5C5-E696633DE680}" type="datetimeFigureOut">
              <a:rPr lang="ar-EG" smtClean="0"/>
              <a:pPr/>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C1C63ED-7441-4B8D-83C7-3E2ADE8946E5}"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4FBB77-8FC6-46A8-A5C5-E696633DE680}" type="datetimeFigureOut">
              <a:rPr lang="ar-EG" smtClean="0"/>
              <a:pPr/>
              <a:t>22/07/1441</a:t>
            </a:fld>
            <a:endParaRPr lang="ar-EG"/>
          </a:p>
        </p:txBody>
      </p:sp>
      <p:sp>
        <p:nvSpPr>
          <p:cNvPr id="5" name="Footer Placeholder 4"/>
          <p:cNvSpPr>
            <a:spLocks noGrp="1"/>
          </p:cNvSpPr>
          <p:nvPr>
            <p:ph type="ftr" sz="quarter" idx="11"/>
          </p:nvPr>
        </p:nvSpPr>
        <p:spPr>
          <a:xfrm>
            <a:off x="2640597" y="6377459"/>
            <a:ext cx="3836404" cy="365125"/>
          </a:xfrm>
        </p:spPr>
        <p:txBody>
          <a:bodyPr/>
          <a:lstStyle/>
          <a:p>
            <a:endParaRPr lang="ar-EG"/>
          </a:p>
        </p:txBody>
      </p:sp>
      <p:sp>
        <p:nvSpPr>
          <p:cNvPr id="6" name="Slide Number Placeholder 5"/>
          <p:cNvSpPr>
            <a:spLocks noGrp="1"/>
          </p:cNvSpPr>
          <p:nvPr>
            <p:ph type="sldNum" sz="quarter" idx="12"/>
          </p:nvPr>
        </p:nvSpPr>
        <p:spPr/>
        <p:txBody>
          <a:bodyPr/>
          <a:lstStyle/>
          <a:p>
            <a:fld id="{5C1C63ED-7441-4B8D-83C7-3E2ADE8946E5}"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4FBB77-8FC6-46A8-A5C5-E696633DE680}" type="datetimeFigureOut">
              <a:rPr lang="ar-EG" smtClean="0"/>
              <a:pPr/>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C1C63ED-7441-4B8D-83C7-3E2ADE8946E5}"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34FBB77-8FC6-46A8-A5C5-E696633DE680}" type="datetimeFigureOut">
              <a:rPr lang="ar-EG" smtClean="0"/>
              <a:pPr/>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C1C63ED-7441-4B8D-83C7-3E2ADE8946E5}" type="slidenum">
              <a:rPr lang="ar-EG" smtClean="0"/>
              <a:pPr/>
              <a:t>‹#›</a:t>
            </a:fld>
            <a:endParaRPr lang="ar-EG"/>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34FBB77-8FC6-46A8-A5C5-E696633DE680}" type="datetimeFigureOut">
              <a:rPr lang="ar-EG" smtClean="0"/>
              <a:pPr/>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C1C63ED-7441-4B8D-83C7-3E2ADE8946E5}"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34FBB77-8FC6-46A8-A5C5-E696633DE680}" type="datetimeFigureOut">
              <a:rPr lang="ar-EG" smtClean="0"/>
              <a:pPr/>
              <a:t>22/07/1441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5C1C63ED-7441-4B8D-83C7-3E2ADE8946E5}"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34FBB77-8FC6-46A8-A5C5-E696633DE680}" type="datetimeFigureOut">
              <a:rPr lang="ar-EG" smtClean="0"/>
              <a:pPr/>
              <a:t>22/07/1441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5C1C63ED-7441-4B8D-83C7-3E2ADE8946E5}"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4FBB77-8FC6-46A8-A5C5-E696633DE680}" type="datetimeFigureOut">
              <a:rPr lang="ar-EG" smtClean="0"/>
              <a:pPr/>
              <a:t>22/07/1441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5C1C63ED-7441-4B8D-83C7-3E2ADE8946E5}"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34FBB77-8FC6-46A8-A5C5-E696633DE680}" type="datetimeFigureOut">
              <a:rPr lang="ar-EG" smtClean="0"/>
              <a:pPr/>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C1C63ED-7441-4B8D-83C7-3E2ADE8946E5}" type="slidenum">
              <a:rPr lang="ar-EG" smtClean="0"/>
              <a:pPr/>
              <a:t>‹#›</a:t>
            </a:fld>
            <a:endParaRPr lang="ar-EG"/>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034FBB77-8FC6-46A8-A5C5-E696633DE680}" type="datetimeFigureOut">
              <a:rPr lang="ar-EG" smtClean="0"/>
              <a:pPr/>
              <a:t>22/07/1441</a:t>
            </a:fld>
            <a:endParaRPr lang="ar-EG"/>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ar-EG"/>
          </a:p>
        </p:txBody>
      </p:sp>
      <p:sp>
        <p:nvSpPr>
          <p:cNvPr id="7" name="Slide Number Placeholder 6"/>
          <p:cNvSpPr>
            <a:spLocks noGrp="1"/>
          </p:cNvSpPr>
          <p:nvPr>
            <p:ph type="sldNum" sz="quarter" idx="12"/>
          </p:nvPr>
        </p:nvSpPr>
        <p:spPr>
          <a:xfrm>
            <a:off x="8339328" y="1170432"/>
            <a:ext cx="733864" cy="201168"/>
          </a:xfrm>
        </p:spPr>
        <p:txBody>
          <a:bodyPr/>
          <a:lstStyle/>
          <a:p>
            <a:fld id="{5C1C63ED-7441-4B8D-83C7-3E2ADE8946E5}" type="slidenum">
              <a:rPr lang="ar-EG" smtClean="0"/>
              <a:pPr/>
              <a:t>‹#›</a:t>
            </a:fld>
            <a:endParaRPr lang="ar-EG"/>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34FBB77-8FC6-46A8-A5C5-E696633DE680}" type="datetimeFigureOut">
              <a:rPr lang="ar-EG" smtClean="0"/>
              <a:pPr/>
              <a:t>22/07/1441</a:t>
            </a:fld>
            <a:endParaRPr lang="ar-EG"/>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ar-EG"/>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5C1C63ED-7441-4B8D-83C7-3E2ADE8946E5}"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r" rtl="1"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r" rtl="1"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r" rtl="1"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r" rtl="1"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r" rtl="1"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r" rtl="1"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r" rtl="1"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r" rtl="1"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r" rtl="1"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2214554"/>
            <a:ext cx="8458200" cy="1470025"/>
          </a:xfrm>
        </p:spPr>
        <p:txBody>
          <a:bodyPr>
            <a:normAutofit fontScale="90000"/>
          </a:bodyPr>
          <a:lstStyle/>
          <a:p>
            <a:pPr algn="ctr" rtl="0"/>
            <a:r>
              <a:rPr lang="en-US" sz="6600" dirty="0" smtClean="0"/>
              <a:t>Psychiatric Symptoms </a:t>
            </a:r>
            <a:r>
              <a:rPr lang="en-US" sz="6600" smtClean="0"/>
              <a:t>and </a:t>
            </a:r>
            <a:r>
              <a:rPr lang="en-US" sz="6600" smtClean="0"/>
              <a:t>signs 1</a:t>
            </a:r>
            <a:endParaRPr lang="ar-EG" sz="6600" dirty="0"/>
          </a:p>
        </p:txBody>
      </p:sp>
      <p:sp>
        <p:nvSpPr>
          <p:cNvPr id="3" name="Subtitle 2"/>
          <p:cNvSpPr>
            <a:spLocks noGrp="1"/>
          </p:cNvSpPr>
          <p:nvPr>
            <p:ph type="subTitle" idx="1"/>
          </p:nvPr>
        </p:nvSpPr>
        <p:spPr>
          <a:xfrm>
            <a:off x="500034" y="5357826"/>
            <a:ext cx="8072494" cy="1143008"/>
          </a:xfrm>
        </p:spPr>
        <p:txBody>
          <a:bodyPr>
            <a:noAutofit/>
          </a:bodyPr>
          <a:lstStyle/>
          <a:p>
            <a:pPr algn="ctr"/>
            <a:r>
              <a:rPr lang="en-US" sz="4400" b="1" dirty="0" smtClean="0"/>
              <a:t>Dr Mohamed Moslem  Al-</a:t>
            </a:r>
            <a:r>
              <a:rPr lang="en-US" sz="4400" b="1" dirty="0" err="1" smtClean="0"/>
              <a:t>Hefny</a:t>
            </a:r>
            <a:endParaRPr lang="ar-EG" sz="4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Obsessions and compulsions</a:t>
            </a:r>
            <a:endParaRPr lang="ar-EG" dirty="0"/>
          </a:p>
        </p:txBody>
      </p:sp>
      <p:sp>
        <p:nvSpPr>
          <p:cNvPr id="3" name="Content Placeholder 2"/>
          <p:cNvSpPr>
            <a:spLocks noGrp="1"/>
          </p:cNvSpPr>
          <p:nvPr>
            <p:ph idx="1"/>
          </p:nvPr>
        </p:nvSpPr>
        <p:spPr/>
        <p:txBody>
          <a:bodyPr>
            <a:normAutofit fontScale="92500"/>
          </a:bodyPr>
          <a:lstStyle/>
          <a:p>
            <a:pPr algn="l" rtl="0">
              <a:buNone/>
            </a:pPr>
            <a:r>
              <a:rPr lang="en-US" sz="3900" dirty="0" smtClean="0"/>
              <a:t>In </a:t>
            </a:r>
            <a:r>
              <a:rPr lang="en-US" sz="3900" b="1" dirty="0" smtClean="0"/>
              <a:t>obsessive compulsive disorder</a:t>
            </a:r>
          </a:p>
          <a:p>
            <a:pPr algn="l" rtl="0"/>
            <a:r>
              <a:rPr lang="en-US" b="1" dirty="0" smtClean="0"/>
              <a:t>Obsessions</a:t>
            </a:r>
            <a:r>
              <a:rPr lang="en-US" dirty="0" smtClean="0"/>
              <a:t> are defined by (1) and (2):</a:t>
            </a:r>
          </a:p>
          <a:p>
            <a:pPr lvl="1" algn="l" rtl="0"/>
            <a:r>
              <a:rPr lang="en-US" dirty="0" smtClean="0"/>
              <a:t>Recurrent and persistent thoughts, urges, or images that are experienced, at some time during the disturbance, as intrusive and unwanted, and that in most individuals cause marked anxiety or distress.</a:t>
            </a:r>
          </a:p>
          <a:p>
            <a:pPr lvl="1" algn="l" rtl="0"/>
            <a:r>
              <a:rPr lang="en-US" dirty="0" smtClean="0"/>
              <a:t>The individual attempts to ignore or suppress such thoughts, urges, or images, or to neutralize them with some other thought or action (i.e., by performing a compulsion).</a:t>
            </a:r>
          </a:p>
          <a:p>
            <a:pPr algn="l" rtl="0"/>
            <a:r>
              <a:rPr lang="en-US" sz="800" dirty="0" smtClean="0"/>
              <a:t> </a:t>
            </a:r>
            <a:endParaRPr lang="ar-E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Obsessions and compulsions</a:t>
            </a:r>
            <a:endParaRPr lang="ar-EG" dirty="0"/>
          </a:p>
        </p:txBody>
      </p:sp>
      <p:sp>
        <p:nvSpPr>
          <p:cNvPr id="3" name="Content Placeholder 2"/>
          <p:cNvSpPr>
            <a:spLocks noGrp="1"/>
          </p:cNvSpPr>
          <p:nvPr>
            <p:ph idx="1"/>
          </p:nvPr>
        </p:nvSpPr>
        <p:spPr/>
        <p:txBody>
          <a:bodyPr>
            <a:normAutofit fontScale="92500" lnSpcReduction="20000"/>
          </a:bodyPr>
          <a:lstStyle/>
          <a:p>
            <a:pPr algn="l" rtl="0"/>
            <a:r>
              <a:rPr lang="en-US" b="1" dirty="0" smtClean="0"/>
              <a:t>Compulsions</a:t>
            </a:r>
            <a:r>
              <a:rPr lang="en-US" dirty="0" smtClean="0"/>
              <a:t> are defined by (1) and (2):</a:t>
            </a:r>
          </a:p>
          <a:p>
            <a:pPr lvl="1" algn="l" rtl="0"/>
            <a:r>
              <a:rPr lang="en-US" dirty="0" smtClean="0"/>
              <a:t>Repetitive behaviors (e.g., hand washing, ordering, checking) or mental acts (e.g., praying, counting, repeating words silently) that the individual feels driven to perform in response to an obsession or according to rules that must be applied rigidly.</a:t>
            </a:r>
          </a:p>
          <a:p>
            <a:pPr lvl="1" algn="l" rtl="0"/>
            <a:r>
              <a:rPr lang="en-US" dirty="0" smtClean="0"/>
              <a:t>The behaviors or mental acts are aimed at preventing or reducing anxiety or distress, or preventing some dreaded event or situation; however, these behaviors or mental acts are not connected in a realistic way with what they are designed to neutralize or prevent, or are clearly excessive.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Obsessions and compulsions</a:t>
            </a:r>
            <a:endParaRPr lang="ar-EG" dirty="0"/>
          </a:p>
        </p:txBody>
      </p:sp>
      <p:graphicFrame>
        <p:nvGraphicFramePr>
          <p:cNvPr id="4" name="Content Placeholder 3"/>
          <p:cNvGraphicFramePr>
            <a:graphicFrameLocks noGrp="1"/>
          </p:cNvGraphicFramePr>
          <p:nvPr>
            <p:ph idx="1"/>
          </p:nvPr>
        </p:nvGraphicFramePr>
        <p:xfrm>
          <a:off x="457200" y="1774825"/>
          <a:ext cx="8229600" cy="4663440"/>
        </p:xfrm>
        <a:graphic>
          <a:graphicData uri="http://schemas.openxmlformats.org/drawingml/2006/table">
            <a:tbl>
              <a:tblPr rtl="1" firstRow="1" bandRow="1">
                <a:tableStyleId>{5C22544A-7EE6-4342-B048-85BDC9FD1C3A}</a:tableStyleId>
              </a:tblPr>
              <a:tblGrid>
                <a:gridCol w="4114800"/>
                <a:gridCol w="4114800"/>
              </a:tblGrid>
              <a:tr h="370840">
                <a:tc>
                  <a:txBody>
                    <a:bodyPr/>
                    <a:lstStyle/>
                    <a:p>
                      <a:pPr algn="l" rtl="0"/>
                      <a:r>
                        <a:rPr lang="en-US" sz="2400" dirty="0" smtClean="0"/>
                        <a:t>Compulsion</a:t>
                      </a:r>
                      <a:endParaRPr lang="ar-EG" sz="2400" dirty="0"/>
                    </a:p>
                  </a:txBody>
                  <a:tcPr/>
                </a:tc>
                <a:tc>
                  <a:txBody>
                    <a:bodyPr/>
                    <a:lstStyle/>
                    <a:p>
                      <a:pPr algn="l" rtl="0"/>
                      <a:r>
                        <a:rPr lang="en-US" sz="2400" dirty="0" smtClean="0"/>
                        <a:t>Obsession</a:t>
                      </a:r>
                      <a:endParaRPr lang="ar-EG" sz="2400" dirty="0"/>
                    </a:p>
                  </a:txBody>
                  <a:tcPr/>
                </a:tc>
              </a:tr>
              <a:tr h="370840">
                <a:tc>
                  <a:txBody>
                    <a:bodyPr/>
                    <a:lstStyle/>
                    <a:p>
                      <a:pPr lvl="0" algn="l" rtl="0"/>
                      <a:r>
                        <a:rPr kumimoji="0" lang="en-US" sz="1800" kern="1200" dirty="0" smtClean="0">
                          <a:solidFill>
                            <a:schemeClr val="dk1"/>
                          </a:solidFill>
                          <a:latin typeface="+mn-lt"/>
                          <a:ea typeface="+mn-ea"/>
                          <a:cs typeface="+mn-cs"/>
                        </a:rPr>
                        <a:t>Obsession is followed by: </a:t>
                      </a:r>
                      <a:r>
                        <a:rPr kumimoji="0" lang="en-US" sz="2400" u="sng" kern="1200" dirty="0" smtClean="0">
                          <a:solidFill>
                            <a:schemeClr val="dk1"/>
                          </a:solidFill>
                          <a:latin typeface="+mn-lt"/>
                          <a:ea typeface="+mn-ea"/>
                          <a:cs typeface="+mn-cs"/>
                        </a:rPr>
                        <a:t>Washing</a:t>
                      </a:r>
                      <a:r>
                        <a:rPr kumimoji="0" lang="en-US" sz="2400" kern="1200" dirty="0" smtClean="0">
                          <a:solidFill>
                            <a:schemeClr val="dk1"/>
                          </a:solidFill>
                          <a:latin typeface="+mn-lt"/>
                          <a:ea typeface="+mn-ea"/>
                          <a:cs typeface="+mn-cs"/>
                        </a:rPr>
                        <a:t> (patients may literally rub the skin off their hands by excessive hand washing)</a:t>
                      </a:r>
                    </a:p>
                    <a:p>
                      <a:pPr algn="l" rtl="0"/>
                      <a:r>
                        <a:rPr kumimoji="0" lang="en-US" sz="2400" u="sng" kern="1200" dirty="0" smtClean="0">
                          <a:solidFill>
                            <a:schemeClr val="dk1"/>
                          </a:solidFill>
                          <a:latin typeface="+mn-lt"/>
                          <a:ea typeface="+mn-ea"/>
                          <a:cs typeface="+mn-cs"/>
                        </a:rPr>
                        <a:t>Compulsive avoidance</a:t>
                      </a:r>
                      <a:r>
                        <a:rPr kumimoji="0" lang="en-US" sz="2400" kern="1200" dirty="0" smtClean="0">
                          <a:solidFill>
                            <a:schemeClr val="dk1"/>
                          </a:solidFill>
                          <a:latin typeface="+mn-lt"/>
                          <a:ea typeface="+mn-ea"/>
                          <a:cs typeface="+mn-cs"/>
                        </a:rPr>
                        <a:t> of contaminated object. </a:t>
                      </a:r>
                      <a:endParaRPr lang="ar-EG"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400" b="1" kern="1200" dirty="0" smtClean="0">
                          <a:solidFill>
                            <a:schemeClr val="dk1"/>
                          </a:solidFill>
                          <a:latin typeface="+mn-lt"/>
                          <a:ea typeface="+mn-ea"/>
                          <a:cs typeface="+mn-cs"/>
                        </a:rPr>
                        <a:t>1- Contamination</a:t>
                      </a:r>
                      <a:endParaRPr kumimoji="0" lang="en-US" sz="2400" kern="1200" dirty="0" smtClean="0">
                        <a:solidFill>
                          <a:schemeClr val="dk1"/>
                        </a:solidFill>
                        <a:latin typeface="+mn-lt"/>
                        <a:ea typeface="+mn-ea"/>
                        <a:cs typeface="+mn-cs"/>
                      </a:endParaRPr>
                    </a:p>
                  </a:txBody>
                  <a:tcPr/>
                </a:tc>
              </a:tr>
              <a:tr h="370840">
                <a:tc>
                  <a:txBody>
                    <a:bodyPr/>
                    <a:lstStyle/>
                    <a:p>
                      <a:pPr algn="l" rtl="0"/>
                      <a:r>
                        <a:rPr kumimoji="0" lang="en-US" sz="2400" kern="1200" dirty="0" smtClean="0">
                          <a:solidFill>
                            <a:schemeClr val="dk1"/>
                          </a:solidFill>
                          <a:latin typeface="+mn-lt"/>
                          <a:ea typeface="+mn-ea"/>
                          <a:cs typeface="+mn-cs"/>
                        </a:rPr>
                        <a:t>Obsession is followed by a </a:t>
                      </a:r>
                      <a:r>
                        <a:rPr kumimoji="0" lang="en-US" sz="2400" u="sng" kern="1200" dirty="0" smtClean="0">
                          <a:solidFill>
                            <a:schemeClr val="dk1"/>
                          </a:solidFill>
                          <a:latin typeface="+mn-lt"/>
                          <a:ea typeface="+mn-ea"/>
                          <a:cs typeface="+mn-cs"/>
                        </a:rPr>
                        <a:t>compulsion of checking</a:t>
                      </a:r>
                      <a:r>
                        <a:rPr kumimoji="0" lang="en-US" sz="2400" kern="1200" dirty="0" smtClean="0">
                          <a:solidFill>
                            <a:schemeClr val="dk1"/>
                          </a:solidFill>
                          <a:latin typeface="+mn-lt"/>
                          <a:ea typeface="+mn-ea"/>
                          <a:cs typeface="+mn-cs"/>
                        </a:rPr>
                        <a:t>. The checking may involve multiple trips back into the house to check the stove, for example.</a:t>
                      </a:r>
                      <a:endParaRPr lang="ar-EG" sz="2400" dirty="0"/>
                    </a:p>
                  </a:txBody>
                  <a:tcPr/>
                </a:tc>
                <a:tc>
                  <a:txBody>
                    <a:bodyPr/>
                    <a:lstStyle/>
                    <a:p>
                      <a:pPr algn="l" rtl="0"/>
                      <a:r>
                        <a:rPr lang="en-US" sz="2400" dirty="0" smtClean="0"/>
                        <a:t>2- </a:t>
                      </a:r>
                      <a:r>
                        <a:rPr kumimoji="0" lang="en-US" sz="2400" b="1" kern="1200" dirty="0" smtClean="0">
                          <a:solidFill>
                            <a:schemeClr val="dk1"/>
                          </a:solidFill>
                          <a:latin typeface="+mn-lt"/>
                          <a:ea typeface="+mn-ea"/>
                          <a:cs typeface="+mn-cs"/>
                        </a:rPr>
                        <a:t>Pathological Doubt</a:t>
                      </a:r>
                      <a:r>
                        <a:rPr kumimoji="0" lang="en-US" sz="2400" kern="1200" dirty="0" smtClean="0">
                          <a:solidFill>
                            <a:schemeClr val="dk1"/>
                          </a:solidFill>
                          <a:latin typeface="+mn-lt"/>
                          <a:ea typeface="+mn-ea"/>
                          <a:cs typeface="+mn-cs"/>
                        </a:rPr>
                        <a:t> : It often implies some danger of violence (e.g., forgetting to turn off the stove or not locking a door)</a:t>
                      </a:r>
                      <a:endParaRPr lang="ar-EG" sz="2400"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Obsessions and compulsions</a:t>
            </a:r>
            <a:endParaRPr lang="ar-EG" dirty="0"/>
          </a:p>
        </p:txBody>
      </p:sp>
      <p:graphicFrame>
        <p:nvGraphicFramePr>
          <p:cNvPr id="4" name="Content Placeholder 3"/>
          <p:cNvGraphicFramePr>
            <a:graphicFrameLocks noGrp="1"/>
          </p:cNvGraphicFramePr>
          <p:nvPr>
            <p:ph idx="1"/>
          </p:nvPr>
        </p:nvGraphicFramePr>
        <p:xfrm>
          <a:off x="485804" y="1774825"/>
          <a:ext cx="8229600" cy="4785360"/>
        </p:xfrm>
        <a:graphic>
          <a:graphicData uri="http://schemas.openxmlformats.org/drawingml/2006/table">
            <a:tbl>
              <a:tblPr rtl="1" firstRow="1" bandRow="1">
                <a:tableStyleId>{5C22544A-7EE6-4342-B048-85BDC9FD1C3A}</a:tableStyleId>
              </a:tblPr>
              <a:tblGrid>
                <a:gridCol w="4114800"/>
                <a:gridCol w="4114800"/>
              </a:tblGrid>
              <a:tr h="370840">
                <a:tc>
                  <a:txBody>
                    <a:bodyPr/>
                    <a:lstStyle/>
                    <a:p>
                      <a:pPr algn="l" rtl="0"/>
                      <a:r>
                        <a:rPr lang="en-US" sz="2400" b="1" dirty="0" smtClean="0"/>
                        <a:t>Compulsion</a:t>
                      </a:r>
                      <a:endParaRPr lang="ar-EG" sz="2400" b="1" dirty="0"/>
                    </a:p>
                  </a:txBody>
                  <a:tcPr/>
                </a:tc>
                <a:tc>
                  <a:txBody>
                    <a:bodyPr/>
                    <a:lstStyle/>
                    <a:p>
                      <a:pPr algn="l" rtl="0"/>
                      <a:r>
                        <a:rPr lang="en-US" sz="2400" b="1" dirty="0" smtClean="0"/>
                        <a:t>Obsession</a:t>
                      </a:r>
                      <a:endParaRPr lang="ar-EG" sz="2400" b="1" dirty="0"/>
                    </a:p>
                  </a:txBody>
                  <a:tcPr/>
                </a:tc>
              </a:tr>
              <a:tr h="370840">
                <a:tc>
                  <a:txBody>
                    <a:bodyPr/>
                    <a:lstStyle/>
                    <a:p>
                      <a:pPr algn="l" rtl="0"/>
                      <a:r>
                        <a:rPr kumimoji="0" lang="en-US" sz="2400" kern="1200" dirty="0" smtClean="0">
                          <a:solidFill>
                            <a:schemeClr val="dk1"/>
                          </a:solidFill>
                          <a:latin typeface="+mn-lt"/>
                          <a:ea typeface="+mn-ea"/>
                          <a:cs typeface="+mn-cs"/>
                        </a:rPr>
                        <a:t> </a:t>
                      </a:r>
                      <a:r>
                        <a:rPr kumimoji="0" lang="en-US" sz="2400" u="sng" kern="1200" dirty="0" smtClean="0">
                          <a:solidFill>
                            <a:schemeClr val="dk1"/>
                          </a:solidFill>
                          <a:latin typeface="+mn-lt"/>
                          <a:ea typeface="+mn-ea"/>
                          <a:cs typeface="+mn-cs"/>
                        </a:rPr>
                        <a:t>No compulsions</a:t>
                      </a:r>
                      <a:endParaRPr kumimoji="0" lang="en-US" sz="2400" kern="1200" dirty="0" smtClean="0">
                        <a:solidFill>
                          <a:schemeClr val="dk1"/>
                        </a:solidFill>
                        <a:latin typeface="+mn-lt"/>
                        <a:ea typeface="+mn-ea"/>
                        <a:cs typeface="+mn-cs"/>
                      </a:endParaRPr>
                    </a:p>
                    <a:p>
                      <a:pPr algn="l" rtl="0"/>
                      <a:r>
                        <a:rPr kumimoji="0" lang="en-US" sz="2400" kern="1200" dirty="0" smtClean="0">
                          <a:solidFill>
                            <a:schemeClr val="dk1"/>
                          </a:solidFill>
                          <a:latin typeface="+mn-lt"/>
                          <a:ea typeface="+mn-ea"/>
                          <a:cs typeface="+mn-cs"/>
                        </a:rPr>
                        <a:t>Patients obsessed with thoughts of aggressive or sexual acts may report themselves to police or confess to a priest.</a:t>
                      </a:r>
                      <a:endParaRPr kumimoji="0" lang="en-US" sz="32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200" kern="1200" dirty="0" smtClean="0">
                          <a:solidFill>
                            <a:schemeClr val="dk1"/>
                          </a:solidFill>
                          <a:latin typeface="+mn-lt"/>
                          <a:ea typeface="+mn-ea"/>
                          <a:cs typeface="+mn-cs"/>
                        </a:rPr>
                        <a:t>3-</a:t>
                      </a:r>
                      <a:r>
                        <a:rPr kumimoji="0" lang="en-US" sz="3200" kern="1200" baseline="0" dirty="0" smtClean="0">
                          <a:solidFill>
                            <a:schemeClr val="dk1"/>
                          </a:solidFill>
                          <a:latin typeface="+mn-lt"/>
                          <a:ea typeface="+mn-ea"/>
                          <a:cs typeface="+mn-cs"/>
                        </a:rPr>
                        <a:t> </a:t>
                      </a:r>
                      <a:r>
                        <a:rPr kumimoji="0" lang="en-US" sz="2400" b="1" kern="1200" dirty="0" smtClean="0">
                          <a:solidFill>
                            <a:schemeClr val="dk1"/>
                          </a:solidFill>
                          <a:latin typeface="+mn-lt"/>
                          <a:ea typeface="+mn-ea"/>
                          <a:cs typeface="+mn-cs"/>
                        </a:rPr>
                        <a:t>Intrusive Thoughts</a:t>
                      </a:r>
                      <a:r>
                        <a:rPr kumimoji="0" lang="en-US" sz="2400" kern="1200" dirty="0" smtClean="0">
                          <a:solidFill>
                            <a:schemeClr val="dk1"/>
                          </a:solidFill>
                          <a:latin typeface="+mn-lt"/>
                          <a:ea typeface="+mn-ea"/>
                          <a:cs typeface="+mn-cs"/>
                        </a:rPr>
                        <a:t> : Such obsessions are usually repetitious </a:t>
                      </a:r>
                      <a:r>
                        <a:rPr kumimoji="0" lang="en-US" sz="2400" u="sng" kern="1200" dirty="0" smtClean="0">
                          <a:solidFill>
                            <a:schemeClr val="dk1"/>
                          </a:solidFill>
                          <a:latin typeface="+mn-lt"/>
                          <a:ea typeface="+mn-ea"/>
                          <a:cs typeface="+mn-cs"/>
                        </a:rPr>
                        <a:t>thoughts of a sexual or aggressive act</a:t>
                      </a:r>
                      <a:r>
                        <a:rPr kumimoji="0" lang="en-US" sz="2400" kern="1200" dirty="0" smtClean="0">
                          <a:solidFill>
                            <a:schemeClr val="dk1"/>
                          </a:solidFill>
                          <a:latin typeface="+mn-lt"/>
                          <a:ea typeface="+mn-ea"/>
                          <a:cs typeface="+mn-cs"/>
                        </a:rPr>
                        <a:t> that is reprehensible to the patient.</a:t>
                      </a:r>
                      <a:endParaRPr kumimoji="0" lang="en-US" sz="3200" kern="1200" dirty="0" smtClean="0">
                        <a:solidFill>
                          <a:schemeClr val="dk1"/>
                        </a:solidFill>
                        <a:latin typeface="+mn-lt"/>
                        <a:ea typeface="+mn-ea"/>
                        <a:cs typeface="+mn-cs"/>
                      </a:endParaRPr>
                    </a:p>
                  </a:txBody>
                  <a:tcPr/>
                </a:tc>
              </a:tr>
              <a:tr h="370840">
                <a:tc>
                  <a:txBody>
                    <a:bodyPr/>
                    <a:lstStyle/>
                    <a:p>
                      <a:pPr algn="l" rtl="0"/>
                      <a:r>
                        <a:rPr kumimoji="0" lang="en-US" sz="3200" kern="1200" dirty="0" smtClean="0">
                          <a:solidFill>
                            <a:schemeClr val="dk1"/>
                          </a:solidFill>
                          <a:latin typeface="+mn-lt"/>
                          <a:ea typeface="+mn-ea"/>
                          <a:cs typeface="+mn-cs"/>
                        </a:rPr>
                        <a:t> </a:t>
                      </a:r>
                      <a:r>
                        <a:rPr kumimoji="0" lang="en-US" sz="2400" kern="1200" dirty="0" smtClean="0">
                          <a:solidFill>
                            <a:schemeClr val="dk1"/>
                          </a:solidFill>
                          <a:latin typeface="+mn-lt"/>
                          <a:ea typeface="+mn-ea"/>
                          <a:cs typeface="+mn-cs"/>
                        </a:rPr>
                        <a:t>Obsession leads to a </a:t>
                      </a:r>
                      <a:r>
                        <a:rPr kumimoji="0" lang="en-US" sz="2400" u="sng" kern="1200" dirty="0" smtClean="0">
                          <a:solidFill>
                            <a:schemeClr val="dk1"/>
                          </a:solidFill>
                          <a:latin typeface="+mn-lt"/>
                          <a:ea typeface="+mn-ea"/>
                          <a:cs typeface="+mn-cs"/>
                        </a:rPr>
                        <a:t>compulsion of slowness</a:t>
                      </a:r>
                      <a:r>
                        <a:rPr kumimoji="0" lang="en-US" sz="2400" kern="1200" dirty="0" smtClean="0">
                          <a:solidFill>
                            <a:schemeClr val="dk1"/>
                          </a:solidFill>
                          <a:latin typeface="+mn-lt"/>
                          <a:ea typeface="+mn-ea"/>
                          <a:cs typeface="+mn-cs"/>
                        </a:rPr>
                        <a:t>. Patients can literally take hours to eat a meal or shave their faces.</a:t>
                      </a:r>
                      <a:endParaRPr lang="ar-EG" sz="3200" dirty="0"/>
                    </a:p>
                  </a:txBody>
                  <a:tcPr/>
                </a:tc>
                <a:tc>
                  <a:txBody>
                    <a:bodyPr/>
                    <a:lstStyle/>
                    <a:p>
                      <a:pPr algn="l" rtl="0"/>
                      <a:r>
                        <a:rPr kumimoji="0" lang="en-US" sz="2400" b="1" kern="1200" dirty="0" smtClean="0">
                          <a:solidFill>
                            <a:schemeClr val="dk1"/>
                          </a:solidFill>
                          <a:latin typeface="+mn-lt"/>
                          <a:ea typeface="+mn-ea"/>
                          <a:cs typeface="+mn-cs"/>
                        </a:rPr>
                        <a:t>4- Symmetry: </a:t>
                      </a:r>
                      <a:r>
                        <a:rPr kumimoji="0" lang="en-US" sz="2400" kern="1200" dirty="0" smtClean="0">
                          <a:solidFill>
                            <a:schemeClr val="dk1"/>
                          </a:solidFill>
                          <a:latin typeface="+mn-lt"/>
                          <a:ea typeface="+mn-ea"/>
                          <a:cs typeface="+mn-cs"/>
                        </a:rPr>
                        <a:t>It is the </a:t>
                      </a:r>
                      <a:r>
                        <a:rPr kumimoji="0" lang="en-US" sz="2400" u="sng" kern="1200" dirty="0" smtClean="0">
                          <a:solidFill>
                            <a:schemeClr val="dk1"/>
                          </a:solidFill>
                          <a:latin typeface="+mn-lt"/>
                          <a:ea typeface="+mn-ea"/>
                          <a:cs typeface="+mn-cs"/>
                        </a:rPr>
                        <a:t>need for symmetry or precision</a:t>
                      </a:r>
                      <a:r>
                        <a:rPr kumimoji="0" lang="en-US" sz="2400" kern="1200" dirty="0" smtClean="0">
                          <a:solidFill>
                            <a:schemeClr val="dk1"/>
                          </a:solidFill>
                          <a:latin typeface="+mn-lt"/>
                          <a:ea typeface="+mn-ea"/>
                          <a:cs typeface="+mn-cs"/>
                        </a:rPr>
                        <a:t>.  </a:t>
                      </a:r>
                      <a:r>
                        <a:rPr lang="en-US" sz="3200" dirty="0" smtClean="0"/>
                        <a:t> </a:t>
                      </a:r>
                      <a:endParaRPr lang="ar-EG" sz="3200"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Obsessions and compulsions</a:t>
            </a:r>
            <a:endParaRPr lang="ar-EG" dirty="0"/>
          </a:p>
        </p:txBody>
      </p:sp>
      <p:graphicFrame>
        <p:nvGraphicFramePr>
          <p:cNvPr id="4" name="Content Placeholder 3"/>
          <p:cNvGraphicFramePr>
            <a:graphicFrameLocks noGrp="1"/>
          </p:cNvGraphicFramePr>
          <p:nvPr>
            <p:ph idx="1"/>
          </p:nvPr>
        </p:nvGraphicFramePr>
        <p:xfrm>
          <a:off x="485804" y="1774825"/>
          <a:ext cx="8229600" cy="4389120"/>
        </p:xfrm>
        <a:graphic>
          <a:graphicData uri="http://schemas.openxmlformats.org/drawingml/2006/table">
            <a:tbl>
              <a:tblPr rtl="1" firstRow="1" bandRow="1">
                <a:tableStyleId>{5C22544A-7EE6-4342-B048-85BDC9FD1C3A}</a:tableStyleId>
              </a:tblPr>
              <a:tblGrid>
                <a:gridCol w="4114800"/>
                <a:gridCol w="4114800"/>
              </a:tblGrid>
              <a:tr h="370840">
                <a:tc>
                  <a:txBody>
                    <a:bodyPr/>
                    <a:lstStyle/>
                    <a:p>
                      <a:pPr algn="l" rtl="0"/>
                      <a:r>
                        <a:rPr lang="en-US" sz="3200" b="1" dirty="0" smtClean="0"/>
                        <a:t>Compulsion</a:t>
                      </a:r>
                      <a:endParaRPr lang="ar-EG" sz="3200" b="1" dirty="0"/>
                    </a:p>
                  </a:txBody>
                  <a:tcPr/>
                </a:tc>
                <a:tc>
                  <a:txBody>
                    <a:bodyPr/>
                    <a:lstStyle/>
                    <a:p>
                      <a:pPr algn="l" rtl="0"/>
                      <a:r>
                        <a:rPr lang="en-US" sz="3200" b="1" dirty="0" smtClean="0"/>
                        <a:t>Obsession</a:t>
                      </a:r>
                      <a:endParaRPr lang="ar-EG" sz="3200" b="1" dirty="0"/>
                    </a:p>
                  </a:txBody>
                  <a:tcPr/>
                </a:tc>
              </a:tr>
              <a:tr h="370840">
                <a:tc gridSpan="2">
                  <a:txBody>
                    <a:bodyPr/>
                    <a:lstStyle/>
                    <a:p>
                      <a:pPr marL="444500" lvl="0" indent="-444500" algn="l" rtl="0">
                        <a:buFont typeface="Wingdings" pitchFamily="2" charset="2"/>
                        <a:buNone/>
                      </a:pPr>
                      <a:r>
                        <a:rPr kumimoji="0" lang="en-US" sz="2800" kern="1200" dirty="0" smtClean="0">
                          <a:solidFill>
                            <a:schemeClr val="dk1"/>
                          </a:solidFill>
                          <a:latin typeface="+mn-lt"/>
                          <a:ea typeface="+mn-ea"/>
                          <a:cs typeface="+mn-cs"/>
                        </a:rPr>
                        <a:t>In </a:t>
                      </a:r>
                      <a:r>
                        <a:rPr kumimoji="0" lang="en-US" sz="2800" b="1" kern="1200" dirty="0" smtClean="0">
                          <a:solidFill>
                            <a:schemeClr val="dk1"/>
                          </a:solidFill>
                          <a:latin typeface="+mn-lt"/>
                          <a:ea typeface="+mn-ea"/>
                          <a:cs typeface="+mn-cs"/>
                        </a:rPr>
                        <a:t>Body dysmorphic disorder</a:t>
                      </a:r>
                      <a:endParaRPr kumimoji="0" lang="en-US" sz="2800" kern="1200" dirty="0" smtClean="0">
                        <a:solidFill>
                          <a:schemeClr val="dk1"/>
                        </a:solidFill>
                        <a:latin typeface="+mn-lt"/>
                        <a:ea typeface="+mn-ea"/>
                        <a:cs typeface="+mn-cs"/>
                      </a:endParaRPr>
                    </a:p>
                    <a:p>
                      <a:pPr marL="444500" lvl="0" indent="-444500" algn="l" rtl="0">
                        <a:buFont typeface="Wingdings" pitchFamily="2" charset="2"/>
                        <a:buChar char="§"/>
                      </a:pPr>
                      <a:r>
                        <a:rPr kumimoji="0" lang="en-US" sz="2400" kern="1200" dirty="0" smtClean="0">
                          <a:solidFill>
                            <a:schemeClr val="dk1"/>
                          </a:solidFill>
                          <a:latin typeface="+mn-lt"/>
                          <a:ea typeface="+mn-ea"/>
                          <a:cs typeface="+mn-cs"/>
                        </a:rPr>
                        <a:t>Preoccupation with one or more perceived defects or flaws in physical appearance that are not observable or appear slight to others.</a:t>
                      </a:r>
                    </a:p>
                    <a:p>
                      <a:pPr marL="444500" marR="0" lvl="0" indent="-44450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2400" kern="1200" dirty="0" smtClean="0">
                          <a:solidFill>
                            <a:schemeClr val="dk1"/>
                          </a:solidFill>
                          <a:latin typeface="+mn-lt"/>
                          <a:ea typeface="+mn-ea"/>
                          <a:cs typeface="+mn-cs"/>
                        </a:rPr>
                        <a:t>At some point during the course of the disorder, the individual has performed repetitive behaviors (e.g., mirror checking, excessive grooming, skin picking, reassurance seeking) or mental acts (e.g., comparing his or her appearance with that of others) in response to the appearance concerns.</a:t>
                      </a: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2400" kern="1200" dirty="0" smtClean="0">
                        <a:solidFill>
                          <a:schemeClr val="dk1"/>
                        </a:solidFill>
                        <a:latin typeface="+mn-lt"/>
                        <a:ea typeface="+mn-ea"/>
                        <a:cs typeface="+mn-cs"/>
                      </a:endParaRPr>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Obsessions and compulsions</a:t>
            </a:r>
            <a:endParaRPr lang="ar-EG" dirty="0"/>
          </a:p>
        </p:txBody>
      </p:sp>
      <p:graphicFrame>
        <p:nvGraphicFramePr>
          <p:cNvPr id="4" name="Content Placeholder 3"/>
          <p:cNvGraphicFramePr>
            <a:graphicFrameLocks noGrp="1"/>
          </p:cNvGraphicFramePr>
          <p:nvPr>
            <p:ph idx="1"/>
          </p:nvPr>
        </p:nvGraphicFramePr>
        <p:xfrm>
          <a:off x="485804" y="1774825"/>
          <a:ext cx="8229600" cy="4937760"/>
        </p:xfrm>
        <a:graphic>
          <a:graphicData uri="http://schemas.openxmlformats.org/drawingml/2006/table">
            <a:tbl>
              <a:tblPr rtl="1" firstRow="1" bandRow="1">
                <a:tableStyleId>{5C22544A-7EE6-4342-B048-85BDC9FD1C3A}</a:tableStyleId>
              </a:tblPr>
              <a:tblGrid>
                <a:gridCol w="4114800"/>
                <a:gridCol w="4114800"/>
              </a:tblGrid>
              <a:tr h="370840">
                <a:tc>
                  <a:txBody>
                    <a:bodyPr/>
                    <a:lstStyle/>
                    <a:p>
                      <a:pPr algn="l" rtl="0"/>
                      <a:r>
                        <a:rPr lang="en-US" sz="4000" b="1" dirty="0" smtClean="0"/>
                        <a:t>Compulsion</a:t>
                      </a:r>
                      <a:endParaRPr lang="ar-EG" sz="4000" b="1" dirty="0"/>
                    </a:p>
                  </a:txBody>
                  <a:tcPr/>
                </a:tc>
                <a:tc>
                  <a:txBody>
                    <a:bodyPr/>
                    <a:lstStyle/>
                    <a:p>
                      <a:pPr algn="l" rtl="0"/>
                      <a:r>
                        <a:rPr lang="en-US" sz="4000" b="1" smtClean="0"/>
                        <a:t>Obsession</a:t>
                      </a:r>
                      <a:endParaRPr lang="ar-EG" sz="4000" b="1" dirty="0"/>
                    </a:p>
                  </a:txBody>
                  <a:tcPr/>
                </a:tc>
              </a:tr>
              <a:tr h="370840">
                <a:tc gridSpan="2">
                  <a:txBody>
                    <a:bodyPr/>
                    <a:lstStyle/>
                    <a:p>
                      <a:pPr marL="444500" lvl="0" indent="-444500" algn="l" rtl="0">
                        <a:buFont typeface="Wingdings" pitchFamily="2" charset="2"/>
                        <a:buNone/>
                      </a:pPr>
                      <a:r>
                        <a:rPr kumimoji="0" lang="en-US" sz="3200" kern="1200" dirty="0" smtClean="0">
                          <a:solidFill>
                            <a:schemeClr val="dk1"/>
                          </a:solidFill>
                          <a:latin typeface="+mn-lt"/>
                          <a:ea typeface="+mn-ea"/>
                          <a:cs typeface="+mn-cs"/>
                        </a:rPr>
                        <a:t>In </a:t>
                      </a:r>
                      <a:r>
                        <a:rPr kumimoji="0" lang="en-US" sz="3200" b="1" kern="1200" dirty="0" smtClean="0">
                          <a:solidFill>
                            <a:schemeClr val="dk1"/>
                          </a:solidFill>
                          <a:latin typeface="+mn-lt"/>
                          <a:ea typeface="+mn-ea"/>
                          <a:cs typeface="+mn-cs"/>
                        </a:rPr>
                        <a:t>hoarding disorder</a:t>
                      </a:r>
                      <a:endParaRPr kumimoji="0" lang="en-US" sz="3200" kern="1200" dirty="0" smtClean="0">
                        <a:solidFill>
                          <a:schemeClr val="dk1"/>
                        </a:solidFill>
                        <a:latin typeface="+mn-lt"/>
                        <a:ea typeface="+mn-ea"/>
                        <a:cs typeface="+mn-cs"/>
                      </a:endParaRPr>
                    </a:p>
                    <a:p>
                      <a:pPr marL="457200" lvl="1" indent="-457200" algn="l" rtl="0">
                        <a:buFont typeface="Wingdings" pitchFamily="2" charset="2"/>
                        <a:buChar char="§"/>
                      </a:pPr>
                      <a:r>
                        <a:rPr kumimoji="0" lang="en-US" sz="2400" kern="1200" dirty="0" smtClean="0">
                          <a:solidFill>
                            <a:schemeClr val="dk1"/>
                          </a:solidFill>
                          <a:latin typeface="+mn-lt"/>
                          <a:ea typeface="+mn-ea"/>
                          <a:cs typeface="+mn-cs"/>
                        </a:rPr>
                        <a:t>Persistent difficulty discarding or parting with possessions, regardless of their actual value.</a:t>
                      </a:r>
                    </a:p>
                    <a:p>
                      <a:pPr marL="457200" lvl="1" indent="-457200" algn="l" rtl="0">
                        <a:buFont typeface="Wingdings" pitchFamily="2" charset="2"/>
                        <a:buChar char="§"/>
                      </a:pPr>
                      <a:r>
                        <a:rPr kumimoji="0" lang="en-US" sz="2400" kern="1200" dirty="0" smtClean="0">
                          <a:solidFill>
                            <a:schemeClr val="dk1"/>
                          </a:solidFill>
                          <a:latin typeface="+mn-lt"/>
                          <a:ea typeface="+mn-ea"/>
                          <a:cs typeface="+mn-cs"/>
                        </a:rPr>
                        <a:t>This difficulty is due to a perceived need to save the items and to distress associated with discarding them.</a:t>
                      </a:r>
                    </a:p>
                    <a:p>
                      <a:pPr marL="457200" lvl="1" indent="-457200" algn="l" rtl="0">
                        <a:buFont typeface="Wingdings" pitchFamily="2" charset="2"/>
                        <a:buChar char="§"/>
                      </a:pPr>
                      <a:r>
                        <a:rPr kumimoji="0" lang="en-US" sz="2400" kern="1200" dirty="0" smtClean="0">
                          <a:solidFill>
                            <a:schemeClr val="dk1"/>
                          </a:solidFill>
                          <a:latin typeface="+mn-lt"/>
                          <a:ea typeface="+mn-ea"/>
                          <a:cs typeface="+mn-cs"/>
                        </a:rPr>
                        <a:t>The difficulty discarding possessions results in the accumulation of possessions that congest and clutter active living areas and substantially compromises their intended use. If living areas are uncluttered, it is only because of the interventions of third parties (e.g., family members, cleaners, authorities).</a:t>
                      </a:r>
                      <a:endParaRPr kumimoji="0" lang="en-US" sz="2400" kern="1200" dirty="0">
                        <a:solidFill>
                          <a:schemeClr val="dk1"/>
                        </a:solidFill>
                        <a:latin typeface="+mn-lt"/>
                        <a:ea typeface="+mn-ea"/>
                        <a:cs typeface="+mn-cs"/>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2400" kern="1200" dirty="0" smtClean="0">
                        <a:solidFill>
                          <a:schemeClr val="dk1"/>
                        </a:solidFill>
                        <a:latin typeface="+mn-lt"/>
                        <a:ea typeface="+mn-ea"/>
                        <a:cs typeface="+mn-cs"/>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Obsessions and compulsions</a:t>
            </a:r>
            <a:endParaRPr lang="ar-EG" dirty="0"/>
          </a:p>
        </p:txBody>
      </p:sp>
      <p:graphicFrame>
        <p:nvGraphicFramePr>
          <p:cNvPr id="4" name="Content Placeholder 3"/>
          <p:cNvGraphicFramePr>
            <a:graphicFrameLocks noGrp="1"/>
          </p:cNvGraphicFramePr>
          <p:nvPr>
            <p:ph idx="1"/>
          </p:nvPr>
        </p:nvGraphicFramePr>
        <p:xfrm>
          <a:off x="485804" y="1774825"/>
          <a:ext cx="8229600" cy="2926080"/>
        </p:xfrm>
        <a:graphic>
          <a:graphicData uri="http://schemas.openxmlformats.org/drawingml/2006/table">
            <a:tbl>
              <a:tblPr rtl="1" firstRow="1" bandRow="1">
                <a:tableStyleId>{5C22544A-7EE6-4342-B048-85BDC9FD1C3A}</a:tableStyleId>
              </a:tblPr>
              <a:tblGrid>
                <a:gridCol w="4114800"/>
                <a:gridCol w="4114800"/>
              </a:tblGrid>
              <a:tr h="370840">
                <a:tc>
                  <a:txBody>
                    <a:bodyPr/>
                    <a:lstStyle/>
                    <a:p>
                      <a:pPr algn="l" rtl="0"/>
                      <a:r>
                        <a:rPr lang="en-US" sz="4000" b="1" dirty="0" smtClean="0"/>
                        <a:t>Compulsion</a:t>
                      </a:r>
                      <a:endParaRPr lang="ar-EG" sz="4000" b="1" dirty="0"/>
                    </a:p>
                  </a:txBody>
                  <a:tcPr/>
                </a:tc>
                <a:tc>
                  <a:txBody>
                    <a:bodyPr/>
                    <a:lstStyle/>
                    <a:p>
                      <a:pPr algn="l" rtl="0"/>
                      <a:r>
                        <a:rPr lang="en-US" sz="4000" b="1" smtClean="0"/>
                        <a:t>Obsession</a:t>
                      </a:r>
                      <a:endParaRPr lang="ar-EG" sz="4000" b="1" dirty="0"/>
                    </a:p>
                  </a:txBody>
                  <a:tcPr/>
                </a:tc>
              </a:tr>
              <a:tr h="370840">
                <a:tc gridSpan="2">
                  <a:txBody>
                    <a:bodyPr/>
                    <a:lstStyle/>
                    <a:p>
                      <a:pPr marL="444500" lvl="0" indent="-444500" algn="l" rtl="0">
                        <a:buFont typeface="Wingdings" pitchFamily="2" charset="2"/>
                        <a:buNone/>
                      </a:pPr>
                      <a:r>
                        <a:rPr kumimoji="0" lang="en-US" sz="3200" kern="1200" dirty="0" smtClean="0">
                          <a:solidFill>
                            <a:schemeClr val="dk1"/>
                          </a:solidFill>
                          <a:latin typeface="+mn-lt"/>
                          <a:ea typeface="+mn-ea"/>
                          <a:cs typeface="+mn-cs"/>
                        </a:rPr>
                        <a:t>In</a:t>
                      </a:r>
                      <a:r>
                        <a:rPr kumimoji="0" lang="en-US" sz="3200" b="1" kern="1200" dirty="0" smtClean="0">
                          <a:solidFill>
                            <a:schemeClr val="dk1"/>
                          </a:solidFill>
                          <a:latin typeface="+mn-lt"/>
                          <a:ea typeface="+mn-ea"/>
                          <a:cs typeface="+mn-cs"/>
                        </a:rPr>
                        <a:t> </a:t>
                      </a:r>
                      <a:r>
                        <a:rPr kumimoji="0" lang="en-US" sz="3200" b="1" kern="1200" dirty="0" err="1" smtClean="0">
                          <a:solidFill>
                            <a:schemeClr val="dk1"/>
                          </a:solidFill>
                          <a:latin typeface="+mn-lt"/>
                          <a:ea typeface="+mn-ea"/>
                          <a:cs typeface="+mn-cs"/>
                        </a:rPr>
                        <a:t>Trichotillomania</a:t>
                      </a:r>
                      <a:r>
                        <a:rPr kumimoji="0" lang="en-US" sz="3200" b="1" kern="1200" dirty="0" smtClean="0">
                          <a:solidFill>
                            <a:schemeClr val="dk1"/>
                          </a:solidFill>
                          <a:latin typeface="+mn-lt"/>
                          <a:ea typeface="+mn-ea"/>
                          <a:cs typeface="+mn-cs"/>
                        </a:rPr>
                        <a:t> (Hair-Pulling Disorder)</a:t>
                      </a:r>
                    </a:p>
                    <a:p>
                      <a:pPr marL="542925" lvl="0" indent="-444500" algn="l" rtl="0">
                        <a:buFont typeface="Wingdings" pitchFamily="2" charset="2"/>
                        <a:buChar char="§"/>
                      </a:pPr>
                      <a:r>
                        <a:rPr kumimoji="0" lang="en-US" sz="2800" kern="1200" dirty="0" smtClean="0">
                          <a:solidFill>
                            <a:schemeClr val="dk1"/>
                          </a:solidFill>
                          <a:latin typeface="+mn-lt"/>
                          <a:ea typeface="+mn-ea"/>
                          <a:cs typeface="+mn-cs"/>
                        </a:rPr>
                        <a:t>Recurrent pulling out of one’s hair, resulting in hair loss.</a:t>
                      </a:r>
                    </a:p>
                    <a:p>
                      <a:pPr marL="542925" lvl="0" indent="-444500" algn="l" rtl="0">
                        <a:buFont typeface="Wingdings" pitchFamily="2" charset="2"/>
                        <a:buChar char="§"/>
                      </a:pPr>
                      <a:r>
                        <a:rPr kumimoji="0" lang="en-US" sz="2800" kern="1200" dirty="0" smtClean="0">
                          <a:solidFill>
                            <a:schemeClr val="dk1"/>
                          </a:solidFill>
                          <a:latin typeface="+mn-lt"/>
                          <a:ea typeface="+mn-ea"/>
                          <a:cs typeface="+mn-cs"/>
                        </a:rPr>
                        <a:t>Repeated attempts to decrease or stop hair pulling.</a:t>
                      </a:r>
                    </a:p>
                    <a:p>
                      <a:pPr marL="457200" lvl="1" indent="-457200" algn="l" rtl="0">
                        <a:buFont typeface="Wingdings" pitchFamily="2" charset="2"/>
                        <a:buChar char="§"/>
                      </a:pPr>
                      <a:endParaRPr kumimoji="0" lang="en-US" sz="2400" kern="1200" dirty="0">
                        <a:solidFill>
                          <a:schemeClr val="dk1"/>
                        </a:solidFill>
                        <a:latin typeface="+mn-lt"/>
                        <a:ea typeface="+mn-ea"/>
                        <a:cs typeface="+mn-cs"/>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2400" kern="1200" dirty="0" smtClean="0">
                        <a:solidFill>
                          <a:schemeClr val="dk1"/>
                        </a:solidFill>
                        <a:latin typeface="+mn-lt"/>
                        <a:ea typeface="+mn-ea"/>
                        <a:cs typeface="+mn-cs"/>
                      </a:endParaRP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Overvalued ideas</a:t>
            </a:r>
            <a:endParaRPr lang="ar-EG" dirty="0"/>
          </a:p>
        </p:txBody>
      </p:sp>
      <p:sp>
        <p:nvSpPr>
          <p:cNvPr id="3" name="Content Placeholder 2"/>
          <p:cNvSpPr>
            <a:spLocks noGrp="1"/>
          </p:cNvSpPr>
          <p:nvPr>
            <p:ph idx="1"/>
          </p:nvPr>
        </p:nvSpPr>
        <p:spPr/>
        <p:txBody>
          <a:bodyPr>
            <a:normAutofit fontScale="92500" lnSpcReduction="10000"/>
          </a:bodyPr>
          <a:lstStyle/>
          <a:p>
            <a:pPr algn="l" rtl="0">
              <a:buNone/>
            </a:pPr>
            <a:r>
              <a:rPr lang="en-US" b="1" u="sng" dirty="0" smtClean="0"/>
              <a:t>Definition</a:t>
            </a:r>
            <a:endParaRPr lang="en-US" dirty="0" smtClean="0"/>
          </a:p>
          <a:p>
            <a:pPr lvl="0" algn="l" rtl="0"/>
            <a:r>
              <a:rPr lang="en-US" i="1" dirty="0" smtClean="0"/>
              <a:t>This is a thought that, because of the associated feeling tone, takes precedence over all other ideas and maintains this precedence permanently or for a long period of time.</a:t>
            </a:r>
            <a:endParaRPr lang="en-US" dirty="0" smtClean="0"/>
          </a:p>
          <a:p>
            <a:pPr algn="l" rtl="0">
              <a:buNone/>
            </a:pPr>
            <a:r>
              <a:rPr lang="en-US" b="1" dirty="0" smtClean="0"/>
              <a:t> </a:t>
            </a:r>
            <a:endParaRPr lang="en-US" dirty="0" smtClean="0"/>
          </a:p>
          <a:p>
            <a:pPr algn="l" rtl="0">
              <a:buNone/>
            </a:pPr>
            <a:r>
              <a:rPr lang="en-US" b="1" u="sng" dirty="0" smtClean="0"/>
              <a:t>DD form delusions</a:t>
            </a:r>
            <a:endParaRPr lang="en-US" dirty="0" smtClean="0"/>
          </a:p>
          <a:p>
            <a:pPr algn="l" rtl="0"/>
            <a:r>
              <a:rPr lang="en-US" dirty="0" smtClean="0"/>
              <a:t>Overvalued ideas tend to be </a:t>
            </a:r>
            <a:r>
              <a:rPr lang="en-US" u="dotted" dirty="0" smtClean="0"/>
              <a:t>less fixed</a:t>
            </a:r>
            <a:r>
              <a:rPr lang="en-US" dirty="0" smtClean="0"/>
              <a:t> than delusions and tend to have </a:t>
            </a:r>
            <a:r>
              <a:rPr lang="en-US" u="dotted" dirty="0" smtClean="0"/>
              <a:t>some degree of basis in reality</a:t>
            </a:r>
            <a:r>
              <a:rPr lang="en-US" dirty="0" smtClean="0"/>
              <a:t>.</a:t>
            </a:r>
            <a:endParaRPr lang="ar-E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Overvalued ideas</a:t>
            </a:r>
            <a:endParaRPr lang="ar-EG" dirty="0"/>
          </a:p>
        </p:txBody>
      </p:sp>
      <p:sp>
        <p:nvSpPr>
          <p:cNvPr id="3" name="Content Placeholder 2"/>
          <p:cNvSpPr>
            <a:spLocks noGrp="1"/>
          </p:cNvSpPr>
          <p:nvPr>
            <p:ph idx="1"/>
          </p:nvPr>
        </p:nvSpPr>
        <p:spPr/>
        <p:txBody>
          <a:bodyPr>
            <a:normAutofit fontScale="85000" lnSpcReduction="10000"/>
          </a:bodyPr>
          <a:lstStyle/>
          <a:p>
            <a:pPr lvl="0" algn="l" rtl="0">
              <a:buNone/>
            </a:pPr>
            <a:r>
              <a:rPr lang="en-US" b="1" u="sng" dirty="0" smtClean="0"/>
              <a:t>Causes</a:t>
            </a:r>
          </a:p>
          <a:p>
            <a:pPr lvl="0" algn="l" rtl="0"/>
            <a:r>
              <a:rPr lang="en-US" dirty="0" smtClean="0"/>
              <a:t>They can occur </a:t>
            </a:r>
            <a:r>
              <a:rPr lang="en-US" i="1" dirty="0" smtClean="0"/>
              <a:t>in individuals</a:t>
            </a:r>
            <a:r>
              <a:rPr lang="en-US" dirty="0" smtClean="0"/>
              <a:t> </a:t>
            </a:r>
            <a:r>
              <a:rPr lang="en-US" i="1" dirty="0" smtClean="0"/>
              <a:t>both with and without mental illness</a:t>
            </a:r>
            <a:r>
              <a:rPr lang="en-US" dirty="0" smtClean="0"/>
              <a:t>.</a:t>
            </a:r>
          </a:p>
          <a:p>
            <a:pPr marL="633222" lvl="0" indent="-514350" algn="l" rtl="0">
              <a:buFont typeface="+mj-lt"/>
              <a:buAutoNum type="arabicPeriod"/>
            </a:pPr>
            <a:r>
              <a:rPr lang="en-US" dirty="0" smtClean="0"/>
              <a:t>Personality disorders (paranoid PD with overvalued ideas of persecution; OCPD)</a:t>
            </a:r>
          </a:p>
          <a:p>
            <a:pPr marL="633222" lvl="0" indent="-514350" algn="l" rtl="0">
              <a:buFont typeface="+mj-lt"/>
              <a:buAutoNum type="arabicPeriod"/>
            </a:pPr>
            <a:r>
              <a:rPr lang="en-US" dirty="0" smtClean="0"/>
              <a:t>Eating disorders</a:t>
            </a:r>
          </a:p>
          <a:p>
            <a:pPr marL="633222" lvl="0" indent="-514350" algn="l" rtl="0">
              <a:buFont typeface="+mj-lt"/>
              <a:buAutoNum type="arabicPeriod"/>
            </a:pPr>
            <a:r>
              <a:rPr lang="en-US" dirty="0" smtClean="0"/>
              <a:t>Body dysmorphic disorder</a:t>
            </a:r>
          </a:p>
          <a:p>
            <a:pPr marL="633222" lvl="0" indent="-514350" algn="l" rtl="0">
              <a:buFont typeface="+mj-lt"/>
              <a:buAutoNum type="arabicPeriod"/>
            </a:pPr>
            <a:r>
              <a:rPr lang="en-US" dirty="0" smtClean="0"/>
              <a:t>Hypochondriasis (with overvalued ideas of ill health)</a:t>
            </a:r>
          </a:p>
          <a:p>
            <a:pPr marL="633222" indent="-514350" algn="l" rtl="0">
              <a:buFont typeface="+mj-lt"/>
              <a:buAutoNum type="arabicPeriod"/>
            </a:pPr>
            <a:r>
              <a:rPr lang="en-US" dirty="0" smtClean="0"/>
              <a:t>Depressive disorders (ex. overvalued ideas of ill health)</a:t>
            </a:r>
          </a:p>
          <a:p>
            <a:pPr marL="633222" indent="-514350" algn="l" rtl="0">
              <a:buFont typeface="+mj-lt"/>
              <a:buAutoNum type="arabicPeriod"/>
            </a:pPr>
            <a:r>
              <a:rPr lang="en-US" dirty="0" smtClean="0"/>
              <a:t>Gender identity disorder</a:t>
            </a:r>
          </a:p>
          <a:p>
            <a:pPr marL="633222" indent="-514350" algn="l" rtl="0">
              <a:buFont typeface="+mj-lt"/>
              <a:buAutoNum type="arabicPeriod"/>
            </a:pPr>
            <a:r>
              <a:rPr lang="en-US" dirty="0" smtClean="0"/>
              <a:t>Morbid jealousy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Preoccupations</a:t>
            </a:r>
            <a:endParaRPr lang="ar-EG" dirty="0"/>
          </a:p>
        </p:txBody>
      </p:sp>
      <p:sp>
        <p:nvSpPr>
          <p:cNvPr id="3" name="Content Placeholder 2"/>
          <p:cNvSpPr>
            <a:spLocks noGrp="1"/>
          </p:cNvSpPr>
          <p:nvPr>
            <p:ph idx="1"/>
          </p:nvPr>
        </p:nvSpPr>
        <p:spPr/>
        <p:txBody>
          <a:bodyPr/>
          <a:lstStyle/>
          <a:p>
            <a:pPr algn="l" rtl="0">
              <a:buNone/>
            </a:pPr>
            <a:r>
              <a:rPr lang="en-US" b="1" u="sng" dirty="0" smtClean="0"/>
              <a:t>Definition</a:t>
            </a:r>
          </a:p>
          <a:p>
            <a:pPr algn="l" rtl="0"/>
            <a:r>
              <a:rPr lang="en-US" dirty="0" smtClean="0"/>
              <a:t>Ideas that are present most of the time and dominating thinking with quantitative difference from normal ideas.</a:t>
            </a:r>
          </a:p>
          <a:p>
            <a:pPr algn="l" rtl="0">
              <a:buNone/>
            </a:pPr>
            <a:r>
              <a:rPr lang="en-US" b="1" u="sng" dirty="0" smtClean="0"/>
              <a:t>Causes</a:t>
            </a:r>
          </a:p>
          <a:p>
            <a:pPr algn="l" rtl="0"/>
            <a:r>
              <a:rPr lang="en-US" dirty="0" smtClean="0"/>
              <a:t>Normal (pre exam)</a:t>
            </a:r>
          </a:p>
          <a:p>
            <a:pPr algn="l" rtl="0"/>
            <a:r>
              <a:rPr lang="en-US" dirty="0" smtClean="0"/>
              <a:t>Somatoform disorders</a:t>
            </a:r>
          </a:p>
          <a:p>
            <a:pPr algn="l" rtl="0"/>
            <a:r>
              <a:rPr lang="en-US" dirty="0" smtClean="0"/>
              <a:t>Anxiety</a:t>
            </a:r>
          </a:p>
          <a:p>
            <a:pPr algn="l" rtl="0"/>
            <a:r>
              <a:rPr lang="en-US" dirty="0" smtClean="0"/>
              <a:t>Depression</a:t>
            </a:r>
            <a:endParaRPr lang="ar-E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Psychiatric symptoms and signs</a:t>
            </a:r>
            <a:endParaRPr lang="ar-EG" dirty="0"/>
          </a:p>
        </p:txBody>
      </p:sp>
      <p:sp>
        <p:nvSpPr>
          <p:cNvPr id="3" name="Content Placeholder 2"/>
          <p:cNvSpPr>
            <a:spLocks noGrp="1"/>
          </p:cNvSpPr>
          <p:nvPr>
            <p:ph idx="1"/>
          </p:nvPr>
        </p:nvSpPr>
        <p:spPr/>
        <p:txBody>
          <a:bodyPr>
            <a:normAutofit fontScale="85000" lnSpcReduction="20000"/>
          </a:bodyPr>
          <a:lstStyle/>
          <a:p>
            <a:pPr lvl="0" algn="l" rtl="0"/>
            <a:r>
              <a:rPr lang="en-US" b="1" i="1" dirty="0" smtClean="0"/>
              <a:t>Abnormalities of thinking</a:t>
            </a:r>
          </a:p>
          <a:p>
            <a:pPr algn="l" rtl="0"/>
            <a:r>
              <a:rPr lang="en-US" b="1" i="1" dirty="0" smtClean="0"/>
              <a:t>Abnormalities of perception</a:t>
            </a:r>
          </a:p>
          <a:p>
            <a:pPr algn="l" rtl="0"/>
            <a:r>
              <a:rPr lang="en-US" b="1" i="1" dirty="0" smtClean="0"/>
              <a:t>Abnormal behaviours</a:t>
            </a:r>
          </a:p>
          <a:p>
            <a:pPr marL="1260475" lvl="0" indent="-371475" algn="l" rtl="0">
              <a:buFont typeface="Wingdings" pitchFamily="2" charset="2"/>
              <a:buChar char="q"/>
            </a:pPr>
            <a:r>
              <a:rPr lang="en-US" b="1" i="1" dirty="0" smtClean="0"/>
              <a:t>Psychotic symptoms</a:t>
            </a:r>
          </a:p>
          <a:p>
            <a:pPr lvl="0" algn="l" rtl="0"/>
            <a:r>
              <a:rPr lang="en-US" b="1" i="1" dirty="0" smtClean="0"/>
              <a:t>Mood symptoms</a:t>
            </a:r>
          </a:p>
          <a:p>
            <a:pPr marL="1254125" lvl="0" indent="-319088" algn="l" rtl="0">
              <a:buFont typeface="Wingdings" pitchFamily="2" charset="2"/>
              <a:buChar char="Ø"/>
            </a:pPr>
            <a:r>
              <a:rPr lang="en-US" b="1" i="1" dirty="0" smtClean="0"/>
              <a:t>Depressive symptoms</a:t>
            </a:r>
            <a:endParaRPr lang="en-US" dirty="0" smtClean="0"/>
          </a:p>
          <a:p>
            <a:pPr marL="1254125" lvl="0" indent="-319088" algn="l" rtl="0">
              <a:buFont typeface="Wingdings" pitchFamily="2" charset="2"/>
              <a:buChar char="Ø"/>
            </a:pPr>
            <a:r>
              <a:rPr lang="en-US" b="1" i="1" dirty="0" smtClean="0"/>
              <a:t>Manic symptoms</a:t>
            </a:r>
            <a:endParaRPr lang="en-US" dirty="0" smtClean="0"/>
          </a:p>
          <a:p>
            <a:pPr algn="l" rtl="0"/>
            <a:r>
              <a:rPr lang="en-US" b="1" i="1" dirty="0" smtClean="0"/>
              <a:t>Suicide / Homicide </a:t>
            </a:r>
            <a:endParaRPr lang="en-US" dirty="0" smtClean="0"/>
          </a:p>
          <a:p>
            <a:pPr lvl="0" algn="l" rtl="0"/>
            <a:r>
              <a:rPr lang="en-US" b="1" i="1" dirty="0" smtClean="0"/>
              <a:t>Vegetative symptoms:</a:t>
            </a:r>
            <a:endParaRPr lang="en-US" dirty="0" smtClean="0"/>
          </a:p>
          <a:p>
            <a:pPr lvl="0" algn="l" rtl="0"/>
            <a:r>
              <a:rPr lang="en-US" b="1" i="1" dirty="0" smtClean="0"/>
              <a:t>Catatonic features</a:t>
            </a:r>
            <a:endParaRPr lang="en-US" dirty="0" smtClean="0"/>
          </a:p>
          <a:p>
            <a:pPr lvl="0" algn="l" rtl="0"/>
            <a:r>
              <a:rPr lang="en-US" b="1" i="1" dirty="0" smtClean="0"/>
              <a:t>Anxiety symptoms</a:t>
            </a:r>
            <a:endParaRPr lang="en-US" dirty="0" smtClean="0"/>
          </a:p>
          <a:p>
            <a:pPr lvl="0" algn="l" rtl="0"/>
            <a:r>
              <a:rPr lang="en-US" b="1" dirty="0" smtClean="0"/>
              <a:t>ADHD symptoms</a:t>
            </a:r>
            <a:endParaRPr lang="en-US" dirty="0" smtClean="0"/>
          </a:p>
          <a:p>
            <a:pPr algn="l" rtl="0"/>
            <a:r>
              <a:rPr lang="en-US" b="1" dirty="0" smtClean="0"/>
              <a:t>Eating disorders symptoms</a:t>
            </a:r>
            <a:endParaRPr lang="ar-EG"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dirty="0" smtClean="0"/>
              <a:t>Flashbacks</a:t>
            </a:r>
            <a:endParaRPr lang="ar-EG" dirty="0" smtClean="0"/>
          </a:p>
        </p:txBody>
      </p:sp>
      <p:sp>
        <p:nvSpPr>
          <p:cNvPr id="3" name="Content Placeholder 2"/>
          <p:cNvSpPr>
            <a:spLocks noGrp="1"/>
          </p:cNvSpPr>
          <p:nvPr>
            <p:ph idx="1"/>
          </p:nvPr>
        </p:nvSpPr>
        <p:spPr/>
        <p:txBody>
          <a:bodyPr>
            <a:normAutofit fontScale="85000" lnSpcReduction="10000"/>
          </a:bodyPr>
          <a:lstStyle/>
          <a:p>
            <a:pPr lvl="0" algn="l" rtl="0">
              <a:buNone/>
            </a:pPr>
            <a:r>
              <a:rPr lang="en-US" b="1" u="sng" dirty="0" smtClean="0"/>
              <a:t>Definition</a:t>
            </a:r>
          </a:p>
          <a:p>
            <a:pPr lvl="0" algn="l" rtl="0"/>
            <a:r>
              <a:rPr lang="en-US" dirty="0" smtClean="0"/>
              <a:t>Flashbacks are </a:t>
            </a:r>
            <a:r>
              <a:rPr lang="en-US" u="sng" dirty="0" smtClean="0"/>
              <a:t>sudden intrusive memories</a:t>
            </a:r>
            <a:r>
              <a:rPr lang="en-US" dirty="0" smtClean="0"/>
              <a:t> that are associated with the </a:t>
            </a:r>
            <a:r>
              <a:rPr lang="en-US" u="sng" dirty="0" smtClean="0"/>
              <a:t>cognitive and emotional experiences</a:t>
            </a:r>
            <a:r>
              <a:rPr lang="en-US" dirty="0" smtClean="0"/>
              <a:t> of </a:t>
            </a:r>
            <a:r>
              <a:rPr lang="en-US" u="sng" dirty="0" smtClean="0"/>
              <a:t>a traumatic event</a:t>
            </a:r>
            <a:r>
              <a:rPr lang="en-US" dirty="0" smtClean="0"/>
              <a:t> such as an accident.</a:t>
            </a:r>
          </a:p>
          <a:p>
            <a:pPr lvl="0" algn="l" rtl="0"/>
            <a:r>
              <a:rPr lang="en-US" dirty="0" smtClean="0"/>
              <a:t>It may lead to acting and/or feeling that the event is recurring and attempts have been made to use this as a defence in some murder trials.</a:t>
            </a:r>
            <a:r>
              <a:rPr lang="en-US" b="1" dirty="0" smtClean="0"/>
              <a:t> </a:t>
            </a:r>
            <a:endParaRPr lang="en-US" dirty="0" smtClean="0"/>
          </a:p>
          <a:p>
            <a:pPr algn="l" rtl="0">
              <a:buNone/>
            </a:pPr>
            <a:r>
              <a:rPr lang="en-US" b="1" u="sng" dirty="0" smtClean="0"/>
              <a:t>Causes</a:t>
            </a:r>
            <a:endParaRPr lang="en-US" dirty="0" smtClean="0"/>
          </a:p>
          <a:p>
            <a:pPr algn="l" rtl="0"/>
            <a:r>
              <a:rPr lang="en-US" dirty="0" smtClean="0"/>
              <a:t>It is regarded as one of the characteristic symptoms of </a:t>
            </a:r>
            <a:r>
              <a:rPr lang="en-US" b="1" dirty="0" smtClean="0"/>
              <a:t>post-traumatic stress disorder</a:t>
            </a:r>
            <a:r>
              <a:rPr lang="en-US" dirty="0" smtClean="0"/>
              <a:t> but is also associated with </a:t>
            </a:r>
            <a:r>
              <a:rPr lang="en-US" b="1" dirty="0" smtClean="0"/>
              <a:t>substance misuse disorders and emotional events</a:t>
            </a:r>
            <a:endParaRPr lang="ar-EG"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dirty="0" smtClean="0"/>
              <a:t>Abnormalities of control of thought</a:t>
            </a:r>
            <a:endParaRPr lang="ar-EG" dirty="0"/>
          </a:p>
        </p:txBody>
      </p:sp>
      <p:sp>
        <p:nvSpPr>
          <p:cNvPr id="3" name="Content Placeholder 2"/>
          <p:cNvSpPr>
            <a:spLocks noGrp="1"/>
          </p:cNvSpPr>
          <p:nvPr>
            <p:ph idx="1"/>
          </p:nvPr>
        </p:nvSpPr>
        <p:spPr/>
        <p:txBody>
          <a:bodyPr/>
          <a:lstStyle/>
          <a:p>
            <a:pPr lvl="0" algn="l" rtl="0"/>
            <a:r>
              <a:rPr lang="en-US" b="1" u="sng" dirty="0" smtClean="0"/>
              <a:t>Delusion of passivity or control</a:t>
            </a:r>
            <a:r>
              <a:rPr lang="en-US" dirty="0" smtClean="0"/>
              <a:t>: a delusion in which feelings, impulses, thoughts, or actions are experienced as being under the control of some external force rather than being under one's own control.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dirty="0" smtClean="0"/>
              <a:t>Abnormalities of control of thought</a:t>
            </a:r>
            <a:endParaRPr lang="ar-EG" dirty="0"/>
          </a:p>
        </p:txBody>
      </p:sp>
      <p:sp>
        <p:nvSpPr>
          <p:cNvPr id="3" name="Content Placeholder 2"/>
          <p:cNvSpPr>
            <a:spLocks noGrp="1"/>
          </p:cNvSpPr>
          <p:nvPr>
            <p:ph idx="1"/>
          </p:nvPr>
        </p:nvSpPr>
        <p:spPr/>
        <p:txBody>
          <a:bodyPr>
            <a:normAutofit fontScale="92500" lnSpcReduction="20000"/>
          </a:bodyPr>
          <a:lstStyle/>
          <a:p>
            <a:pPr marL="633222" lvl="0" indent="-514350" algn="l" rtl="0">
              <a:buFont typeface="+mj-lt"/>
              <a:buAutoNum type="arabicPeriod"/>
            </a:pPr>
            <a:r>
              <a:rPr lang="en-US" b="1" dirty="0" smtClean="0"/>
              <a:t>Made affect</a:t>
            </a:r>
            <a:r>
              <a:rPr lang="en-US" dirty="0" smtClean="0"/>
              <a:t> (someone controlling the mood/affect).</a:t>
            </a:r>
          </a:p>
          <a:p>
            <a:pPr marL="633222" lvl="0" indent="-514350" algn="l" rtl="0">
              <a:buFont typeface="+mj-lt"/>
              <a:buAutoNum type="arabicPeriod"/>
            </a:pPr>
            <a:r>
              <a:rPr lang="en-US" b="1" dirty="0" smtClean="0"/>
              <a:t>Made volition</a:t>
            </a:r>
            <a:r>
              <a:rPr lang="en-US" dirty="0" smtClean="0"/>
              <a:t> (someone controlling the action).</a:t>
            </a:r>
          </a:p>
          <a:p>
            <a:pPr marL="633222" lvl="0" indent="-514350" algn="l" rtl="0">
              <a:buFont typeface="+mj-lt"/>
              <a:buAutoNum type="arabicPeriod"/>
            </a:pPr>
            <a:r>
              <a:rPr lang="en-US" b="1" dirty="0" smtClean="0"/>
              <a:t>Made impulse</a:t>
            </a:r>
            <a:r>
              <a:rPr lang="en-US" dirty="0" smtClean="0"/>
              <a:t> (someone controlling the desire to act)</a:t>
            </a:r>
          </a:p>
          <a:p>
            <a:pPr marL="633222" lvl="0" indent="-514350" algn="l" rtl="0">
              <a:buFont typeface="+mj-lt"/>
              <a:buAutoNum type="arabicPeriod"/>
            </a:pPr>
            <a:r>
              <a:rPr lang="en-US" b="1" dirty="0" smtClean="0"/>
              <a:t>Made thoughts:</a:t>
            </a:r>
            <a:endParaRPr lang="en-US" dirty="0" smtClean="0"/>
          </a:p>
          <a:p>
            <a:pPr marL="1792288" lvl="0" indent="-514350" algn="l" rtl="0">
              <a:buFont typeface="+mj-lt"/>
              <a:buAutoNum type="alphaUcPeriod"/>
            </a:pPr>
            <a:r>
              <a:rPr lang="en-US" b="1" dirty="0" smtClean="0"/>
              <a:t>Thought withdrawal.</a:t>
            </a:r>
          </a:p>
          <a:p>
            <a:pPr marL="1792288" lvl="0" indent="-514350" algn="l" rtl="0">
              <a:buFont typeface="+mj-lt"/>
              <a:buAutoNum type="alphaUcPeriod"/>
            </a:pPr>
            <a:r>
              <a:rPr lang="en-US" b="1" dirty="0" smtClean="0"/>
              <a:t>Thought insertion.</a:t>
            </a:r>
          </a:p>
          <a:p>
            <a:pPr lvl="0" algn="l" rtl="0">
              <a:buNone/>
            </a:pPr>
            <a:r>
              <a:rPr lang="en-US" b="1" dirty="0" smtClean="0"/>
              <a:t> </a:t>
            </a:r>
          </a:p>
          <a:p>
            <a:pPr algn="l" rtl="0"/>
            <a:r>
              <a:rPr lang="en-US" b="1" dirty="0" smtClean="0"/>
              <a:t>Thought broadcasting</a:t>
            </a:r>
            <a:r>
              <a:rPr lang="en-US" dirty="0" smtClean="0"/>
              <a:t> “people act as if they know what I'm thinking”.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Abnormalities of form of thought</a:t>
            </a:r>
            <a:endParaRPr lang="ar-EG" dirty="0"/>
          </a:p>
        </p:txBody>
      </p:sp>
      <p:sp>
        <p:nvSpPr>
          <p:cNvPr id="3" name="Content Placeholder 2"/>
          <p:cNvSpPr>
            <a:spLocks noGrp="1"/>
          </p:cNvSpPr>
          <p:nvPr>
            <p:ph idx="1"/>
          </p:nvPr>
        </p:nvSpPr>
        <p:spPr/>
        <p:txBody>
          <a:bodyPr>
            <a:normAutofit fontScale="92500" lnSpcReduction="20000"/>
          </a:bodyPr>
          <a:lstStyle/>
          <a:p>
            <a:pPr algn="l" rtl="0">
              <a:buNone/>
            </a:pPr>
            <a:r>
              <a:rPr lang="en-US" sz="5700" b="1" u="sng" dirty="0" smtClean="0"/>
              <a:t>Formal thought disorders (FTD) or disorganized speech</a:t>
            </a:r>
            <a:endParaRPr lang="en-US" sz="5700" dirty="0" smtClean="0"/>
          </a:p>
          <a:p>
            <a:pPr algn="l" rtl="0"/>
            <a:r>
              <a:rPr lang="en-US" b="1" u="sng" dirty="0" smtClean="0"/>
              <a:t>How to assess the thought process (form)?</a:t>
            </a:r>
            <a:endParaRPr lang="en-US" dirty="0" smtClean="0"/>
          </a:p>
          <a:p>
            <a:pPr lvl="0" algn="l" rtl="0">
              <a:buFont typeface="Wingdings" pitchFamily="2" charset="2"/>
              <a:buChar char="ü"/>
            </a:pPr>
            <a:r>
              <a:rPr lang="en-US" dirty="0" smtClean="0"/>
              <a:t>Goal directedness.</a:t>
            </a:r>
          </a:p>
          <a:p>
            <a:pPr lvl="0" algn="l" rtl="0">
              <a:buFont typeface="Wingdings" pitchFamily="2" charset="2"/>
              <a:buChar char="ü"/>
            </a:pPr>
            <a:r>
              <a:rPr lang="en-US" dirty="0" smtClean="0"/>
              <a:t>Association between words, phrases, sentences &amp; paragraphs.</a:t>
            </a:r>
          </a:p>
          <a:p>
            <a:pPr lvl="0" algn="l" rtl="0">
              <a:buFont typeface="Wingdings" pitchFamily="2" charset="2"/>
              <a:buChar char="ü"/>
            </a:pPr>
            <a:r>
              <a:rPr lang="en-US" dirty="0" smtClean="0"/>
              <a:t>Rate, amount &amp; rhythm of speech.</a:t>
            </a:r>
          </a:p>
          <a:p>
            <a:pPr lvl="0" algn="l" rtl="0">
              <a:buFont typeface="Wingdings" pitchFamily="2" charset="2"/>
              <a:buChar char="ü"/>
            </a:pPr>
            <a:r>
              <a:rPr lang="en-US" dirty="0" smtClean="0"/>
              <a:t>Idiosyncrasy of word usage.</a:t>
            </a:r>
          </a:p>
          <a:p>
            <a:pPr algn="l" rtl="0">
              <a:buNone/>
            </a:pPr>
            <a:endParaRPr lang="ar-EG"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Abnormalities of form of thought</a:t>
            </a:r>
            <a:endParaRPr lang="ar-EG" dirty="0"/>
          </a:p>
        </p:txBody>
      </p:sp>
      <p:sp>
        <p:nvSpPr>
          <p:cNvPr id="3" name="Content Placeholder 2"/>
          <p:cNvSpPr>
            <a:spLocks noGrp="1"/>
          </p:cNvSpPr>
          <p:nvPr>
            <p:ph idx="1"/>
          </p:nvPr>
        </p:nvSpPr>
        <p:spPr/>
        <p:txBody>
          <a:bodyPr>
            <a:normAutofit/>
          </a:bodyPr>
          <a:lstStyle/>
          <a:p>
            <a:pPr algn="l" rtl="0"/>
            <a:r>
              <a:rPr lang="en-US" b="1" u="sng" dirty="0" smtClean="0"/>
              <a:t>Normal thought process?</a:t>
            </a:r>
            <a:endParaRPr lang="en-US" dirty="0" smtClean="0"/>
          </a:p>
          <a:p>
            <a:pPr lvl="0" algn="l" rtl="0">
              <a:buFont typeface="Wingdings" pitchFamily="2" charset="2"/>
              <a:buChar char="ü"/>
            </a:pPr>
            <a:r>
              <a:rPr lang="en-US" dirty="0" smtClean="0"/>
              <a:t>Goal directed (direct).</a:t>
            </a:r>
          </a:p>
          <a:p>
            <a:pPr lvl="0" algn="l" rtl="0">
              <a:buFont typeface="Wingdings" pitchFamily="2" charset="2"/>
              <a:buChar char="ü"/>
            </a:pPr>
            <a:r>
              <a:rPr lang="en-US" dirty="0" smtClean="0"/>
              <a:t>To the point.</a:t>
            </a:r>
          </a:p>
          <a:p>
            <a:pPr lvl="0" algn="l" rtl="0">
              <a:buFont typeface="Wingdings" pitchFamily="2" charset="2"/>
              <a:buChar char="ü"/>
            </a:pPr>
            <a:r>
              <a:rPr lang="en-US" dirty="0" smtClean="0"/>
              <a:t>Good connection between elements of structure of the thought (words, sentences and paragraphs).</a:t>
            </a:r>
          </a:p>
          <a:p>
            <a:pPr lvl="0" algn="l" rtl="0">
              <a:buFont typeface="Wingdings" pitchFamily="2" charset="2"/>
              <a:buChar char="ü"/>
            </a:pPr>
            <a:r>
              <a:rPr lang="en-US" dirty="0" smtClean="0"/>
              <a:t>No idiosyncratic use of words.    </a:t>
            </a:r>
          </a:p>
          <a:p>
            <a:pPr algn="l" rtl="0">
              <a:buNone/>
            </a:pPr>
            <a:endParaRPr lang="ar-EG"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Abnormalities of form of thought</a:t>
            </a:r>
            <a:endParaRPr lang="ar-EG" dirty="0"/>
          </a:p>
        </p:txBody>
      </p:sp>
      <p:sp>
        <p:nvSpPr>
          <p:cNvPr id="3" name="Content Placeholder 2"/>
          <p:cNvSpPr>
            <a:spLocks noGrp="1"/>
          </p:cNvSpPr>
          <p:nvPr>
            <p:ph idx="1"/>
          </p:nvPr>
        </p:nvSpPr>
        <p:spPr/>
        <p:txBody>
          <a:bodyPr>
            <a:normAutofit fontScale="85000" lnSpcReduction="20000"/>
          </a:bodyPr>
          <a:lstStyle/>
          <a:p>
            <a:pPr algn="l" rtl="0"/>
            <a:r>
              <a:rPr lang="en-US" b="1" dirty="0" smtClean="0"/>
              <a:t>FTD include:</a:t>
            </a:r>
          </a:p>
          <a:p>
            <a:pPr marL="633222" indent="-514350" algn="l" rtl="0">
              <a:buFont typeface="Wingdings" pitchFamily="2" charset="2"/>
              <a:buChar char="q"/>
            </a:pPr>
            <a:r>
              <a:rPr lang="en-US" b="1" dirty="0" smtClean="0"/>
              <a:t>Abnormalities of Goal directedness</a:t>
            </a:r>
          </a:p>
          <a:p>
            <a:pPr marL="633222" lvl="0" indent="-514350" algn="l" rtl="0">
              <a:buFont typeface="Wingdings" pitchFamily="2" charset="2"/>
              <a:buChar char="§"/>
            </a:pPr>
            <a:r>
              <a:rPr lang="en-US" b="1" dirty="0" smtClean="0"/>
              <a:t>Circumstantiality:</a:t>
            </a:r>
          </a:p>
          <a:p>
            <a:pPr marL="1328738" lvl="0" indent="-319088" algn="l" rtl="0">
              <a:buFont typeface="Wingdings" pitchFamily="2" charset="2"/>
              <a:buChar char="ü"/>
            </a:pPr>
            <a:r>
              <a:rPr lang="en-US" dirty="0" smtClean="0"/>
              <a:t>overinclusion of details not directly relevant to the question</a:t>
            </a:r>
          </a:p>
          <a:p>
            <a:pPr marL="1328738" lvl="0" indent="-319088" algn="l" rtl="0">
              <a:buFont typeface="Wingdings" pitchFamily="2" charset="2"/>
              <a:buChar char="ü"/>
            </a:pPr>
            <a:r>
              <a:rPr lang="en-US" dirty="0" smtClean="0"/>
              <a:t>the sequential states are connected</a:t>
            </a:r>
          </a:p>
          <a:p>
            <a:pPr marL="1328738" lvl="0" indent="-319088" algn="l" rtl="0">
              <a:buFont typeface="Wingdings" pitchFamily="2" charset="2"/>
              <a:buChar char="ü"/>
            </a:pPr>
            <a:r>
              <a:rPr lang="en-US" dirty="0" smtClean="0"/>
              <a:t>the patient eventually returns to address the subject or address the question</a:t>
            </a:r>
            <a:endParaRPr lang="en-US" b="1" dirty="0" smtClean="0"/>
          </a:p>
          <a:p>
            <a:pPr marL="633222" indent="-514350" algn="l" rtl="0">
              <a:buFont typeface="Wingdings" pitchFamily="2" charset="2"/>
              <a:buChar char="§"/>
            </a:pPr>
            <a:r>
              <a:rPr lang="en-US" b="1" dirty="0" smtClean="0"/>
              <a:t>Tangentiality:</a:t>
            </a:r>
            <a:endParaRPr lang="en-US" dirty="0" smtClean="0"/>
          </a:p>
          <a:p>
            <a:pPr marL="1328738" lvl="0" indent="-319088" algn="l" rtl="0">
              <a:buFont typeface="Wingdings" pitchFamily="2" charset="2"/>
              <a:buChar char="ü"/>
            </a:pPr>
            <a:r>
              <a:rPr lang="en-US" dirty="0" smtClean="0"/>
              <a:t>The patient never returns to the original point of question</a:t>
            </a:r>
          </a:p>
          <a:p>
            <a:pPr marL="1328738" lvl="0" indent="-319088" algn="l" rtl="0">
              <a:buFont typeface="Wingdings" pitchFamily="2" charset="2"/>
              <a:buChar char="ü"/>
            </a:pPr>
            <a:r>
              <a:rPr lang="en-US" dirty="0" smtClean="0"/>
              <a:t>The thought are irrelevant and related in a minor insignificant manner</a:t>
            </a:r>
          </a:p>
          <a:p>
            <a:pPr marL="633222" indent="-514350" algn="l" rtl="0">
              <a:buFont typeface="+mj-lt"/>
              <a:buAutoNum type="alphaUcPeriod"/>
            </a:pPr>
            <a:endParaRPr lang="ar-EG"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Abnormalities of form of thought</a:t>
            </a:r>
            <a:endParaRPr lang="ar-EG" dirty="0"/>
          </a:p>
        </p:txBody>
      </p:sp>
      <p:sp>
        <p:nvSpPr>
          <p:cNvPr id="3" name="Content Placeholder 2"/>
          <p:cNvSpPr>
            <a:spLocks noGrp="1"/>
          </p:cNvSpPr>
          <p:nvPr>
            <p:ph idx="1"/>
          </p:nvPr>
        </p:nvSpPr>
        <p:spPr/>
        <p:txBody>
          <a:bodyPr>
            <a:normAutofit fontScale="92500" lnSpcReduction="20000"/>
          </a:bodyPr>
          <a:lstStyle/>
          <a:p>
            <a:pPr algn="l" rtl="0"/>
            <a:r>
              <a:rPr lang="en-US" b="1" dirty="0" smtClean="0"/>
              <a:t>FTD  include:</a:t>
            </a:r>
          </a:p>
          <a:p>
            <a:pPr marL="633222" indent="-514350" algn="l" rtl="0">
              <a:buFont typeface="Wingdings" pitchFamily="2" charset="2"/>
              <a:buChar char="q"/>
            </a:pPr>
            <a:r>
              <a:rPr lang="en-US" b="1" dirty="0" smtClean="0"/>
              <a:t>Abnormalities of Association</a:t>
            </a:r>
          </a:p>
          <a:p>
            <a:pPr marL="1254125" indent="-319088" algn="l" rtl="0"/>
            <a:r>
              <a:rPr lang="en-US" b="1" dirty="0" smtClean="0"/>
              <a:t>Loosening of association:</a:t>
            </a:r>
            <a:r>
              <a:rPr lang="en-US" dirty="0" smtClean="0"/>
              <a:t> (difficult or impossible to see connections between thoughts)</a:t>
            </a:r>
          </a:p>
          <a:p>
            <a:pPr marL="1254125" lvl="0" indent="-319088" algn="l" rtl="0"/>
            <a:r>
              <a:rPr lang="en-US" b="1" dirty="0" smtClean="0"/>
              <a:t>Incoherence</a:t>
            </a:r>
            <a:r>
              <a:rPr lang="en-US" dirty="0" smtClean="0"/>
              <a:t> (word salad, </a:t>
            </a:r>
            <a:r>
              <a:rPr lang="en-US" dirty="0" err="1" smtClean="0"/>
              <a:t>schizophasia</a:t>
            </a:r>
            <a:r>
              <a:rPr lang="en-US" dirty="0" smtClean="0"/>
              <a:t>): extreme loss of association</a:t>
            </a:r>
            <a:endParaRPr lang="en-US" b="1" dirty="0" smtClean="0"/>
          </a:p>
          <a:p>
            <a:pPr marL="1254125" lvl="0" indent="-319088" algn="l" rtl="0"/>
            <a:r>
              <a:rPr lang="en-US" b="1" dirty="0" smtClean="0"/>
              <a:t>Clang associations</a:t>
            </a:r>
            <a:r>
              <a:rPr lang="en-US" dirty="0" smtClean="0"/>
              <a:t> (association based on alliteration rhyming or assonance) </a:t>
            </a:r>
            <a:r>
              <a:rPr lang="ar-EG" dirty="0" smtClean="0"/>
              <a:t>موسيقى</a:t>
            </a:r>
          </a:p>
          <a:p>
            <a:pPr marL="1254125" lvl="0" indent="-319088" algn="l" rtl="0"/>
            <a:r>
              <a:rPr lang="en-US" b="1" dirty="0" smtClean="0"/>
              <a:t>Punning</a:t>
            </a:r>
            <a:r>
              <a:rPr lang="en-US" dirty="0" smtClean="0"/>
              <a:t> (association by double meaning) </a:t>
            </a:r>
            <a:r>
              <a:rPr lang="ar-EG" dirty="0" smtClean="0"/>
              <a:t>سجع</a:t>
            </a:r>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Abnormalities of form of thought</a:t>
            </a:r>
            <a:endParaRPr lang="ar-EG" dirty="0"/>
          </a:p>
        </p:txBody>
      </p:sp>
      <p:sp>
        <p:nvSpPr>
          <p:cNvPr id="3" name="Content Placeholder 2"/>
          <p:cNvSpPr>
            <a:spLocks noGrp="1"/>
          </p:cNvSpPr>
          <p:nvPr>
            <p:ph idx="1"/>
          </p:nvPr>
        </p:nvSpPr>
        <p:spPr/>
        <p:txBody>
          <a:bodyPr>
            <a:normAutofit/>
          </a:bodyPr>
          <a:lstStyle/>
          <a:p>
            <a:pPr algn="l" rtl="0"/>
            <a:r>
              <a:rPr lang="en-US" b="1" dirty="0" smtClean="0"/>
              <a:t>FTD  include:</a:t>
            </a:r>
          </a:p>
          <a:p>
            <a:pPr marL="633222" indent="-514350" algn="l" rtl="0">
              <a:buFont typeface="Wingdings" pitchFamily="2" charset="2"/>
              <a:buChar char="q"/>
            </a:pPr>
            <a:r>
              <a:rPr lang="en-US" b="1" dirty="0" smtClean="0"/>
              <a:t>Idiosyncratic use of language (private symbolism)</a:t>
            </a:r>
          </a:p>
          <a:p>
            <a:pPr marL="1427163" lvl="0" indent="-319088" algn="l" rtl="0">
              <a:buFont typeface="Wingdings" pitchFamily="2" charset="2"/>
              <a:buChar char="§"/>
            </a:pPr>
            <a:r>
              <a:rPr lang="en-US" b="1" dirty="0" smtClean="0"/>
              <a:t>Neologism</a:t>
            </a:r>
          </a:p>
          <a:p>
            <a:pPr marL="2249488" indent="73025" algn="l" rtl="0">
              <a:buNone/>
            </a:pPr>
            <a:r>
              <a:rPr lang="en-US" dirty="0" err="1" smtClean="0"/>
              <a:t>Cryptolalia</a:t>
            </a:r>
            <a:r>
              <a:rPr lang="en-US" dirty="0" smtClean="0"/>
              <a:t> = the use of obscure (or private) language</a:t>
            </a:r>
            <a:endParaRPr lang="en-US" b="1"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Abnormalities of form of thought</a:t>
            </a:r>
            <a:endParaRPr lang="ar-EG" dirty="0"/>
          </a:p>
        </p:txBody>
      </p:sp>
      <p:sp>
        <p:nvSpPr>
          <p:cNvPr id="3" name="Content Placeholder 2"/>
          <p:cNvSpPr>
            <a:spLocks noGrp="1"/>
          </p:cNvSpPr>
          <p:nvPr>
            <p:ph idx="1"/>
          </p:nvPr>
        </p:nvSpPr>
        <p:spPr/>
        <p:txBody>
          <a:bodyPr>
            <a:normAutofit fontScale="85000" lnSpcReduction="20000"/>
          </a:bodyPr>
          <a:lstStyle/>
          <a:p>
            <a:pPr algn="l" rtl="0"/>
            <a:r>
              <a:rPr lang="en-US" b="1" dirty="0" smtClean="0"/>
              <a:t>FTD  include:</a:t>
            </a:r>
          </a:p>
          <a:p>
            <a:pPr marL="633222" indent="-514350" algn="l" rtl="0">
              <a:buFont typeface="Wingdings" pitchFamily="2" charset="2"/>
              <a:buChar char="q"/>
            </a:pPr>
            <a:r>
              <a:rPr lang="en-US" b="1" dirty="0" smtClean="0"/>
              <a:t>Repetition</a:t>
            </a:r>
          </a:p>
          <a:p>
            <a:pPr marL="1254125" lvl="0" indent="-319088" algn="l" rtl="0"/>
            <a:r>
              <a:rPr lang="en-US" b="1" dirty="0" smtClean="0"/>
              <a:t>Stereotypy</a:t>
            </a:r>
            <a:r>
              <a:rPr lang="en-US" dirty="0" smtClean="0"/>
              <a:t> (vocal and verbal) (repetitive or ritualistic utterance)</a:t>
            </a:r>
          </a:p>
          <a:p>
            <a:pPr marL="1254125" lvl="0" indent="-319088" algn="l" rtl="0"/>
            <a:r>
              <a:rPr lang="en-US" b="1" dirty="0" smtClean="0"/>
              <a:t>Verbigeration</a:t>
            </a:r>
            <a:r>
              <a:rPr lang="en-US" dirty="0" smtClean="0"/>
              <a:t> (repetition of stereotyped phrases)</a:t>
            </a:r>
          </a:p>
          <a:p>
            <a:pPr marL="1254125" lvl="0" indent="-319088" algn="l" rtl="0"/>
            <a:r>
              <a:rPr lang="en-US" b="1" dirty="0" smtClean="0"/>
              <a:t>Perseveration</a:t>
            </a:r>
            <a:r>
              <a:rPr lang="en-US" dirty="0" smtClean="0"/>
              <a:t> (repetition of word or phrase despite the absence or cessation of a stimulus)</a:t>
            </a:r>
          </a:p>
          <a:p>
            <a:pPr marL="1254125" lvl="0" indent="-319088" algn="l" rtl="0"/>
            <a:r>
              <a:rPr lang="en-US" b="1" dirty="0" smtClean="0"/>
              <a:t>Echolalia</a:t>
            </a:r>
            <a:r>
              <a:rPr lang="en-US" dirty="0" smtClean="0"/>
              <a:t> (repetition of words spoken by others)</a:t>
            </a:r>
          </a:p>
          <a:p>
            <a:pPr marL="1254125" lvl="0" indent="-319088" algn="l" rtl="0"/>
            <a:r>
              <a:rPr lang="en-US" b="1" dirty="0" smtClean="0"/>
              <a:t>Palilalia</a:t>
            </a:r>
            <a:r>
              <a:rPr lang="en-US" dirty="0" smtClean="0"/>
              <a:t> (auto-echolalia)</a:t>
            </a:r>
          </a:p>
          <a:p>
            <a:pPr marL="1254125" lvl="0" indent="-319088" algn="l" rtl="0"/>
            <a:r>
              <a:rPr lang="en-US" b="1" dirty="0" smtClean="0"/>
              <a:t>Logoclonia</a:t>
            </a:r>
            <a:r>
              <a:rPr lang="en-US" dirty="0" smtClean="0"/>
              <a:t>  (repetition of the last syllable of a word)</a:t>
            </a:r>
          </a:p>
          <a:p>
            <a:pPr marL="1254125" indent="-319088" algn="l" rtl="0"/>
            <a:r>
              <a:rPr lang="en-US" b="1" dirty="0" err="1" smtClean="0"/>
              <a:t>Coprolalia</a:t>
            </a:r>
            <a:r>
              <a:rPr lang="en-US" dirty="0" smtClean="0"/>
              <a:t> (repetition of obscene language)</a:t>
            </a:r>
            <a:endParaRPr lang="en-US" b="1"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Abnormalities of flow of thought</a:t>
            </a:r>
            <a:endParaRPr lang="ar-EG" dirty="0"/>
          </a:p>
        </p:txBody>
      </p:sp>
      <p:sp>
        <p:nvSpPr>
          <p:cNvPr id="3" name="Content Placeholder 2"/>
          <p:cNvSpPr>
            <a:spLocks noGrp="1"/>
          </p:cNvSpPr>
          <p:nvPr>
            <p:ph idx="1"/>
          </p:nvPr>
        </p:nvSpPr>
        <p:spPr/>
        <p:txBody>
          <a:bodyPr/>
          <a:lstStyle/>
          <a:p>
            <a:pPr lvl="0" algn="l" rtl="0"/>
            <a:r>
              <a:rPr lang="en-US" b="1" dirty="0" smtClean="0"/>
              <a:t>Flight of ideas</a:t>
            </a:r>
            <a:r>
              <a:rPr lang="en-US" dirty="0" smtClean="0"/>
              <a:t>: rapid rated speech, frequent shifts in topics, </a:t>
            </a:r>
            <a:r>
              <a:rPr lang="en-US" u="sng" dirty="0" smtClean="0"/>
              <a:t>in</a:t>
            </a:r>
            <a:r>
              <a:rPr lang="en-US" dirty="0" smtClean="0"/>
              <a:t> manic patient.</a:t>
            </a:r>
          </a:p>
          <a:p>
            <a:pPr lvl="0" algn="l" rtl="0"/>
            <a:r>
              <a:rPr lang="en-US" b="1" dirty="0" smtClean="0"/>
              <a:t>Slow stream </a:t>
            </a:r>
            <a:r>
              <a:rPr lang="en-US" u="sng" dirty="0" smtClean="0"/>
              <a:t>in </a:t>
            </a:r>
            <a:r>
              <a:rPr lang="en-US" dirty="0" smtClean="0"/>
              <a:t> depression</a:t>
            </a:r>
            <a:endParaRPr lang="en-US" b="1" dirty="0" smtClean="0"/>
          </a:p>
          <a:p>
            <a:pPr lvl="0" algn="l" rtl="0"/>
            <a:r>
              <a:rPr lang="en-US" b="1" dirty="0" smtClean="0"/>
              <a:t>Thought block</a:t>
            </a:r>
            <a:r>
              <a:rPr lang="en-US" dirty="0" smtClean="0"/>
              <a:t>: </a:t>
            </a:r>
            <a:r>
              <a:rPr lang="en-US" u="sng" dirty="0" smtClean="0"/>
              <a:t>in</a:t>
            </a:r>
            <a:r>
              <a:rPr lang="en-US" dirty="0" smtClean="0"/>
              <a:t> schizophrenic patient.</a:t>
            </a:r>
          </a:p>
          <a:p>
            <a:pPr algn="l" rtl="0"/>
            <a:endParaRPr lang="ar-E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Abnormalities of thinking</a:t>
            </a:r>
            <a:endParaRPr lang="ar-EG" dirty="0"/>
          </a:p>
        </p:txBody>
      </p:sp>
      <p:sp>
        <p:nvSpPr>
          <p:cNvPr id="3" name="Content Placeholder 2"/>
          <p:cNvSpPr>
            <a:spLocks noGrp="1"/>
          </p:cNvSpPr>
          <p:nvPr>
            <p:ph idx="1"/>
          </p:nvPr>
        </p:nvSpPr>
        <p:spPr/>
        <p:txBody>
          <a:bodyPr/>
          <a:lstStyle/>
          <a:p>
            <a:pPr marL="633222" indent="-514350" algn="l" rtl="0">
              <a:buFont typeface="+mj-lt"/>
              <a:buAutoNum type="arabicPeriod"/>
            </a:pPr>
            <a:r>
              <a:rPr lang="en-US" dirty="0" smtClean="0"/>
              <a:t>Abnormalities of </a:t>
            </a:r>
            <a:r>
              <a:rPr lang="en-US" b="1" dirty="0" smtClean="0"/>
              <a:t>content</a:t>
            </a:r>
            <a:r>
              <a:rPr lang="en-US" dirty="0" smtClean="0"/>
              <a:t> of thinking</a:t>
            </a:r>
          </a:p>
          <a:p>
            <a:pPr marL="633222" indent="-514350" algn="l" rtl="0">
              <a:buFont typeface="+mj-lt"/>
              <a:buAutoNum type="arabicPeriod"/>
            </a:pPr>
            <a:r>
              <a:rPr lang="en-US" dirty="0" smtClean="0"/>
              <a:t>Abnormalities of </a:t>
            </a:r>
            <a:r>
              <a:rPr lang="en-US" b="1" dirty="0" smtClean="0"/>
              <a:t>control </a:t>
            </a:r>
            <a:r>
              <a:rPr lang="en-US" dirty="0" smtClean="0"/>
              <a:t>of thinking</a:t>
            </a:r>
          </a:p>
          <a:p>
            <a:pPr marL="633222" indent="-514350" algn="l" rtl="0">
              <a:buFont typeface="+mj-lt"/>
              <a:buAutoNum type="arabicPeriod"/>
            </a:pPr>
            <a:r>
              <a:rPr lang="en-US" dirty="0" smtClean="0"/>
              <a:t>Abnormalities of </a:t>
            </a:r>
            <a:r>
              <a:rPr lang="en-US" b="1" dirty="0" smtClean="0"/>
              <a:t>flow </a:t>
            </a:r>
            <a:r>
              <a:rPr lang="en-US" dirty="0" smtClean="0"/>
              <a:t>of thinking</a:t>
            </a:r>
          </a:p>
          <a:p>
            <a:pPr marL="633222" indent="-514350" algn="l" rtl="0">
              <a:buFont typeface="+mj-lt"/>
              <a:buAutoNum type="arabicPeriod"/>
            </a:pPr>
            <a:r>
              <a:rPr lang="en-US" dirty="0" smtClean="0"/>
              <a:t>Abnormalities of </a:t>
            </a:r>
            <a:r>
              <a:rPr lang="en-US" b="1" dirty="0" smtClean="0"/>
              <a:t>form of</a:t>
            </a:r>
            <a:r>
              <a:rPr lang="en-US" dirty="0" smtClean="0"/>
              <a:t> thinking</a:t>
            </a:r>
          </a:p>
          <a:p>
            <a:pPr marL="633222" indent="-514350" algn="l" rtl="0">
              <a:buFont typeface="+mj-lt"/>
              <a:buAutoNum type="arabicPeriod"/>
            </a:pPr>
            <a:endParaRPr lang="en-US" dirty="0" smtClean="0"/>
          </a:p>
          <a:p>
            <a:pPr marL="633222" indent="-514350" algn="l" rtl="0">
              <a:buFont typeface="+mj-lt"/>
              <a:buAutoNum type="arabicPeriod"/>
            </a:pPr>
            <a:endParaRPr lang="ar-EG"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ar-EG" dirty="0"/>
          </a:p>
        </p:txBody>
      </p:sp>
      <p:sp>
        <p:nvSpPr>
          <p:cNvPr id="3" name="Content Placeholder 2"/>
          <p:cNvSpPr>
            <a:spLocks noGrp="1"/>
          </p:cNvSpPr>
          <p:nvPr>
            <p:ph idx="1"/>
          </p:nvPr>
        </p:nvSpPr>
        <p:spPr/>
        <p:txBody>
          <a:bodyPr>
            <a:noAutofit/>
          </a:bodyPr>
          <a:lstStyle/>
          <a:p>
            <a:pPr algn="ctr">
              <a:buNone/>
            </a:pPr>
            <a:r>
              <a:rPr lang="en-US" sz="13800" dirty="0" smtClean="0"/>
              <a:t>Thank you</a:t>
            </a:r>
            <a:endParaRPr lang="ar-EG" sz="13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rtl="0"/>
            <a:r>
              <a:rPr lang="en-US" sz="4400" dirty="0" smtClean="0"/>
              <a:t>Abnormalities of</a:t>
            </a:r>
            <a:br>
              <a:rPr lang="en-US" sz="4400" dirty="0" smtClean="0"/>
            </a:br>
            <a:r>
              <a:rPr lang="en-US" sz="4400" dirty="0" smtClean="0"/>
              <a:t>content of thinking</a:t>
            </a:r>
            <a:endParaRPr lang="ar-EG" sz="4400" dirty="0"/>
          </a:p>
        </p:txBody>
      </p:sp>
      <p:sp>
        <p:nvSpPr>
          <p:cNvPr id="3" name="Content Placeholder 2"/>
          <p:cNvSpPr>
            <a:spLocks noGrp="1"/>
          </p:cNvSpPr>
          <p:nvPr>
            <p:ph idx="1"/>
          </p:nvPr>
        </p:nvSpPr>
        <p:spPr/>
        <p:txBody>
          <a:bodyPr/>
          <a:lstStyle/>
          <a:p>
            <a:pPr algn="l" rtl="0"/>
            <a:r>
              <a:rPr lang="en-US" b="1" dirty="0" smtClean="0"/>
              <a:t>Delusions</a:t>
            </a:r>
            <a:r>
              <a:rPr lang="en-US" dirty="0" smtClean="0"/>
              <a:t>  (in psychosis)</a:t>
            </a:r>
          </a:p>
          <a:p>
            <a:pPr algn="l" rtl="0"/>
            <a:r>
              <a:rPr lang="en-US" b="1" dirty="0" smtClean="0"/>
              <a:t>Obsessions</a:t>
            </a:r>
          </a:p>
          <a:p>
            <a:pPr algn="l" rtl="0"/>
            <a:r>
              <a:rPr lang="en-US" b="1" dirty="0" smtClean="0"/>
              <a:t>Phobias</a:t>
            </a:r>
          </a:p>
          <a:p>
            <a:pPr algn="l" rtl="0"/>
            <a:r>
              <a:rPr lang="en-US" b="1" dirty="0" smtClean="0"/>
              <a:t>Overvalued ideas</a:t>
            </a:r>
          </a:p>
          <a:p>
            <a:pPr algn="l" rtl="0"/>
            <a:r>
              <a:rPr lang="en-US" dirty="0" smtClean="0"/>
              <a:t>Anxious </a:t>
            </a:r>
            <a:r>
              <a:rPr lang="en-US" b="1" dirty="0" smtClean="0"/>
              <a:t>apprehension</a:t>
            </a:r>
          </a:p>
          <a:p>
            <a:pPr algn="l" rtl="0"/>
            <a:r>
              <a:rPr lang="en-US" dirty="0" smtClean="0"/>
              <a:t>Depressive </a:t>
            </a:r>
            <a:r>
              <a:rPr lang="en-US" b="1" dirty="0" smtClean="0"/>
              <a:t>rumination</a:t>
            </a:r>
          </a:p>
          <a:p>
            <a:pPr algn="l" rtl="0"/>
            <a:r>
              <a:rPr lang="en-US" b="1" dirty="0" smtClean="0"/>
              <a:t>Memory flashbacks</a:t>
            </a:r>
            <a:r>
              <a:rPr lang="en-US" dirty="0" smtClean="0"/>
              <a:t> (in PTSD)</a:t>
            </a:r>
          </a:p>
          <a:p>
            <a:pPr algn="l" rtl="0"/>
            <a:r>
              <a:rPr lang="en-US" b="1" dirty="0" smtClean="0"/>
              <a:t>Preoccupations</a:t>
            </a:r>
            <a:endParaRPr lang="ar-EG"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Delusions</a:t>
            </a:r>
            <a:endParaRPr lang="ar-EG" dirty="0"/>
          </a:p>
        </p:txBody>
      </p:sp>
      <p:sp>
        <p:nvSpPr>
          <p:cNvPr id="3" name="Content Placeholder 2"/>
          <p:cNvSpPr>
            <a:spLocks noGrp="1"/>
          </p:cNvSpPr>
          <p:nvPr>
            <p:ph idx="1"/>
          </p:nvPr>
        </p:nvSpPr>
        <p:spPr/>
        <p:txBody>
          <a:bodyPr/>
          <a:lstStyle/>
          <a:p>
            <a:pPr algn="l" rtl="0">
              <a:buNone/>
            </a:pPr>
            <a:r>
              <a:rPr lang="en-US" b="1" u="sng" dirty="0" smtClean="0"/>
              <a:t>Definition</a:t>
            </a:r>
            <a:endParaRPr lang="en-US" dirty="0" smtClean="0"/>
          </a:p>
          <a:p>
            <a:pPr algn="l" rtl="0"/>
            <a:r>
              <a:rPr lang="en-US" dirty="0" smtClean="0"/>
              <a:t>It is a false fixed belief not corrected by reasoning, not shared by others.</a:t>
            </a:r>
          </a:p>
          <a:p>
            <a:pPr algn="l" rtl="0"/>
            <a:endParaRPr lang="en-US" dirty="0" smtClean="0"/>
          </a:p>
          <a:p>
            <a:pPr algn="l" rtl="0"/>
            <a:endParaRPr lang="en-US" dirty="0" smtClean="0"/>
          </a:p>
          <a:p>
            <a:pPr algn="l" rtl="0"/>
            <a:endParaRPr lang="ar-E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Delusions</a:t>
            </a:r>
            <a:endParaRPr lang="ar-EG" dirty="0"/>
          </a:p>
        </p:txBody>
      </p:sp>
      <p:sp>
        <p:nvSpPr>
          <p:cNvPr id="3" name="Content Placeholder 2"/>
          <p:cNvSpPr>
            <a:spLocks noGrp="1"/>
          </p:cNvSpPr>
          <p:nvPr>
            <p:ph idx="1"/>
          </p:nvPr>
        </p:nvSpPr>
        <p:spPr/>
        <p:txBody>
          <a:bodyPr>
            <a:normAutofit fontScale="92500" lnSpcReduction="10000"/>
          </a:bodyPr>
          <a:lstStyle/>
          <a:p>
            <a:pPr algn="l" rtl="0">
              <a:buNone/>
            </a:pPr>
            <a:r>
              <a:rPr lang="en-US" b="1" u="sng" dirty="0" smtClean="0"/>
              <a:t>Types of delusions</a:t>
            </a:r>
            <a:endParaRPr lang="en-US" u="sng" dirty="0" smtClean="0"/>
          </a:p>
          <a:p>
            <a:pPr lvl="0" algn="l" rtl="0"/>
            <a:r>
              <a:rPr lang="en-US" b="1" dirty="0" smtClean="0"/>
              <a:t>Delusion of persecution : </a:t>
            </a:r>
            <a:r>
              <a:rPr lang="en-US" dirty="0" smtClean="0"/>
              <a:t>delusions that one is being attacked, cheated or persecuted.</a:t>
            </a:r>
            <a:endParaRPr lang="en-US" b="1" dirty="0" smtClean="0"/>
          </a:p>
          <a:p>
            <a:pPr marL="982663" lvl="0" indent="-319088" algn="l" rtl="0">
              <a:buFont typeface="Wingdings" pitchFamily="2" charset="2"/>
              <a:buChar char="ü"/>
            </a:pPr>
            <a:r>
              <a:rPr lang="en-US" b="1" dirty="0" smtClean="0"/>
              <a:t>Robbed </a:t>
            </a:r>
          </a:p>
          <a:p>
            <a:pPr marL="982663" lvl="0" indent="-319088" algn="l" rtl="0">
              <a:buFont typeface="Wingdings" pitchFamily="2" charset="2"/>
              <a:buChar char="ü"/>
            </a:pPr>
            <a:r>
              <a:rPr lang="en-US" b="1" dirty="0" smtClean="0"/>
              <a:t>Poisoning </a:t>
            </a:r>
          </a:p>
          <a:p>
            <a:pPr marL="982663" lvl="0" indent="-319088" algn="l" rtl="0">
              <a:buFont typeface="Wingdings" pitchFamily="2" charset="2"/>
              <a:buChar char="ü"/>
            </a:pPr>
            <a:r>
              <a:rPr lang="en-US" b="1" dirty="0" smtClean="0"/>
              <a:t>Reference </a:t>
            </a:r>
            <a:r>
              <a:rPr lang="en-US" i="1" dirty="0" smtClean="0"/>
              <a:t>(the patient knows that people are talking about him, or slandering him)</a:t>
            </a:r>
            <a:endParaRPr lang="en-US" dirty="0" smtClean="0"/>
          </a:p>
          <a:p>
            <a:pPr lvl="0" algn="l" rtl="0"/>
            <a:r>
              <a:rPr lang="en-US" b="1" dirty="0" smtClean="0"/>
              <a:t>Grandiose delusion: </a:t>
            </a:r>
            <a:r>
              <a:rPr lang="en-US" dirty="0" smtClean="0"/>
              <a:t>delusions of inflated worth, power, knowledge, identity, or special relationship to or famous person</a:t>
            </a:r>
            <a:endParaRPr lang="en-US" b="1" dirty="0" smtClean="0"/>
          </a:p>
          <a:p>
            <a:pPr algn="l"/>
            <a:endParaRPr lang="ar-E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Delusions</a:t>
            </a:r>
            <a:endParaRPr lang="ar-EG" dirty="0"/>
          </a:p>
        </p:txBody>
      </p:sp>
      <p:sp>
        <p:nvSpPr>
          <p:cNvPr id="3" name="Content Placeholder 2"/>
          <p:cNvSpPr>
            <a:spLocks noGrp="1"/>
          </p:cNvSpPr>
          <p:nvPr>
            <p:ph idx="1"/>
          </p:nvPr>
        </p:nvSpPr>
        <p:spPr/>
        <p:txBody>
          <a:bodyPr>
            <a:normAutofit/>
          </a:bodyPr>
          <a:lstStyle/>
          <a:p>
            <a:pPr algn="l" rtl="0">
              <a:buNone/>
            </a:pPr>
            <a:r>
              <a:rPr lang="en-US" b="1" u="sng" dirty="0" smtClean="0"/>
              <a:t>Types of delusion</a:t>
            </a:r>
            <a:endParaRPr lang="en-US" u="sng" dirty="0" smtClean="0"/>
          </a:p>
          <a:p>
            <a:pPr algn="l" rtl="0"/>
            <a:r>
              <a:rPr lang="en-US" b="1" dirty="0" smtClean="0"/>
              <a:t>Erotomanic delusions </a:t>
            </a:r>
            <a:r>
              <a:rPr lang="en-US" dirty="0" smtClean="0"/>
              <a:t>(delusions of love)</a:t>
            </a:r>
            <a:r>
              <a:rPr lang="en-US" b="1" dirty="0" smtClean="0"/>
              <a:t>:</a:t>
            </a:r>
            <a:r>
              <a:rPr lang="en-US" dirty="0" smtClean="0"/>
              <a:t> delusions that another person, usually of higher status, is in love with the individual.</a:t>
            </a:r>
            <a:endParaRPr lang="en-US" b="1" dirty="0" smtClean="0"/>
          </a:p>
          <a:p>
            <a:pPr lvl="0" algn="l" rtl="0"/>
            <a:r>
              <a:rPr lang="en-US" b="1" dirty="0" smtClean="0"/>
              <a:t>Delusion of infidelity (jealous): </a:t>
            </a:r>
            <a:r>
              <a:rPr lang="en-US" dirty="0" smtClean="0"/>
              <a:t>delusions that the individual's sexual partner is unfaithful</a:t>
            </a:r>
            <a:endParaRPr lang="en-US"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Delusions</a:t>
            </a:r>
            <a:endParaRPr lang="ar-EG" dirty="0"/>
          </a:p>
        </p:txBody>
      </p:sp>
      <p:sp>
        <p:nvSpPr>
          <p:cNvPr id="3" name="Content Placeholder 2"/>
          <p:cNvSpPr>
            <a:spLocks noGrp="1"/>
          </p:cNvSpPr>
          <p:nvPr>
            <p:ph idx="1"/>
          </p:nvPr>
        </p:nvSpPr>
        <p:spPr/>
        <p:txBody>
          <a:bodyPr>
            <a:noAutofit/>
          </a:bodyPr>
          <a:lstStyle/>
          <a:p>
            <a:pPr algn="l" rtl="0">
              <a:buNone/>
            </a:pPr>
            <a:r>
              <a:rPr lang="en-US" sz="2400" b="1" u="sng" dirty="0" smtClean="0"/>
              <a:t>Types of delusion</a:t>
            </a:r>
            <a:endParaRPr lang="en-US" sz="2400" u="sng" dirty="0" smtClean="0"/>
          </a:p>
          <a:p>
            <a:pPr lvl="0" algn="l" rtl="0"/>
            <a:r>
              <a:rPr lang="en-US" sz="2400" b="1" dirty="0" smtClean="0"/>
              <a:t>Delusion of poverty : </a:t>
            </a:r>
            <a:r>
              <a:rPr lang="en-US" sz="2400" dirty="0" smtClean="0"/>
              <a:t>The patient with delusions of poverty is convinced that they are impoverished and believe that destitution is facing them and their family.</a:t>
            </a:r>
            <a:endParaRPr lang="en-US" sz="2400" b="1" dirty="0" smtClean="0"/>
          </a:p>
          <a:p>
            <a:pPr algn="l" rtl="0"/>
            <a:r>
              <a:rPr lang="en-US" sz="2400" b="1" dirty="0" smtClean="0"/>
              <a:t>Delusion of ill health  (somatic delusions):</a:t>
            </a:r>
            <a:r>
              <a:rPr lang="en-US" sz="2400" dirty="0" smtClean="0"/>
              <a:t> delusions that the person has some physical defect or general medical condition</a:t>
            </a:r>
            <a:endParaRPr lang="en-US" sz="2400" b="1" dirty="0" smtClean="0"/>
          </a:p>
          <a:p>
            <a:pPr algn="l" rtl="0"/>
            <a:r>
              <a:rPr lang="en-US" sz="2400" b="1" dirty="0" smtClean="0"/>
              <a:t>Delusion of guilt : </a:t>
            </a:r>
            <a:r>
              <a:rPr lang="en-US" sz="2400" dirty="0" smtClean="0"/>
              <a:t>In mild cases of depression the patient may be somewhat self-reproachful and self-critical. In severe depressive illness self-reproach may take the form of delusions of guilt, when the patient believes that they are a bad or evil person and have destructed their family.</a:t>
            </a:r>
            <a:endParaRPr lang="en-US" sz="2400"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Delusions</a:t>
            </a:r>
            <a:endParaRPr lang="ar-EG" dirty="0"/>
          </a:p>
        </p:txBody>
      </p:sp>
      <p:sp>
        <p:nvSpPr>
          <p:cNvPr id="3" name="Content Placeholder 2"/>
          <p:cNvSpPr>
            <a:spLocks noGrp="1"/>
          </p:cNvSpPr>
          <p:nvPr>
            <p:ph idx="1"/>
          </p:nvPr>
        </p:nvSpPr>
        <p:spPr/>
        <p:txBody>
          <a:bodyPr>
            <a:normAutofit fontScale="85000" lnSpcReduction="10000"/>
          </a:bodyPr>
          <a:lstStyle/>
          <a:p>
            <a:pPr algn="l" rtl="0">
              <a:buNone/>
            </a:pPr>
            <a:r>
              <a:rPr lang="en-US" b="1" u="sng" dirty="0" smtClean="0"/>
              <a:t>Types of delusion</a:t>
            </a:r>
            <a:endParaRPr lang="en-US" b="1" dirty="0" smtClean="0"/>
          </a:p>
          <a:p>
            <a:pPr algn="l" rtl="0"/>
            <a:r>
              <a:rPr lang="en-US" b="1" dirty="0" smtClean="0"/>
              <a:t>Nihilistic delusions: </a:t>
            </a:r>
            <a:r>
              <a:rPr lang="en-US" dirty="0" smtClean="0"/>
              <a:t>Nihilistic delusions or delusions of negation occur when the patient denies the existence of their body, their mind, their loved ones and the world around them. They may assert that they have no mind, no intelligence, or that their body or parts of their body do not exist; they may deny their existence as a person, or believe that they are dead, the world has stopped, or everyone else is dead.</a:t>
            </a:r>
            <a:endParaRPr lang="en-US" b="1" dirty="0" smtClean="0"/>
          </a:p>
          <a:p>
            <a:pPr algn="l" rtl="0"/>
            <a:r>
              <a:rPr lang="en-US" b="1" dirty="0" smtClean="0"/>
              <a:t>Bizarre delusions : </a:t>
            </a:r>
            <a:r>
              <a:rPr lang="en-US" dirty="0" smtClean="0"/>
              <a:t>a delusion that involves a phenomenon that the person's culture would regard as totally implausible </a:t>
            </a:r>
          </a:p>
          <a:p>
            <a:pPr algn="l" rtl="0"/>
            <a:endParaRPr lang="ar-EG"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150</TotalTime>
  <Words>1579</Words>
  <Application>Microsoft Office PowerPoint</Application>
  <PresentationFormat>On-screen Show (4:3)</PresentationFormat>
  <Paragraphs>191</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Module</vt:lpstr>
      <vt:lpstr>Psychiatric Symptoms and signs 1</vt:lpstr>
      <vt:lpstr>Psychiatric symptoms and signs</vt:lpstr>
      <vt:lpstr>Abnormalities of thinking</vt:lpstr>
      <vt:lpstr>Abnormalities of content of thinking</vt:lpstr>
      <vt:lpstr>Delusions</vt:lpstr>
      <vt:lpstr>Delusions</vt:lpstr>
      <vt:lpstr>Delusions</vt:lpstr>
      <vt:lpstr>Delusions</vt:lpstr>
      <vt:lpstr>Delusions</vt:lpstr>
      <vt:lpstr>Obsessions and compulsions</vt:lpstr>
      <vt:lpstr>Obsessions and compulsions</vt:lpstr>
      <vt:lpstr>Obsessions and compulsions</vt:lpstr>
      <vt:lpstr>Obsessions and compulsions</vt:lpstr>
      <vt:lpstr>Obsessions and compulsions</vt:lpstr>
      <vt:lpstr>Obsessions and compulsions</vt:lpstr>
      <vt:lpstr>Obsessions and compulsions</vt:lpstr>
      <vt:lpstr>Overvalued ideas</vt:lpstr>
      <vt:lpstr>Overvalued ideas</vt:lpstr>
      <vt:lpstr>Preoccupations</vt:lpstr>
      <vt:lpstr>Flashbacks</vt:lpstr>
      <vt:lpstr>Abnormalities of control of thought</vt:lpstr>
      <vt:lpstr>Abnormalities of control of thought</vt:lpstr>
      <vt:lpstr>Abnormalities of form of thought</vt:lpstr>
      <vt:lpstr>Abnormalities of form of thought</vt:lpstr>
      <vt:lpstr>Abnormalities of form of thought</vt:lpstr>
      <vt:lpstr>Abnormalities of form of thought</vt:lpstr>
      <vt:lpstr>Abnormalities of form of thought</vt:lpstr>
      <vt:lpstr>Abnormalities of form of thought</vt:lpstr>
      <vt:lpstr>Abnormalities of flow of thought</vt:lpstr>
      <vt:lpstr>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Psychiatric Symptoms</dc:title>
  <dc:creator>Mohamed Moslem</dc:creator>
  <cp:lastModifiedBy>lenovo</cp:lastModifiedBy>
  <cp:revision>63</cp:revision>
  <dcterms:created xsi:type="dcterms:W3CDTF">2013-11-11T05:55:34Z</dcterms:created>
  <dcterms:modified xsi:type="dcterms:W3CDTF">2020-03-16T21:29:03Z</dcterms:modified>
</cp:coreProperties>
</file>