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7" r:id="rId2"/>
  </p:sldMasterIdLst>
  <p:notesMasterIdLst>
    <p:notesMasterId r:id="rId16"/>
  </p:notesMasterIdLst>
  <p:sldIdLst>
    <p:sldId id="273" r:id="rId3"/>
    <p:sldId id="311" r:id="rId4"/>
    <p:sldId id="312" r:id="rId5"/>
    <p:sldId id="313" r:id="rId6"/>
    <p:sldId id="314" r:id="rId7"/>
    <p:sldId id="315" r:id="rId8"/>
    <p:sldId id="316" r:id="rId9"/>
    <p:sldId id="317" r:id="rId10"/>
    <p:sldId id="318" r:id="rId11"/>
    <p:sldId id="319" r:id="rId12"/>
    <p:sldId id="320" r:id="rId13"/>
    <p:sldId id="321" r:id="rId14"/>
    <p:sldId id="310" r:id="rId15"/>
  </p:sldIdLst>
  <p:sldSz cx="9144000" cy="6858000" type="screen4x3"/>
  <p:notesSz cx="6858000" cy="9144000"/>
  <p:defaultTextStyle>
    <a:defPPr>
      <a:defRPr lang="ar-SA"/>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706" autoAdjust="0"/>
    <p:restoredTop sz="94624" autoAdjust="0"/>
  </p:normalViewPr>
  <p:slideViewPr>
    <p:cSldViewPr>
      <p:cViewPr varScale="1">
        <p:scale>
          <a:sx n="87" d="100"/>
          <a:sy n="87" d="100"/>
        </p:scale>
        <p:origin x="-1344" y="-84"/>
      </p:cViewPr>
      <p:guideLst>
        <p:guide orient="horz" pos="2160"/>
        <p:guide pos="2880"/>
      </p:guideLst>
    </p:cSldViewPr>
  </p:slideViewPr>
  <p:outlineViewPr>
    <p:cViewPr>
      <p:scale>
        <a:sx n="33" d="100"/>
        <a:sy n="33" d="100"/>
      </p:scale>
      <p:origin x="0" y="237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2457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pitchFamily="34" charset="0"/>
                <a:cs typeface="Arial" pitchFamily="34" charset="0"/>
              </a:defRPr>
            </a:lvl1pPr>
          </a:lstStyle>
          <a:p>
            <a:pPr>
              <a:defRPr/>
            </a:pPr>
            <a:endParaRPr lang="en-US"/>
          </a:p>
        </p:txBody>
      </p:sp>
      <p:sp>
        <p:nvSpPr>
          <p:cNvPr id="16388"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58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cs typeface="Arial" pitchFamily="34" charset="0"/>
              </a:defRPr>
            </a:lvl1pPr>
          </a:lstStyle>
          <a:p>
            <a:pPr>
              <a:defRPr/>
            </a:pPr>
            <a:endParaRPr lang="en-US"/>
          </a:p>
        </p:txBody>
      </p:sp>
      <p:sp>
        <p:nvSpPr>
          <p:cNvPr id="2458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pitchFamily="34" charset="0"/>
                <a:cs typeface="Arial" pitchFamily="34" charset="0"/>
              </a:defRPr>
            </a:lvl1pPr>
          </a:lstStyle>
          <a:p>
            <a:pPr>
              <a:defRPr/>
            </a:pPr>
            <a:fld id="{570F9EF1-727B-4503-AC4A-1BAAD2489257}" type="slidenum">
              <a:rPr lang="ar-SA"/>
              <a:pPr>
                <a:defRPr/>
              </a:pPr>
              <a:t>‹#›</a:t>
            </a:fld>
            <a:endParaRPr lang="en-US"/>
          </a:p>
        </p:txBody>
      </p:sp>
    </p:spTree>
    <p:extLst>
      <p:ext uri="{BB962C8B-B14F-4D97-AF65-F5344CB8AC3E}">
        <p14:creationId xmlns:p14="http://schemas.microsoft.com/office/powerpoint/2010/main" val="2859269622"/>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r" rtl="1" eaLnBrk="0" fontAlgn="base" hangingPunct="0">
              <a:spcBef>
                <a:spcPct val="0"/>
              </a:spcBef>
              <a:spcAft>
                <a:spcPct val="0"/>
              </a:spcAft>
              <a:defRPr>
                <a:solidFill>
                  <a:schemeClr val="tx1"/>
                </a:solidFill>
                <a:latin typeface="Arial" charset="0"/>
                <a:cs typeface="Arial" charset="0"/>
              </a:defRPr>
            </a:lvl6pPr>
            <a:lvl7pPr marL="2971800" indent="-228600" algn="r" rtl="1" eaLnBrk="0" fontAlgn="base" hangingPunct="0">
              <a:spcBef>
                <a:spcPct val="0"/>
              </a:spcBef>
              <a:spcAft>
                <a:spcPct val="0"/>
              </a:spcAft>
              <a:defRPr>
                <a:solidFill>
                  <a:schemeClr val="tx1"/>
                </a:solidFill>
                <a:latin typeface="Arial" charset="0"/>
                <a:cs typeface="Arial" charset="0"/>
              </a:defRPr>
            </a:lvl7pPr>
            <a:lvl8pPr marL="3429000" indent="-228600" algn="r" rtl="1" eaLnBrk="0" fontAlgn="base" hangingPunct="0">
              <a:spcBef>
                <a:spcPct val="0"/>
              </a:spcBef>
              <a:spcAft>
                <a:spcPct val="0"/>
              </a:spcAft>
              <a:defRPr>
                <a:solidFill>
                  <a:schemeClr val="tx1"/>
                </a:solidFill>
                <a:latin typeface="Arial" charset="0"/>
                <a:cs typeface="Arial" charset="0"/>
              </a:defRPr>
            </a:lvl8pPr>
            <a:lvl9pPr marL="3886200" indent="-228600" algn="r" rtl="1" eaLnBrk="0" fontAlgn="base" hangingPunct="0">
              <a:spcBef>
                <a:spcPct val="0"/>
              </a:spcBef>
              <a:spcAft>
                <a:spcPct val="0"/>
              </a:spcAft>
              <a:defRPr>
                <a:solidFill>
                  <a:schemeClr val="tx1"/>
                </a:solidFill>
                <a:latin typeface="Arial" charset="0"/>
                <a:cs typeface="Arial" charset="0"/>
              </a:defRPr>
            </a:lvl9pPr>
          </a:lstStyle>
          <a:p>
            <a:pPr eaLnBrk="1" hangingPunct="1"/>
            <a:fld id="{FC2AD502-9586-423A-B9A4-82DA47E8B82D}" type="slidenum">
              <a:rPr lang="ar-SA" smtClean="0"/>
              <a:pPr eaLnBrk="1" hangingPunct="1"/>
              <a:t>13</a:t>
            </a:fld>
            <a:endParaRPr lang="en-US" smtClean="0"/>
          </a:p>
        </p:txBody>
      </p:sp>
      <p:sp>
        <p:nvSpPr>
          <p:cNvPr id="17411" name="Rectangle 2"/>
          <p:cNvSpPr>
            <a:spLocks noRo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8BB3C-51FA-42A4-9873-77C254FA85A2}" type="slidenum">
              <a:rPr lang="ar-SA"/>
              <a:pPr>
                <a:defRPr/>
              </a:pPr>
              <a:t>‹#›</a:t>
            </a:fld>
            <a:endParaRPr lang="en-US"/>
          </a:p>
        </p:txBody>
      </p:sp>
    </p:spTree>
    <p:extLst>
      <p:ext uri="{BB962C8B-B14F-4D97-AF65-F5344CB8AC3E}">
        <p14:creationId xmlns:p14="http://schemas.microsoft.com/office/powerpoint/2010/main" val="792940039"/>
      </p:ext>
    </p:extLst>
  </p:cSld>
  <p:clrMapOvr>
    <a:masterClrMapping/>
  </p:clrMapOvr>
  <p:transition spd="slow">
    <p:sndAc>
      <p:end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9442EA-BD73-4D0E-9CBA-622D2E06320B}" type="slidenum">
              <a:rPr lang="ar-SA"/>
              <a:pPr>
                <a:defRPr/>
              </a:pPr>
              <a:t>‹#›</a:t>
            </a:fld>
            <a:endParaRPr lang="en-US"/>
          </a:p>
        </p:txBody>
      </p:sp>
    </p:spTree>
    <p:extLst>
      <p:ext uri="{BB962C8B-B14F-4D97-AF65-F5344CB8AC3E}">
        <p14:creationId xmlns:p14="http://schemas.microsoft.com/office/powerpoint/2010/main" val="1830987660"/>
      </p:ext>
    </p:extLst>
  </p:cSld>
  <p:clrMapOvr>
    <a:masterClrMapping/>
  </p:clrMapOvr>
  <p:transition spd="slow">
    <p:sndAc>
      <p:end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DCFE78-B936-445F-B2D8-F3665279A135}" type="slidenum">
              <a:rPr lang="ar-SA"/>
              <a:pPr>
                <a:defRPr/>
              </a:pPr>
              <a:t>‹#›</a:t>
            </a:fld>
            <a:endParaRPr lang="en-US"/>
          </a:p>
        </p:txBody>
      </p:sp>
    </p:spTree>
    <p:extLst>
      <p:ext uri="{BB962C8B-B14F-4D97-AF65-F5344CB8AC3E}">
        <p14:creationId xmlns:p14="http://schemas.microsoft.com/office/powerpoint/2010/main" val="2902415643"/>
      </p:ext>
    </p:extLst>
  </p:cSld>
  <p:clrMapOvr>
    <a:masterClrMapping/>
  </p:clrMapOvr>
  <p:transition spd="slow">
    <p:sndAc>
      <p:end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4AF56-080C-4C99-B25C-ED6638EBC073}" type="slidenum">
              <a:rPr lang="ar-SA"/>
              <a:pPr>
                <a:defRPr/>
              </a:pPr>
              <a:t>‹#›</a:t>
            </a:fld>
            <a:endParaRPr lang="en-US"/>
          </a:p>
        </p:txBody>
      </p:sp>
    </p:spTree>
    <p:extLst>
      <p:ext uri="{BB962C8B-B14F-4D97-AF65-F5344CB8AC3E}">
        <p14:creationId xmlns:p14="http://schemas.microsoft.com/office/powerpoint/2010/main" val="466815047"/>
      </p:ext>
    </p:extLst>
  </p:cSld>
  <p:clrMapOvr>
    <a:masterClrMapping/>
  </p:clrMapOvr>
  <p:transition spd="slow">
    <p:sndAc>
      <p:end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1D26F6-2F66-4A8D-809F-646EB7B9E0B3}" type="slidenum">
              <a:rPr lang="ar-SA"/>
              <a:pPr>
                <a:defRPr/>
              </a:pPr>
              <a:t>‹#›</a:t>
            </a:fld>
            <a:endParaRPr lang="en-US"/>
          </a:p>
        </p:txBody>
      </p:sp>
    </p:spTree>
    <p:extLst>
      <p:ext uri="{BB962C8B-B14F-4D97-AF65-F5344CB8AC3E}">
        <p14:creationId xmlns:p14="http://schemas.microsoft.com/office/powerpoint/2010/main" val="950586934"/>
      </p:ext>
    </p:extLst>
  </p:cSld>
  <p:clrMapOvr>
    <a:masterClrMapping/>
  </p:clrMapOvr>
  <p:transition spd="slow">
    <p:sndAc>
      <p:end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461AE3-5863-4D3B-9F39-CDDC30C0529E}" type="slidenum">
              <a:rPr lang="ar-SA"/>
              <a:pPr>
                <a:defRPr/>
              </a:pPr>
              <a:t>‹#›</a:t>
            </a:fld>
            <a:endParaRPr lang="en-US"/>
          </a:p>
        </p:txBody>
      </p:sp>
    </p:spTree>
    <p:extLst>
      <p:ext uri="{BB962C8B-B14F-4D97-AF65-F5344CB8AC3E}">
        <p14:creationId xmlns:p14="http://schemas.microsoft.com/office/powerpoint/2010/main" val="3554323122"/>
      </p:ext>
    </p:extLst>
  </p:cSld>
  <p:clrMapOvr>
    <a:masterClrMapping/>
  </p:clrMapOvr>
  <p:transition spd="slow">
    <p:sndAc>
      <p:end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6B082E-4456-46E3-83B5-EE866DB6294A}" type="slidenum">
              <a:rPr lang="ar-SA"/>
              <a:pPr>
                <a:defRPr/>
              </a:pPr>
              <a:t>‹#›</a:t>
            </a:fld>
            <a:endParaRPr lang="en-US"/>
          </a:p>
        </p:txBody>
      </p:sp>
    </p:spTree>
    <p:extLst>
      <p:ext uri="{BB962C8B-B14F-4D97-AF65-F5344CB8AC3E}">
        <p14:creationId xmlns:p14="http://schemas.microsoft.com/office/powerpoint/2010/main" val="470141340"/>
      </p:ext>
    </p:extLst>
  </p:cSld>
  <p:clrMapOvr>
    <a:masterClrMapping/>
  </p:clrMapOvr>
  <p:transition spd="slow">
    <p:sndAc>
      <p:end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C9509E-D789-401D-93D8-2DD829B96D9A}" type="slidenum">
              <a:rPr lang="ar-SA"/>
              <a:pPr>
                <a:defRPr/>
              </a:pPr>
              <a:t>‹#›</a:t>
            </a:fld>
            <a:endParaRPr lang="en-US"/>
          </a:p>
        </p:txBody>
      </p:sp>
    </p:spTree>
    <p:extLst>
      <p:ext uri="{BB962C8B-B14F-4D97-AF65-F5344CB8AC3E}">
        <p14:creationId xmlns:p14="http://schemas.microsoft.com/office/powerpoint/2010/main" val="3314064036"/>
      </p:ext>
    </p:extLst>
  </p:cSld>
  <p:clrMapOvr>
    <a:masterClrMapping/>
  </p:clrMapOvr>
  <p:transition spd="slow">
    <p:sndAc>
      <p:end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4F74C6-170F-45D0-B452-877B10F11066}" type="slidenum">
              <a:rPr lang="ar-SA"/>
              <a:pPr>
                <a:defRPr/>
              </a:pPr>
              <a:t>‹#›</a:t>
            </a:fld>
            <a:endParaRPr lang="en-US"/>
          </a:p>
        </p:txBody>
      </p:sp>
    </p:spTree>
    <p:extLst>
      <p:ext uri="{BB962C8B-B14F-4D97-AF65-F5344CB8AC3E}">
        <p14:creationId xmlns:p14="http://schemas.microsoft.com/office/powerpoint/2010/main" val="3331316006"/>
      </p:ext>
    </p:extLst>
  </p:cSld>
  <p:clrMapOvr>
    <a:masterClrMapping/>
  </p:clrMapOvr>
  <p:transition spd="slow">
    <p:sndAc>
      <p:end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FA45E-58F8-4699-A0FC-F27CF439316A}" type="slidenum">
              <a:rPr lang="ar-SA"/>
              <a:pPr>
                <a:defRPr/>
              </a:pPr>
              <a:t>‹#›</a:t>
            </a:fld>
            <a:endParaRPr lang="en-US"/>
          </a:p>
        </p:txBody>
      </p:sp>
    </p:spTree>
    <p:extLst>
      <p:ext uri="{BB962C8B-B14F-4D97-AF65-F5344CB8AC3E}">
        <p14:creationId xmlns:p14="http://schemas.microsoft.com/office/powerpoint/2010/main" val="4170038142"/>
      </p:ext>
    </p:extLst>
  </p:cSld>
  <p:clrMapOvr>
    <a:masterClrMapping/>
  </p:clrMapOvr>
  <p:transition spd="slow">
    <p:sndAc>
      <p:end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78F84F-2B65-4E49-B22C-468C08CA2DE2}" type="slidenum">
              <a:rPr lang="ar-SA"/>
              <a:pPr>
                <a:defRPr/>
              </a:pPr>
              <a:t>‹#›</a:t>
            </a:fld>
            <a:endParaRPr lang="en-US"/>
          </a:p>
        </p:txBody>
      </p:sp>
    </p:spTree>
    <p:extLst>
      <p:ext uri="{BB962C8B-B14F-4D97-AF65-F5344CB8AC3E}">
        <p14:creationId xmlns:p14="http://schemas.microsoft.com/office/powerpoint/2010/main" val="4245098440"/>
      </p:ext>
    </p:extLst>
  </p:cSld>
  <p:clrMapOvr>
    <a:masterClrMapping/>
  </p:clrMapOvr>
  <p:transition spd="slow">
    <p:sndAc>
      <p:end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08B361-480B-4CB4-9601-E5744005CBFA}" type="slidenum">
              <a:rPr lang="ar-SA"/>
              <a:pPr>
                <a:defRPr/>
              </a:pPr>
              <a:t>‹#›</a:t>
            </a:fld>
            <a:endParaRPr lang="en-US"/>
          </a:p>
        </p:txBody>
      </p:sp>
    </p:spTree>
    <p:extLst>
      <p:ext uri="{BB962C8B-B14F-4D97-AF65-F5344CB8AC3E}">
        <p14:creationId xmlns:p14="http://schemas.microsoft.com/office/powerpoint/2010/main" val="1570223008"/>
      </p:ext>
    </p:extLst>
  </p:cSld>
  <p:clrMapOvr>
    <a:masterClrMapping/>
  </p:clrMapOvr>
  <p:transition spd="slow">
    <p:sndAc>
      <p:end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E69638-EAAF-4A41-9D47-CB527BC6C81C}" type="slidenum">
              <a:rPr lang="ar-SA"/>
              <a:pPr>
                <a:defRPr/>
              </a:pPr>
              <a:t>‹#›</a:t>
            </a:fld>
            <a:endParaRPr lang="en-US"/>
          </a:p>
        </p:txBody>
      </p:sp>
    </p:spTree>
    <p:extLst>
      <p:ext uri="{BB962C8B-B14F-4D97-AF65-F5344CB8AC3E}">
        <p14:creationId xmlns:p14="http://schemas.microsoft.com/office/powerpoint/2010/main" val="843537439"/>
      </p:ext>
    </p:extLst>
  </p:cSld>
  <p:clrMapOvr>
    <a:masterClrMapping/>
  </p:clrMapOvr>
  <p:transition spd="slow">
    <p:sndAc>
      <p:end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4F627C-0072-4B01-A7D6-30ACF81392B4}" type="slidenum">
              <a:rPr lang="ar-SA"/>
              <a:pPr>
                <a:defRPr/>
              </a:pPr>
              <a:t>‹#›</a:t>
            </a:fld>
            <a:endParaRPr lang="en-US"/>
          </a:p>
        </p:txBody>
      </p:sp>
    </p:spTree>
    <p:extLst>
      <p:ext uri="{BB962C8B-B14F-4D97-AF65-F5344CB8AC3E}">
        <p14:creationId xmlns:p14="http://schemas.microsoft.com/office/powerpoint/2010/main" val="298445614"/>
      </p:ext>
    </p:extLst>
  </p:cSld>
  <p:clrMapOvr>
    <a:masterClrMapping/>
  </p:clrMapOvr>
  <p:transition spd="slow">
    <p:sndAc>
      <p:end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C6760F-BC4E-4108-A2BC-713D1391C748}" type="slidenum">
              <a:rPr lang="ar-SA"/>
              <a:pPr>
                <a:defRPr/>
              </a:pPr>
              <a:t>‹#›</a:t>
            </a:fld>
            <a:endParaRPr lang="en-US"/>
          </a:p>
        </p:txBody>
      </p:sp>
    </p:spTree>
    <p:extLst>
      <p:ext uri="{BB962C8B-B14F-4D97-AF65-F5344CB8AC3E}">
        <p14:creationId xmlns:p14="http://schemas.microsoft.com/office/powerpoint/2010/main" val="1536947341"/>
      </p:ext>
    </p:extLst>
  </p:cSld>
  <p:clrMapOvr>
    <a:masterClrMapping/>
  </p:clrMapOvr>
  <p:transition spd="slow">
    <p:sndAc>
      <p:end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C58508-6B68-4048-83EA-C6497E3CAFC0}" type="slidenum">
              <a:rPr lang="ar-SA"/>
              <a:pPr>
                <a:defRPr/>
              </a:pPr>
              <a:t>‹#›</a:t>
            </a:fld>
            <a:endParaRPr lang="en-US"/>
          </a:p>
        </p:txBody>
      </p:sp>
    </p:spTree>
    <p:extLst>
      <p:ext uri="{BB962C8B-B14F-4D97-AF65-F5344CB8AC3E}">
        <p14:creationId xmlns:p14="http://schemas.microsoft.com/office/powerpoint/2010/main" val="959772577"/>
      </p:ext>
    </p:extLst>
  </p:cSld>
  <p:clrMapOvr>
    <a:masterClrMapping/>
  </p:clrMapOvr>
  <p:transition spd="slow">
    <p:sndAc>
      <p:end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3755D-7E3D-4310-8830-484A50345C14}" type="slidenum">
              <a:rPr lang="ar-SA"/>
              <a:pPr>
                <a:defRPr/>
              </a:pPr>
              <a:t>‹#›</a:t>
            </a:fld>
            <a:endParaRPr lang="en-US"/>
          </a:p>
        </p:txBody>
      </p:sp>
    </p:spTree>
    <p:extLst>
      <p:ext uri="{BB962C8B-B14F-4D97-AF65-F5344CB8AC3E}">
        <p14:creationId xmlns:p14="http://schemas.microsoft.com/office/powerpoint/2010/main" val="3051305431"/>
      </p:ext>
    </p:extLst>
  </p:cSld>
  <p:clrMapOvr>
    <a:masterClrMapping/>
  </p:clrMapOvr>
  <p:transition spd="slow">
    <p:sndAc>
      <p:end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CC8615A-9C7A-4F80-BF31-CB4860F9091D}" type="slidenum">
              <a:rPr lang="ar-SA"/>
              <a:pPr>
                <a:defRPr/>
              </a:pPr>
              <a:t>‹#›</a:t>
            </a:fld>
            <a:endParaRPr lang="en-US"/>
          </a:p>
        </p:txBody>
      </p:sp>
    </p:spTree>
    <p:extLst>
      <p:ext uri="{BB962C8B-B14F-4D97-AF65-F5344CB8AC3E}">
        <p14:creationId xmlns:p14="http://schemas.microsoft.com/office/powerpoint/2010/main" val="3997377120"/>
      </p:ext>
    </p:extLst>
  </p:cSld>
  <p:clrMapOvr>
    <a:masterClrMapping/>
  </p:clrMapOvr>
  <p:transition spd="slow">
    <p:sndAc>
      <p:end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4BA06E-EB96-4378-B8B0-89160ED10D2F}" type="slidenum">
              <a:rPr lang="ar-SA"/>
              <a:pPr>
                <a:defRPr/>
              </a:pPr>
              <a:t>‹#›</a:t>
            </a:fld>
            <a:endParaRPr lang="en-US"/>
          </a:p>
        </p:txBody>
      </p:sp>
    </p:spTree>
    <p:extLst>
      <p:ext uri="{BB962C8B-B14F-4D97-AF65-F5344CB8AC3E}">
        <p14:creationId xmlns:p14="http://schemas.microsoft.com/office/powerpoint/2010/main" val="4250429593"/>
      </p:ext>
    </p:extLst>
  </p:cSld>
  <p:clrMapOvr>
    <a:masterClrMapping/>
  </p:clrMapOvr>
  <p:transition spd="slow">
    <p:sndAc>
      <p:end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8C946D-8800-4D6B-B112-C0537D2F3873}" type="slidenum">
              <a:rPr lang="ar-SA"/>
              <a:pPr>
                <a:defRPr/>
              </a:pPr>
              <a:t>‹#›</a:t>
            </a:fld>
            <a:endParaRPr lang="en-US"/>
          </a:p>
        </p:txBody>
      </p:sp>
    </p:spTree>
    <p:extLst>
      <p:ext uri="{BB962C8B-B14F-4D97-AF65-F5344CB8AC3E}">
        <p14:creationId xmlns:p14="http://schemas.microsoft.com/office/powerpoint/2010/main" val="2721147394"/>
      </p:ext>
    </p:extLst>
  </p:cSld>
  <p:clrMapOvr>
    <a:masterClrMapping/>
  </p:clrMapOvr>
  <p:transition spd="slow">
    <p:sndAc>
      <p:end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D15182-2707-46BB-8190-E1FB8C020A52}" type="slidenum">
              <a:rPr lang="ar-SA"/>
              <a:pPr>
                <a:defRPr/>
              </a:pPr>
              <a:t>‹#›</a:t>
            </a:fld>
            <a:endParaRPr lang="en-US"/>
          </a:p>
        </p:txBody>
      </p:sp>
    </p:spTree>
    <p:extLst>
      <p:ext uri="{BB962C8B-B14F-4D97-AF65-F5344CB8AC3E}">
        <p14:creationId xmlns:p14="http://schemas.microsoft.com/office/powerpoint/2010/main" val="1089551784"/>
      </p:ext>
    </p:extLst>
  </p:cSld>
  <p:clrMapOvr>
    <a:masterClrMapping/>
  </p:clrMapOvr>
  <p:transition spd="slow">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F253B7-9F5F-47B8-BB50-A2B95916CCED}" type="slidenum">
              <a:rPr lang="ar-SA"/>
              <a:pPr>
                <a:defRPr/>
              </a:pPr>
              <a:t>‹#›</a:t>
            </a:fld>
            <a:endParaRPr lang="en-US"/>
          </a:p>
        </p:txBody>
      </p:sp>
    </p:spTree>
    <p:extLst>
      <p:ext uri="{BB962C8B-B14F-4D97-AF65-F5344CB8AC3E}">
        <p14:creationId xmlns:p14="http://schemas.microsoft.com/office/powerpoint/2010/main" val="1884514512"/>
      </p:ext>
    </p:extLst>
  </p:cSld>
  <p:clrMapOvr>
    <a:masterClrMapping/>
  </p:clrMapOvr>
  <p:transition spd="slow">
    <p:sndAc>
      <p:end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614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cs typeface="Arial" pitchFamily="34"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cs typeface="Arial" pitchFamily="34" charset="0"/>
              </a:defRPr>
            </a:lvl1pPr>
          </a:lstStyle>
          <a:p>
            <a:pPr>
              <a:defRPr/>
            </a:pPr>
            <a:endParaRPr lang="en-US"/>
          </a:p>
        </p:txBody>
      </p:sp>
      <p:sp>
        <p:nvSpPr>
          <p:cNvPr id="615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mn-lt"/>
                <a:cs typeface="Arial" pitchFamily="34" charset="0"/>
              </a:defRPr>
            </a:lvl1pPr>
          </a:lstStyle>
          <a:p>
            <a:pPr>
              <a:defRPr/>
            </a:pPr>
            <a:fld id="{79642EE7-9A78-4F63-BC62-99113ECC983C}"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ransition spd="slow">
    <p:sndAc>
      <p:end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1"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1"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1"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1" fontAlgn="base">
        <a:spcBef>
          <a:spcPct val="0"/>
        </a:spcBef>
        <a:spcAft>
          <a:spcPct val="0"/>
        </a:spcAft>
        <a:defRPr sz="4400">
          <a:solidFill>
            <a:schemeClr val="tx2"/>
          </a:solidFill>
          <a:latin typeface="Times New Roman" pitchFamily="18" charset="0"/>
          <a:cs typeface="Arial" pitchFamily="34" charset="0"/>
        </a:defRPr>
      </a:lvl6pPr>
      <a:lvl7pPr marL="914400" algn="ctr" rtl="1" fontAlgn="base">
        <a:spcBef>
          <a:spcPct val="0"/>
        </a:spcBef>
        <a:spcAft>
          <a:spcPct val="0"/>
        </a:spcAft>
        <a:defRPr sz="4400">
          <a:solidFill>
            <a:schemeClr val="tx2"/>
          </a:solidFill>
          <a:latin typeface="Times New Roman" pitchFamily="18" charset="0"/>
          <a:cs typeface="Arial" pitchFamily="34" charset="0"/>
        </a:defRPr>
      </a:lvl7pPr>
      <a:lvl8pPr marL="1371600" algn="ctr" rtl="1" fontAlgn="base">
        <a:spcBef>
          <a:spcPct val="0"/>
        </a:spcBef>
        <a:spcAft>
          <a:spcPct val="0"/>
        </a:spcAft>
        <a:defRPr sz="4400">
          <a:solidFill>
            <a:schemeClr val="tx2"/>
          </a:solidFill>
          <a:latin typeface="Times New Roman" pitchFamily="18" charset="0"/>
          <a:cs typeface="Arial" pitchFamily="34" charset="0"/>
        </a:defRPr>
      </a:lvl8pPr>
      <a:lvl9pPr marL="1828800" algn="ctr" rtl="1"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ar-SA" smtClean="0"/>
              <a:t>انقر لتحرير نمط العنوان الرئيسي</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33796" name="Rectangle 4"/>
          <p:cNvSpPr>
            <a:spLocks noGrp="1" noChangeArrowheads="1"/>
          </p:cNvSpPr>
          <p:nvPr>
            <p:ph type="dt" sz="half" idx="2"/>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cs typeface="Arial" pitchFamily="34" charset="0"/>
              </a:defRPr>
            </a:lvl1pPr>
          </a:lstStyle>
          <a:p>
            <a:pPr>
              <a:defRPr/>
            </a:pPr>
            <a:endParaRPr lang="en-US"/>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Arial" pitchFamily="34" charset="0"/>
              </a:defRPr>
            </a:lvl1pPr>
          </a:lstStyle>
          <a:p>
            <a:pPr>
              <a:defRPr/>
            </a:pPr>
            <a:endParaRPr lang="en-US"/>
          </a:p>
        </p:txBody>
      </p:sp>
      <p:sp>
        <p:nvSpPr>
          <p:cNvPr id="33798" name="Rectangle 6"/>
          <p:cNvSpPr>
            <a:spLocks noGrp="1" noChangeArrowheads="1"/>
          </p:cNvSpPr>
          <p:nvPr>
            <p:ph type="sldNum" sz="quarter" idx="4"/>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cs typeface="Arial" pitchFamily="34" charset="0"/>
              </a:defRPr>
            </a:lvl1pPr>
          </a:lstStyle>
          <a:p>
            <a:pPr>
              <a:defRPr/>
            </a:pPr>
            <a:fld id="{9AFD2899-0AEF-4F9A-BF79-BFDB2D1F01E8}" type="slidenum">
              <a:rPr lang="ar-SA"/>
              <a:pPr>
                <a:defRPr/>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spd="slow">
    <p:sndAc>
      <p:endSnd/>
    </p:sndAc>
  </p:transition>
  <p:txStyles>
    <p:titleStyle>
      <a:lvl1pPr algn="ctr" rtl="1" eaLnBrk="0" fontAlgn="base" hangingPunct="0">
        <a:spcBef>
          <a:spcPct val="0"/>
        </a:spcBef>
        <a:spcAft>
          <a:spcPct val="0"/>
        </a:spcAft>
        <a:defRPr sz="4400">
          <a:solidFill>
            <a:schemeClr val="tx2"/>
          </a:solidFill>
          <a:latin typeface="+mj-lt"/>
          <a:ea typeface="+mj-ea"/>
          <a:cs typeface="+mj-cs"/>
        </a:defRPr>
      </a:lvl1pPr>
      <a:lvl2pPr algn="ctr" rtl="1" eaLnBrk="0" fontAlgn="base" hangingPunct="0">
        <a:spcBef>
          <a:spcPct val="0"/>
        </a:spcBef>
        <a:spcAft>
          <a:spcPct val="0"/>
        </a:spcAft>
        <a:defRPr sz="4400">
          <a:solidFill>
            <a:schemeClr val="tx2"/>
          </a:solidFill>
          <a:latin typeface="Arial" pitchFamily="34" charset="0"/>
          <a:cs typeface="Arial" pitchFamily="34" charset="0"/>
        </a:defRPr>
      </a:lvl2pPr>
      <a:lvl3pPr algn="ctr" rtl="1" eaLnBrk="0" fontAlgn="base" hangingPunct="0">
        <a:spcBef>
          <a:spcPct val="0"/>
        </a:spcBef>
        <a:spcAft>
          <a:spcPct val="0"/>
        </a:spcAft>
        <a:defRPr sz="4400">
          <a:solidFill>
            <a:schemeClr val="tx2"/>
          </a:solidFill>
          <a:latin typeface="Arial" pitchFamily="34" charset="0"/>
          <a:cs typeface="Arial" pitchFamily="34" charset="0"/>
        </a:defRPr>
      </a:lvl3pPr>
      <a:lvl4pPr algn="ctr" rtl="1" eaLnBrk="0" fontAlgn="base" hangingPunct="0">
        <a:spcBef>
          <a:spcPct val="0"/>
        </a:spcBef>
        <a:spcAft>
          <a:spcPct val="0"/>
        </a:spcAft>
        <a:defRPr sz="4400">
          <a:solidFill>
            <a:schemeClr val="tx2"/>
          </a:solidFill>
          <a:latin typeface="Arial" pitchFamily="34" charset="0"/>
          <a:cs typeface="Arial" pitchFamily="34" charset="0"/>
        </a:defRPr>
      </a:lvl4pPr>
      <a:lvl5pPr algn="ctr" rtl="1"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1" fontAlgn="base">
        <a:spcBef>
          <a:spcPct val="0"/>
        </a:spcBef>
        <a:spcAft>
          <a:spcPct val="0"/>
        </a:spcAft>
        <a:defRPr sz="4400">
          <a:solidFill>
            <a:schemeClr val="tx2"/>
          </a:solidFill>
          <a:latin typeface="Arial" pitchFamily="34" charset="0"/>
          <a:cs typeface="Arial" pitchFamily="34" charset="0"/>
        </a:defRPr>
      </a:lvl6pPr>
      <a:lvl7pPr marL="914400" algn="ctr" rtl="1" fontAlgn="base">
        <a:spcBef>
          <a:spcPct val="0"/>
        </a:spcBef>
        <a:spcAft>
          <a:spcPct val="0"/>
        </a:spcAft>
        <a:defRPr sz="4400">
          <a:solidFill>
            <a:schemeClr val="tx2"/>
          </a:solidFill>
          <a:latin typeface="Arial" pitchFamily="34" charset="0"/>
          <a:cs typeface="Arial" pitchFamily="34" charset="0"/>
        </a:defRPr>
      </a:lvl7pPr>
      <a:lvl8pPr marL="1371600" algn="ctr" rtl="1" fontAlgn="base">
        <a:spcBef>
          <a:spcPct val="0"/>
        </a:spcBef>
        <a:spcAft>
          <a:spcPct val="0"/>
        </a:spcAft>
        <a:defRPr sz="4400">
          <a:solidFill>
            <a:schemeClr val="tx2"/>
          </a:solidFill>
          <a:latin typeface="Arial" pitchFamily="34" charset="0"/>
          <a:cs typeface="Arial" pitchFamily="34" charset="0"/>
        </a:defRPr>
      </a:lvl8pPr>
      <a:lvl9pPr marL="1828800" algn="ctr" rtl="1"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latin typeface="+mn-lt"/>
          <a:cs typeface="+mn-cs"/>
        </a:defRPr>
      </a:lvl2pPr>
      <a:lvl3pPr marL="1143000" indent="-228600" algn="r" rtl="1" eaLnBrk="0" fontAlgn="base" hangingPunct="0">
        <a:spcBef>
          <a:spcPct val="20000"/>
        </a:spcBef>
        <a:spcAft>
          <a:spcPct val="0"/>
        </a:spcAft>
        <a:buChar char="•"/>
        <a:defRPr sz="2400">
          <a:solidFill>
            <a:schemeClr val="tx1"/>
          </a:solidFill>
          <a:latin typeface="+mn-lt"/>
          <a:cs typeface="+mn-cs"/>
        </a:defRPr>
      </a:lvl3pPr>
      <a:lvl4pPr marL="1600200" indent="-228600" algn="r" rtl="1" eaLnBrk="0" fontAlgn="base" hangingPunct="0">
        <a:spcBef>
          <a:spcPct val="20000"/>
        </a:spcBef>
        <a:spcAft>
          <a:spcPct val="0"/>
        </a:spcAft>
        <a:buChar char="–"/>
        <a:defRPr sz="2000">
          <a:solidFill>
            <a:schemeClr val="tx1"/>
          </a:solidFill>
          <a:latin typeface="+mn-lt"/>
          <a:cs typeface="+mn-cs"/>
        </a:defRPr>
      </a:lvl4pPr>
      <a:lvl5pPr marL="2057400" indent="-228600" algn="r" rtl="1" eaLnBrk="0" fontAlgn="base" hangingPunct="0">
        <a:spcBef>
          <a:spcPct val="20000"/>
        </a:spcBef>
        <a:spcAft>
          <a:spcPct val="0"/>
        </a:spcAft>
        <a:buChar char="»"/>
        <a:defRPr sz="2000">
          <a:solidFill>
            <a:schemeClr val="tx1"/>
          </a:solidFill>
          <a:latin typeface="+mn-lt"/>
          <a:cs typeface="+mn-cs"/>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slideLayout" Target="../slideLayouts/slideLayout2.xml"/><Relationship Id="rId1" Type="http://schemas.openxmlformats.org/officeDocument/2006/relationships/audio" Target="../media/audio1.wav"/><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0.wav"/></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1.wav"/></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audio13.wav"/><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4.wav"/></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5.wav"/></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6.wav"/></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8.wav"/></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00"/>
            </a:gs>
            <a:gs pos="100000">
              <a:schemeClr val="bg2"/>
            </a:gs>
          </a:gsLst>
          <a:path path="rect">
            <a:fillToRect r="100000" b="100000"/>
          </a:path>
        </a:gradFill>
        <a:effectLst/>
      </p:bgPr>
    </p:bg>
    <p:spTree>
      <p:nvGrpSpPr>
        <p:cNvPr id="1" name=""/>
        <p:cNvGrpSpPr/>
        <p:nvPr/>
      </p:nvGrpSpPr>
      <p:grpSpPr>
        <a:xfrm>
          <a:off x="0" y="0"/>
          <a:ext cx="0" cy="0"/>
          <a:chOff x="0" y="0"/>
          <a:chExt cx="0" cy="0"/>
        </a:xfrm>
      </p:grpSpPr>
      <p:pic>
        <p:nvPicPr>
          <p:cNvPr id="3074" name="Picture 2" descr="blmrdr1"/>
          <p:cNvPicPr>
            <a:picLocks noGrp="1"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76800"/>
            <a:ext cx="15335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blmrdr1"/>
          <p:cNvPicPr>
            <a:picLocks noGrp="1"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876800"/>
            <a:ext cx="15335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502-Bismellah"/>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52400"/>
            <a:ext cx="5105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5"/>
          <p:cNvSpPr>
            <a:spLocks noChangeArrowheads="1"/>
          </p:cNvSpPr>
          <p:nvPr/>
        </p:nvSpPr>
        <p:spPr bwMode="auto">
          <a:xfrm>
            <a:off x="457200" y="2286000"/>
            <a:ext cx="7772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ar-EG" sz="4800" b="1">
              <a:solidFill>
                <a:srgbClr val="FF3300"/>
              </a:solidFill>
            </a:endParaRPr>
          </a:p>
          <a:p>
            <a:pPr algn="ctr"/>
            <a:r>
              <a:rPr lang="ar-EG" sz="3600" b="1"/>
              <a:t>مهارات الاتصال</a:t>
            </a:r>
            <a:r>
              <a:rPr lang="ar-KW" sz="3600" b="1"/>
              <a:t> ...أ.د/ محمد محفوظ الزهري</a:t>
            </a:r>
            <a:endParaRPr lang="ar-EG" sz="3600" b="1"/>
          </a:p>
          <a:p>
            <a:pPr algn="ctr"/>
            <a:r>
              <a:rPr lang="ar-KW" sz="3600" b="1"/>
              <a:t>أولى كلية الإعلام</a:t>
            </a:r>
            <a:endParaRPr lang="en-US" sz="3600" b="1"/>
          </a:p>
          <a:p>
            <a:pPr algn="ctr"/>
            <a:r>
              <a:rPr lang="ar-KW" sz="3600" b="1"/>
              <a:t>المحاضرة السابعة</a:t>
            </a:r>
          </a:p>
          <a:p>
            <a:pPr algn="ctr"/>
            <a:r>
              <a:rPr lang="ar-KW" sz="3600" b="1"/>
              <a:t>مهارة التفكير الإبداعي</a:t>
            </a:r>
          </a:p>
          <a:p>
            <a:pPr algn="ctr"/>
            <a:r>
              <a:rPr lang="ar-KW" sz="3600" b="1"/>
              <a:t>26/ 4/ 2020م</a:t>
            </a:r>
            <a:endParaRPr lang="en-US" sz="3600" b="1"/>
          </a:p>
        </p:txBody>
      </p:sp>
      <p:pic>
        <p:nvPicPr>
          <p:cNvPr id="2" name="967D1618.wav">
            <a:hlinkClick r:id="" action="ppaction://media"/>
          </p:cNvPr>
          <p:cNvPicPr>
            <a:picLocks noChangeAspect="1"/>
          </p:cNvPicPr>
          <p:nvPr>
            <a:wavAudioFile r:embed="rId1" name="967D26C2.wav"/>
          </p:nvPr>
        </p:nvPicPr>
        <p:blipFill>
          <a:blip r:embed="rId5">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37583">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r"/>
            <a:r>
              <a:rPr lang="ar-IQ" sz="2400" b="1" u="sng" smtClean="0"/>
              <a:t>تركيبات أساليب التفكير:</a:t>
            </a:r>
            <a:r>
              <a:rPr lang="en-US" sz="2400" smtClean="0"/>
              <a:t/>
            </a:r>
            <a:br>
              <a:rPr lang="en-US" sz="2400" smtClean="0"/>
            </a:br>
            <a:r>
              <a:rPr lang="ar-IQ" sz="2400" smtClean="0"/>
              <a:t>1.اسلوب التفكير المثالي – التحليلي </a:t>
            </a:r>
            <a:r>
              <a:rPr lang="en-US" sz="2400" smtClean="0"/>
              <a:t/>
            </a:r>
            <a:br>
              <a:rPr lang="en-US" sz="2400" smtClean="0"/>
            </a:br>
            <a:r>
              <a:rPr lang="ar-IQ" sz="2400" smtClean="0"/>
              <a:t>فالفرد المثالي – التحليلي يتصف بالنظرة المتحررة والادراك الواسع إذ يرغب </a:t>
            </a:r>
            <a:endParaRPr lang="ar-KW" sz="2400" smtClean="0"/>
          </a:p>
        </p:txBody>
      </p:sp>
      <p:sp>
        <p:nvSpPr>
          <p:cNvPr id="12291" name="Content Placeholder 2"/>
          <p:cNvSpPr>
            <a:spLocks noGrp="1"/>
          </p:cNvSpPr>
          <p:nvPr>
            <p:ph idx="1"/>
          </p:nvPr>
        </p:nvSpPr>
        <p:spPr/>
        <p:txBody>
          <a:bodyPr/>
          <a:lstStyle/>
          <a:p>
            <a:pPr marL="0" indent="0">
              <a:buFontTx/>
              <a:buNone/>
            </a:pPr>
            <a:r>
              <a:rPr lang="ar-IQ" sz="2400" smtClean="0"/>
              <a:t>في انجاز الهدف المثالي بأفضل طريقة متاحة فهو يميل الى التخطيط بالمعنى الواسع من دون اللجوء الى قرارات سريعة</a:t>
            </a:r>
            <a:r>
              <a:rPr lang="ar-KW" sz="2400" smtClean="0"/>
              <a:t>.</a:t>
            </a:r>
          </a:p>
          <a:p>
            <a:pPr marL="0" indent="0">
              <a:buFontTx/>
              <a:buNone/>
            </a:pPr>
            <a:r>
              <a:rPr lang="ar-KW" sz="2400" smtClean="0"/>
              <a:t>2-</a:t>
            </a:r>
            <a:r>
              <a:rPr lang="ar-IQ" sz="2400" smtClean="0"/>
              <a:t>.اسلوب التفكير التحليلي – الواقعي: هذا التركيب يصف الفرد ذا التوجه المرتفع نحو العمل، ويميل الفرد التحليلي – الواقعي الى المدخل البنائي في المشكلات، وهذا الفرد يبحث عن النظام والقابلية للتنبؤ والضبط ويعنى بإنجاز النتائج الملموسة وبإيجاد افضل طريقة لهذا الانجاز وهذا النوع يخطط بحرص للأشياء وان كان منصباً على النشاط الذي يقوم به ونادراً ما ينحرف هذا الشخص عن الخطة التي وضعها</a:t>
            </a:r>
            <a:r>
              <a:rPr lang="ar-KW" sz="2400" smtClean="0"/>
              <a:t>.</a:t>
            </a:r>
          </a:p>
          <a:p>
            <a:pPr marL="0" indent="0">
              <a:buFontTx/>
              <a:buNone/>
            </a:pPr>
            <a:r>
              <a:rPr lang="ar-IQ" sz="2400" smtClean="0"/>
              <a:t>3.اسلوب التفكير التركيبي-المثالي:  وهذا التركيب يصف الفرد في الاتجاه المضاد للأسلوب التحليلي – الواقعي إذ يركز انتباهه على الافكار والقيم والاستنتاجات من دون الاهتمام بالخطط والبناء والحقائق فالفرد التركيبي </a:t>
            </a:r>
            <a:endParaRPr lang="ar-KW" sz="2400" smtClean="0"/>
          </a:p>
        </p:txBody>
      </p:sp>
      <p:pic>
        <p:nvPicPr>
          <p:cNvPr id="2" name="44391759.wav">
            <a:hlinkClick r:id="" action="ppaction://media"/>
          </p:cNvPr>
          <p:cNvPicPr>
            <a:picLocks noChangeAspect="1"/>
          </p:cNvPicPr>
          <p:nvPr>
            <a:wavAudioFile r:embed="rId1" name="44396CC1.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623">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r"/>
            <a:r>
              <a:rPr lang="ar-IQ" sz="2400" smtClean="0"/>
              <a:t>المثالي يتجه نحو التأمل وغالباً ما يعنى بسببية الاشياء من دون العناية بالكيفية، ويعاني هذا الفرد من احتمالية وجود صراعات داخلية لاسلوبين من التفكير: المثالي، التركيبي،  فالمثالي يُعنى بالاتفاق بين الناس والافكار</a:t>
            </a:r>
            <a:r>
              <a:rPr lang="ar-KW" sz="2400" smtClean="0"/>
              <a:t>.</a:t>
            </a:r>
          </a:p>
        </p:txBody>
      </p:sp>
      <p:sp>
        <p:nvSpPr>
          <p:cNvPr id="13315" name="Content Placeholder 2"/>
          <p:cNvSpPr>
            <a:spLocks noGrp="1"/>
          </p:cNvSpPr>
          <p:nvPr>
            <p:ph idx="1"/>
          </p:nvPr>
        </p:nvSpPr>
        <p:spPr/>
        <p:txBody>
          <a:bodyPr/>
          <a:lstStyle/>
          <a:p>
            <a:pPr marL="0" indent="0">
              <a:buFontTx/>
              <a:buNone/>
            </a:pPr>
            <a:r>
              <a:rPr lang="ar-KW" sz="2400" smtClean="0"/>
              <a:t>4</a:t>
            </a:r>
            <a:r>
              <a:rPr lang="ar-IQ" sz="2400" smtClean="0"/>
              <a:t>.اسلوب التفكير المثالي – الواقعي</a:t>
            </a:r>
            <a:r>
              <a:rPr lang="en-US" sz="2400" smtClean="0"/>
              <a:t>:</a:t>
            </a:r>
            <a:r>
              <a:rPr lang="ar-IQ" sz="2400" smtClean="0"/>
              <a:t> يتصف هذا التركيب بإقحام المعايير المرتفعة والواقعية الملموسة، ويعرف الفرد المثالي – الواقعي كيف يجب ان تكون الاشياء ويسلك خطوات عملية للوصول لما يجب عمله ويرى آخرون الفرد المثالي – الواقعي متعاون ومتفتح، ويميل لإنجاز نتائج نوعية ومرتفعة في الوقت نفسه ويتضح هذا النوع من التفكير في عمل الممرضة إذ يتصف عملها بالخدمة الشخصية والمساعدة فضلاً عن اهمية الرضا الذاتي</a:t>
            </a:r>
            <a:r>
              <a:rPr lang="ar-KW" sz="2400" smtClean="0"/>
              <a:t>.</a:t>
            </a:r>
            <a:r>
              <a:rPr lang="ar-IQ" sz="2400" smtClean="0"/>
              <a:t> </a:t>
            </a:r>
            <a:endParaRPr lang="en-US" sz="2400" smtClean="0"/>
          </a:p>
          <a:p>
            <a:pPr marL="0" indent="0">
              <a:buFontTx/>
              <a:buNone/>
            </a:pPr>
            <a:r>
              <a:rPr lang="ar-KW" sz="2400" smtClean="0"/>
              <a:t>5</a:t>
            </a:r>
            <a:r>
              <a:rPr lang="ar-IQ" sz="2400" smtClean="0"/>
              <a:t>.اسلوب التفكير العملي –الواقعي: يتوجه الفرد العملي- الواقعي بدرجة عالية نحو العمل، ولكنه يتناول المشكلات بطريقة اقل بنائية كما يعنى بإنجاز النتائج الملموسة ولكنه يقوم بها في إطار سلوك تجريبي كما يتصف الفرد العملي – الواقعي بالطاقة والدافعية المرتفعة ويبين حاجة قوية للانجاز لغرض الانجاز. </a:t>
            </a:r>
            <a:endParaRPr lang="en-US" sz="2400" smtClean="0"/>
          </a:p>
          <a:p>
            <a:pPr marL="0" indent="0">
              <a:buFontTx/>
              <a:buNone/>
            </a:pPr>
            <a:endParaRPr lang="ar-KW" smtClean="0"/>
          </a:p>
        </p:txBody>
      </p:sp>
      <p:pic>
        <p:nvPicPr>
          <p:cNvPr id="2" name="22781759.wav">
            <a:hlinkClick r:id="" action="ppaction://media"/>
          </p:cNvPr>
          <p:cNvPicPr>
            <a:picLocks noChangeAspect="1"/>
          </p:cNvPicPr>
          <p:nvPr>
            <a:wavAudioFile r:embed="rId1" name="2278CD9C.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429">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r"/>
            <a:r>
              <a:rPr lang="ar-KW" sz="2400" smtClean="0"/>
              <a:t>6</a:t>
            </a:r>
            <a:r>
              <a:rPr lang="ar-IQ" smtClean="0"/>
              <a:t>.</a:t>
            </a:r>
            <a:r>
              <a:rPr lang="ar-IQ" sz="2400" smtClean="0"/>
              <a:t>اسلوب التفكير المثالي – العملي: يتناول هذا التفكير المشكلات بطريقة موقفية عملية مع الاحتفاظ  في العقل بالأهداف والمعايير المرتفعة وهذا التفكير يكسب الفرد الاتفاق على الاهداف والتحمل بدرجة كبيرة</a:t>
            </a:r>
            <a:r>
              <a:rPr lang="ar-KW" sz="2400" smtClean="0"/>
              <a:t>.</a:t>
            </a:r>
            <a:endParaRPr lang="ar-KW" smtClean="0"/>
          </a:p>
        </p:txBody>
      </p:sp>
      <p:sp>
        <p:nvSpPr>
          <p:cNvPr id="14339" name="Content Placeholder 2"/>
          <p:cNvSpPr>
            <a:spLocks noGrp="1"/>
          </p:cNvSpPr>
          <p:nvPr>
            <p:ph idx="1"/>
          </p:nvPr>
        </p:nvSpPr>
        <p:spPr/>
        <p:txBody>
          <a:bodyPr/>
          <a:lstStyle/>
          <a:p>
            <a:pPr marL="0" indent="0">
              <a:buFontTx/>
              <a:buNone/>
            </a:pPr>
            <a:r>
              <a:rPr lang="ar-KW" sz="2400" smtClean="0"/>
              <a:t>7-</a:t>
            </a:r>
            <a:r>
              <a:rPr lang="ar-IQ" sz="2400" smtClean="0"/>
              <a:t>اسلوب التفكير التحليلي –العملي: ويُعنى هذا التفكير بالتجربة المضبوطة فالشخص التحليلي – العملي يعطي قيمة للبناء والقابلية للتنبؤ ويعرف اين يذهب وكيف ينجح، ان هذا الشخص يضع خطة واضحة لنفسه</a:t>
            </a:r>
            <a:r>
              <a:rPr lang="ar-KW" sz="2400" smtClean="0"/>
              <a:t>.</a:t>
            </a:r>
          </a:p>
          <a:p>
            <a:pPr marL="0" indent="0">
              <a:buFontTx/>
              <a:buNone/>
            </a:pPr>
            <a:r>
              <a:rPr lang="ar-KW" sz="2400" smtClean="0"/>
              <a:t>8-</a:t>
            </a:r>
            <a:r>
              <a:rPr lang="ar-IQ" sz="2400" smtClean="0"/>
              <a:t>اسلوب التفكير التحليلي –التركيبي: ويُعنى هذا التفكير باستعمال المنطق فهو يخطط  جيداً ويمكنه ان يطور المشكلة التي تواجهه وذلك باستعمال التأمل والطريقة النظرية خارج إطار العالم الملموس الواقعي، وهو ماقد يسبب له بعض الصراعات الداخلية </a:t>
            </a:r>
            <a:r>
              <a:rPr lang="ar-KW" sz="2400" smtClean="0"/>
              <a:t>.</a:t>
            </a:r>
          </a:p>
          <a:p>
            <a:pPr marL="0" indent="0">
              <a:buFontTx/>
              <a:buNone/>
            </a:pPr>
            <a:r>
              <a:rPr lang="ar-KW" sz="2400" smtClean="0"/>
              <a:t>9-</a:t>
            </a:r>
            <a:r>
              <a:rPr lang="ar-IQ" sz="2400" smtClean="0"/>
              <a:t>اسلوب التفكير التركيبي-العملي: إن الفرد التركيبي– العملي كثيراُ ما يقوم بدمج التأمل مع التكيف، مدخل التوجه نحو الصراع  مع مدخل التوافق</a:t>
            </a:r>
            <a:r>
              <a:rPr lang="ar-KW" sz="2400" smtClean="0"/>
              <a:t>.</a:t>
            </a:r>
          </a:p>
          <a:p>
            <a:pPr marL="0" indent="0">
              <a:buFontTx/>
              <a:buNone/>
            </a:pPr>
            <a:r>
              <a:rPr lang="ar-KW" sz="2400" smtClean="0"/>
              <a:t>10-</a:t>
            </a:r>
            <a:r>
              <a:rPr lang="ar-IQ" sz="2400" smtClean="0"/>
              <a:t>التفكير التركيبي –الواقعي: وهذا الاحتمال هو التداخل الاقل انتشاراً وذلك من خلال الابحاث التجريبية التي اجراها هاريسون وبرامسون على مدى ثلاث سنوات</a:t>
            </a:r>
            <a:r>
              <a:rPr lang="ar-KW" sz="2400" smtClean="0"/>
              <a:t>.</a:t>
            </a:r>
          </a:p>
        </p:txBody>
      </p:sp>
      <p:pic>
        <p:nvPicPr>
          <p:cNvPr id="2" name="BA581774.wav">
            <a:hlinkClick r:id="" action="ppaction://media"/>
          </p:cNvPr>
          <p:cNvPicPr>
            <a:picLocks noChangeAspect="1"/>
          </p:cNvPicPr>
          <p:nvPr>
            <a:wavAudioFile r:embed="rId1" name="BA584CB9.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2279">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LOWE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7163"/>
            <a:ext cx="9144000" cy="7172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26701790.wav">
            <a:hlinkClick r:id="" action="ppaction://media"/>
          </p:cNvPr>
          <p:cNvPicPr>
            <a:picLocks noChangeAspect="1"/>
          </p:cNvPicPr>
          <p:nvPr>
            <a:wavAudioFile r:embed="rId2" name="26705C6A.wav"/>
          </p:nvPr>
        </p:nvPicPr>
        <p:blipFill>
          <a:blip r:embed="rId6">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Tm="21464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algn="r"/>
            <a:r>
              <a:rPr lang="ar-KW" sz="2400" b="1" smtClean="0"/>
              <a:t>التفكير الإبداعي:</a:t>
            </a:r>
            <a:r>
              <a:rPr lang="en-US" b="1" smtClean="0"/>
              <a:t/>
            </a:r>
            <a:br>
              <a:rPr lang="en-US" b="1" smtClean="0"/>
            </a:br>
            <a:r>
              <a:rPr lang="ar-IQ" sz="2400" smtClean="0"/>
              <a:t>ان للتغيرات الاجتماعية السريعة وما يصاحبها من معوقات ومشكلات نفسية وتربوية واقتصادية واجتماعية وانعكاس هذه المشكلات على الافراد </a:t>
            </a:r>
            <a:endParaRPr lang="ar-KW" sz="2400" smtClean="0"/>
          </a:p>
        </p:txBody>
      </p:sp>
      <p:sp>
        <p:nvSpPr>
          <p:cNvPr id="4099" name="Content Placeholder 2"/>
          <p:cNvSpPr>
            <a:spLocks noGrp="1"/>
          </p:cNvSpPr>
          <p:nvPr>
            <p:ph idx="1"/>
          </p:nvPr>
        </p:nvSpPr>
        <p:spPr/>
        <p:txBody>
          <a:bodyPr/>
          <a:lstStyle/>
          <a:p>
            <a:pPr marL="0" indent="0">
              <a:buFontTx/>
              <a:buNone/>
            </a:pPr>
            <a:r>
              <a:rPr lang="ar-IQ" sz="2400" smtClean="0"/>
              <a:t>في كيفية مواجهتها، جانباً مهماً من جوانب العملية التربوية التي تقدمها المؤسسات التربوية والاجتماعية للأفراد جميعهم لتحقيق الصحة النفسية</a:t>
            </a:r>
            <a:r>
              <a:rPr lang="ar-KW" sz="2400" smtClean="0"/>
              <a:t>.</a:t>
            </a:r>
          </a:p>
          <a:p>
            <a:pPr marL="0" indent="0">
              <a:buFontTx/>
              <a:buNone/>
            </a:pPr>
            <a:r>
              <a:rPr lang="ar-IQ" sz="2400" smtClean="0"/>
              <a:t> </a:t>
            </a:r>
            <a:r>
              <a:rPr lang="ar-KW" sz="2400" smtClean="0"/>
              <a:t>    </a:t>
            </a:r>
            <a:r>
              <a:rPr lang="ar-SA" sz="2400" smtClean="0"/>
              <a:t>وتشير أساليب التفكير الى الطرائق والأساليب المفضلة للأفراد في توظيف قدراتهم، واكتساب معارفهم وتنظيم أفكارهم والتعبير عنها بما يتلاءم مع المهام والمواقف التي يتعرضون لها وان لكل فرد أسلوبه الخاص في التفكير وهذا ما تهتم به الدراسات والبحوث التربوية والنفسية، وتعد أساليب التفكير المناسبة من اهم الخصائص والسمات للمرشد التربوي و</a:t>
            </a:r>
            <a:r>
              <a:rPr lang="ar-IQ" sz="2400" smtClean="0"/>
              <a:t>في حال عدم توافر هذه الصفات والخصائص الشخصية والاجتماعية في  المرشد التربوي مما يؤدي الى خلل في عملية اتصاله مع المسترشدين بسبب ضعف تأثيره الاجتماعي مما قد يضطره الى اللجوء لأساليب أخرى لغرض فرض ارادته وسيطرته مما قد يكون له الاثر السلبي في العملية  الارشادية </a:t>
            </a:r>
            <a:endParaRPr lang="ar-KW" sz="2400" smtClean="0"/>
          </a:p>
        </p:txBody>
      </p:sp>
      <p:pic>
        <p:nvPicPr>
          <p:cNvPr id="2" name="1DCD1618.wav">
            <a:hlinkClick r:id="" action="ppaction://media"/>
          </p:cNvPr>
          <p:cNvPicPr>
            <a:picLocks noChangeAspect="1"/>
          </p:cNvPicPr>
          <p:nvPr>
            <a:wavAudioFile r:embed="rId1" name="1DCDB9E5.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71540">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algn="r"/>
            <a:r>
              <a:rPr lang="ar-SA" sz="2400" smtClean="0"/>
              <a:t>فالتفكير عملية عقلية يتطور فيها المتعلم من خلال عمليات التفاعل العقلي بين الفرد وما يكتسبه من خبرات بهدف تطوير الأبنية المعرفية والوصول الى افتراضات وتوقعات جديدة ،وإن لكل فرد أسلوبه الخاص في التفكير، ومن</a:t>
            </a:r>
            <a:endParaRPr lang="ar-KW" sz="2400" smtClean="0"/>
          </a:p>
        </p:txBody>
      </p:sp>
      <p:sp>
        <p:nvSpPr>
          <p:cNvPr id="5123" name="Content Placeholder 2"/>
          <p:cNvSpPr>
            <a:spLocks noGrp="1"/>
          </p:cNvSpPr>
          <p:nvPr>
            <p:ph idx="1"/>
          </p:nvPr>
        </p:nvSpPr>
        <p:spPr/>
        <p:txBody>
          <a:bodyPr/>
          <a:lstStyle/>
          <a:p>
            <a:pPr marL="0" indent="0">
              <a:buFontTx/>
              <a:buNone/>
            </a:pPr>
            <a:r>
              <a:rPr lang="ar-SA" sz="2400" smtClean="0"/>
              <a:t>الصعوبة التنبؤ بطرائق تفكير الآخرين، كما أن أسلوب التفكير يقيس تفضيلات الأفراد اللغوية  والمعرفية ومستويات المرونة لديهم في العمل والتعامل مع الآخرين  </a:t>
            </a:r>
            <a:r>
              <a:rPr lang="ar-IQ" sz="2400" smtClean="0"/>
              <a:t>إذ إن علم النفس المعرفي قائم على أساس إن سلوك الانسان قائم على ما لدى الفرد من معرفه (</a:t>
            </a:r>
            <a:r>
              <a:rPr lang="en-US" sz="2400" smtClean="0"/>
              <a:t>Cognitive</a:t>
            </a:r>
            <a:r>
              <a:rPr lang="ar-IQ" sz="2400" smtClean="0"/>
              <a:t>) وانه نتاج لما يعرفه ويفكر فيه بل أن التفكير يرتبط وجوداً وعدماً بالمعرفة المشتقة من داخل البناء المعرفي للفرد والتي تشكل أسلوبه في الحياة.</a:t>
            </a:r>
            <a:endParaRPr lang="ar-KW" sz="2400" smtClean="0"/>
          </a:p>
          <a:p>
            <a:pPr marL="0" indent="0">
              <a:buFontTx/>
              <a:buNone/>
            </a:pPr>
            <a:r>
              <a:rPr lang="ar-IQ" sz="2400" u="sng" smtClean="0"/>
              <a:t>اولاً: أساليب التفكير </a:t>
            </a:r>
            <a:r>
              <a:rPr lang="ar-IQ" sz="2400" smtClean="0"/>
              <a:t>(</a:t>
            </a:r>
            <a:r>
              <a:rPr lang="en-US" sz="2400" smtClean="0"/>
              <a:t>Thinking Styles</a:t>
            </a:r>
            <a:r>
              <a:rPr lang="ar-IQ" sz="2400" smtClean="0"/>
              <a:t>): عرفها كل من:   </a:t>
            </a:r>
            <a:endParaRPr lang="en-US" sz="2400" smtClean="0"/>
          </a:p>
          <a:p>
            <a:pPr marL="0" indent="0">
              <a:buFontTx/>
              <a:buNone/>
            </a:pPr>
            <a:r>
              <a:rPr lang="ar-IQ" sz="2400" smtClean="0"/>
              <a:t>هاريسون وبرامسون: </a:t>
            </a:r>
            <a:endParaRPr lang="en-US" sz="2400" smtClean="0"/>
          </a:p>
          <a:p>
            <a:pPr marL="0" indent="0">
              <a:buFontTx/>
              <a:buNone/>
            </a:pPr>
            <a:r>
              <a:rPr lang="ar-IQ" sz="2000" smtClean="0"/>
              <a:t>هي مجموعة من الطرائق الفكرية التي يعتاد المتعلم ان يتعامل بها مع المعلومات المتوافرة لديه نحو ما يوجهه من مشكلات ومواقف وتتضمن أساليب التفكير (الاسلوب التركيبي، والاسلوب المثالي، والاسلوب العملي، والاسلوب التحليلي، والاسلوب الواقعي)  وقد عّرف هاريسون وبرامسون  كل اسلوب على حدة:</a:t>
            </a:r>
            <a:endParaRPr lang="en-US" sz="2000" smtClean="0"/>
          </a:p>
          <a:p>
            <a:pPr marL="0" indent="0">
              <a:buFontTx/>
              <a:buNone/>
            </a:pPr>
            <a:endParaRPr lang="ar-KW" sz="2400" smtClean="0"/>
          </a:p>
        </p:txBody>
      </p:sp>
      <p:pic>
        <p:nvPicPr>
          <p:cNvPr id="2" name="2A9C1634.wav">
            <a:hlinkClick r:id="" action="ppaction://media"/>
          </p:cNvPr>
          <p:cNvPicPr>
            <a:picLocks noChangeAspect="1"/>
          </p:cNvPicPr>
          <p:nvPr>
            <a:wavAudioFile r:embed="rId1" name="2A9C811C.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9133">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algn="r"/>
            <a:r>
              <a:rPr lang="ar-IQ" sz="2400" smtClean="0"/>
              <a:t>1.اسلوب التفكير التركيبي(</a:t>
            </a:r>
            <a:r>
              <a:rPr lang="en-US" sz="2400" smtClean="0"/>
              <a:t>Synthesitic thinking Style</a:t>
            </a:r>
            <a:r>
              <a:rPr lang="ar-IQ" sz="2400" smtClean="0"/>
              <a:t>):</a:t>
            </a:r>
            <a:r>
              <a:rPr lang="en-US" sz="2400" smtClean="0"/>
              <a:t/>
            </a:r>
            <a:br>
              <a:rPr lang="en-US" sz="2400" smtClean="0"/>
            </a:br>
            <a:r>
              <a:rPr lang="ar-IQ" sz="2400" smtClean="0"/>
              <a:t>هو قدرة الفرد على التواصل لبناء وتركيب افكار جديدة واصيلة مختلفة عما يمارسه الاخرون والربط بين وجهات النظر التي تبدو متعارضة  </a:t>
            </a:r>
            <a:endParaRPr lang="ar-KW" smtClean="0"/>
          </a:p>
        </p:txBody>
      </p:sp>
      <p:sp>
        <p:nvSpPr>
          <p:cNvPr id="6147" name="Content Placeholder 2"/>
          <p:cNvSpPr>
            <a:spLocks noGrp="1"/>
          </p:cNvSpPr>
          <p:nvPr>
            <p:ph idx="1"/>
          </p:nvPr>
        </p:nvSpPr>
        <p:spPr/>
        <p:txBody>
          <a:bodyPr/>
          <a:lstStyle/>
          <a:p>
            <a:pPr marL="0" indent="0">
              <a:buFontTx/>
              <a:buNone/>
            </a:pPr>
            <a:r>
              <a:rPr lang="ar-KW" sz="2400" smtClean="0"/>
              <a:t>2</a:t>
            </a:r>
            <a:r>
              <a:rPr lang="ar-IQ" sz="2400" smtClean="0"/>
              <a:t>.اسلوب التفكير المثالي (</a:t>
            </a:r>
            <a:r>
              <a:rPr lang="en-US" sz="2400" smtClean="0"/>
              <a:t>Idealistic thinging Style</a:t>
            </a:r>
            <a:r>
              <a:rPr lang="ar-IQ" sz="2400" smtClean="0"/>
              <a:t>): </a:t>
            </a:r>
            <a:endParaRPr lang="en-US" sz="2400" smtClean="0"/>
          </a:p>
          <a:p>
            <a:pPr marL="0" indent="0">
              <a:buFontTx/>
              <a:buNone/>
            </a:pPr>
            <a:r>
              <a:rPr lang="ar-IQ" sz="2400" smtClean="0"/>
              <a:t>ويقصد به قدرة الفرد على تكوين وجهات نظر مختلفة تجاه الاشياء والميل الى التوجه المستقبلي والتفكير في الاهداف فضلاً عن اهتمام الفرد واحتياجاته من جهة وما هو مفيد للأفراد الاخرين من جهة اخرى.</a:t>
            </a:r>
            <a:endParaRPr lang="en-US" sz="2400" smtClean="0"/>
          </a:p>
          <a:p>
            <a:pPr marL="0" indent="0">
              <a:buFontTx/>
              <a:buNone/>
            </a:pPr>
            <a:r>
              <a:rPr lang="ar-KW" sz="2400" smtClean="0"/>
              <a:t>3</a:t>
            </a:r>
            <a:r>
              <a:rPr lang="ar-IQ" sz="2400" smtClean="0"/>
              <a:t>.اسلوب التفكير العملي (</a:t>
            </a:r>
            <a:r>
              <a:rPr lang="en-US" sz="2400" smtClean="0"/>
              <a:t>Pragmatic thinking  Style</a:t>
            </a:r>
            <a:r>
              <a:rPr lang="ar-IQ" sz="2400" smtClean="0"/>
              <a:t>):</a:t>
            </a:r>
            <a:endParaRPr lang="en-US" sz="2400" smtClean="0"/>
          </a:p>
          <a:p>
            <a:pPr marL="0" indent="0">
              <a:buFontTx/>
              <a:buNone/>
            </a:pPr>
            <a:r>
              <a:rPr lang="ar-IQ" sz="2400" smtClean="0"/>
              <a:t>ويقصد به قدرة الفرد على التحقق مما هو صحيح او خاطئ بالنسبة للخبرة الشخصية التي مر بها ومنحه الحرية والتجريب لإيجاد طرائق لعمل الاشياء بالاستعانة بالمواد الخام المتاحة له.</a:t>
            </a:r>
            <a:endParaRPr lang="en-US" sz="2400" smtClean="0"/>
          </a:p>
          <a:p>
            <a:pPr marL="0" indent="0">
              <a:buFontTx/>
              <a:buNone/>
            </a:pPr>
            <a:r>
              <a:rPr lang="ar-KW" sz="2400" smtClean="0"/>
              <a:t>4</a:t>
            </a:r>
            <a:r>
              <a:rPr lang="ar-IQ" sz="2400" smtClean="0"/>
              <a:t>.اسلوب التفكير التحليلي (</a:t>
            </a:r>
            <a:r>
              <a:rPr lang="en-US" sz="2400" smtClean="0"/>
              <a:t>Analytic thinking style</a:t>
            </a:r>
            <a:r>
              <a:rPr lang="ar-IQ" sz="2400" smtClean="0"/>
              <a:t>)</a:t>
            </a:r>
            <a:r>
              <a:rPr lang="en-US" sz="2400" smtClean="0"/>
              <a:t>:</a:t>
            </a:r>
          </a:p>
          <a:p>
            <a:pPr marL="0" indent="0">
              <a:buFontTx/>
              <a:buNone/>
            </a:pPr>
            <a:r>
              <a:rPr lang="ar-IQ" sz="2400" smtClean="0"/>
              <a:t>ويقصد به قدرة الفرد لمواجهة المشكلات بحذر وبطريقة منهجية والاهتمام بالتفاصيل، والتخطيط بحرص قبل اتخاذ القرار، فضلاً عن جمع قدر ممكن</a:t>
            </a:r>
            <a:endParaRPr lang="ar-KW" smtClean="0"/>
          </a:p>
        </p:txBody>
      </p:sp>
      <p:pic>
        <p:nvPicPr>
          <p:cNvPr id="2" name="71701634.wav">
            <a:hlinkClick r:id="" action="ppaction://media"/>
          </p:cNvPr>
          <p:cNvPicPr>
            <a:picLocks noChangeAspect="1"/>
          </p:cNvPicPr>
          <p:nvPr>
            <a:wavAudioFile r:embed="rId1" name="71707585.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72606">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r"/>
            <a:r>
              <a:rPr lang="ar-KW" sz="2400" smtClean="0"/>
              <a:t/>
            </a:r>
            <a:br>
              <a:rPr lang="ar-KW" sz="2400" smtClean="0"/>
            </a:br>
            <a:r>
              <a:rPr lang="ar-IQ" sz="2400" smtClean="0"/>
              <a:t>من المعلومات من اجل الوصول الى الحقائق.</a:t>
            </a:r>
            <a:r>
              <a:rPr lang="en-US" sz="2400" smtClean="0"/>
              <a:t/>
            </a:r>
            <a:br>
              <a:rPr lang="en-US" sz="2400" smtClean="0"/>
            </a:br>
            <a:r>
              <a:rPr lang="ar-IQ" sz="2400" smtClean="0"/>
              <a:t>5.اسلوب التفكير الواقعي (</a:t>
            </a:r>
            <a:r>
              <a:rPr lang="en-US" sz="2400" smtClean="0"/>
              <a:t>Realistic thinking style</a:t>
            </a:r>
            <a:r>
              <a:rPr lang="ar-IQ" sz="2400" smtClean="0"/>
              <a:t>):</a:t>
            </a:r>
            <a:r>
              <a:rPr lang="en-US" sz="2400" smtClean="0"/>
              <a:t/>
            </a:r>
            <a:br>
              <a:rPr lang="en-US" sz="2400" smtClean="0"/>
            </a:br>
            <a:r>
              <a:rPr lang="ar-IQ" sz="2400" smtClean="0"/>
              <a:t> ويقصد به قدرة الفرد على الاعتماد على الملاحظة والتجريب من خلال الحقائق</a:t>
            </a:r>
            <a:endParaRPr lang="ar-KW" sz="2400" smtClean="0"/>
          </a:p>
        </p:txBody>
      </p:sp>
      <p:sp>
        <p:nvSpPr>
          <p:cNvPr id="7171" name="Content Placeholder 2"/>
          <p:cNvSpPr>
            <a:spLocks noGrp="1"/>
          </p:cNvSpPr>
          <p:nvPr>
            <p:ph idx="1"/>
          </p:nvPr>
        </p:nvSpPr>
        <p:spPr/>
        <p:txBody>
          <a:bodyPr/>
          <a:lstStyle/>
          <a:p>
            <a:pPr marL="0" indent="0">
              <a:buFontTx/>
              <a:buNone/>
            </a:pPr>
            <a:r>
              <a:rPr lang="ar-IQ" sz="2400" smtClean="0"/>
              <a:t>التي يدركها ويتضمن الاستمتاع بالمناقشات المباشرة.</a:t>
            </a:r>
            <a:r>
              <a:rPr lang="en-US" sz="2400" smtClean="0"/>
              <a:t/>
            </a:r>
            <a:br>
              <a:rPr lang="en-US" sz="2400" smtClean="0"/>
            </a:br>
            <a:r>
              <a:rPr lang="ar-IQ" sz="2400" u="sng" smtClean="0"/>
              <a:t>اوضح ڤيبر</a:t>
            </a:r>
            <a:r>
              <a:rPr lang="en-US" sz="2400" u="sng" smtClean="0"/>
              <a:t> Veber</a:t>
            </a:r>
            <a:r>
              <a:rPr lang="ar-IQ" sz="2400" u="sng" smtClean="0"/>
              <a:t> نوعين من التفكير هما:</a:t>
            </a:r>
            <a:endParaRPr lang="en-US" sz="2400" u="sng" smtClean="0"/>
          </a:p>
          <a:p>
            <a:pPr marL="0" indent="0">
              <a:buFontTx/>
              <a:buNone/>
            </a:pPr>
            <a:r>
              <a:rPr lang="ar-IQ" sz="2400" b="1" u="sng" smtClean="0"/>
              <a:t>أ</a:t>
            </a:r>
            <a:r>
              <a:rPr lang="ar-IQ" sz="2400" smtClean="0"/>
              <a:t>- التفكير الذاتي (</a:t>
            </a:r>
            <a:r>
              <a:rPr lang="en-US" sz="2400" smtClean="0"/>
              <a:t>Self- discipline  Thinking</a:t>
            </a:r>
            <a:r>
              <a:rPr lang="ar-IQ" sz="2400" smtClean="0"/>
              <a:t>):</a:t>
            </a:r>
            <a:endParaRPr lang="en-US" sz="2400" smtClean="0"/>
          </a:p>
          <a:p>
            <a:pPr marL="0" indent="0">
              <a:buFontTx/>
              <a:buNone/>
            </a:pPr>
            <a:r>
              <a:rPr lang="ar-IQ" sz="2400" smtClean="0"/>
              <a:t>ويعتمد على معرفة الفرد الشخصية عن العالم، وهو يقوم على الحكم الفردي والحدسي كما يعتمد على المعايير الاخلاقية، ويتكون هذا النوع من التفكير عندما يستقبل الفرد المعرفة من دون تحليل.</a:t>
            </a:r>
            <a:endParaRPr lang="en-US" sz="2400" smtClean="0"/>
          </a:p>
          <a:p>
            <a:pPr marL="0" indent="0">
              <a:buFontTx/>
              <a:buNone/>
            </a:pPr>
            <a:r>
              <a:rPr lang="ar-IQ" sz="2400" b="1" u="sng" smtClean="0"/>
              <a:t>ب-</a:t>
            </a:r>
            <a:r>
              <a:rPr lang="ar-IQ" sz="2400" smtClean="0"/>
              <a:t> التفكير الوظيفي (</a:t>
            </a:r>
            <a:r>
              <a:rPr lang="en-US" sz="2400" smtClean="0"/>
              <a:t>Functional thinking</a:t>
            </a:r>
            <a:r>
              <a:rPr lang="ar-IQ" sz="2400" smtClean="0"/>
              <a:t>):</a:t>
            </a:r>
            <a:endParaRPr lang="ar-KW" sz="2400" smtClean="0"/>
          </a:p>
          <a:p>
            <a:pPr marL="0" indent="0">
              <a:buFontTx/>
              <a:buNone/>
            </a:pPr>
            <a:r>
              <a:rPr lang="ar-IQ" sz="2400" smtClean="0"/>
              <a:t>ويرجع الى المناهج العلمية كالرياضيات وعلوم الاقتصاد ويتكون هذا النوع من التفكير عند استعمال الطرائق التحليلية والتجريبية والتخطيط المدروس، ويجب ان يتعلم هذا النوع من التفكير بإتقان. وإذ كان التفكير الذاتي هو التفكير الحدسي</a:t>
            </a:r>
            <a:endParaRPr lang="ar-KW" sz="2400" smtClean="0"/>
          </a:p>
        </p:txBody>
      </p:sp>
      <p:pic>
        <p:nvPicPr>
          <p:cNvPr id="2" name="76661649.wav">
            <a:hlinkClick r:id="" action="ppaction://media"/>
          </p:cNvPr>
          <p:cNvPicPr>
            <a:picLocks noChangeAspect="1"/>
          </p:cNvPicPr>
          <p:nvPr>
            <a:wavAudioFile r:embed="rId1" name="7666E02C.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40219">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algn="r"/>
            <a:r>
              <a:rPr lang="ar-IQ" sz="2400" smtClean="0"/>
              <a:t>والقيم والاحكام الاخلاقية فأن التفكير الوظيفي هو التفكير الخاص بالمنطق الشكلي والبحث البنائي والكفاءة والكفاية.</a:t>
            </a:r>
            <a:r>
              <a:rPr lang="en-US" sz="2400" smtClean="0"/>
              <a:t/>
            </a:r>
            <a:br>
              <a:rPr lang="en-US" sz="2400" smtClean="0"/>
            </a:br>
            <a:endParaRPr lang="ar-KW" sz="2400" smtClean="0"/>
          </a:p>
        </p:txBody>
      </p:sp>
      <p:graphicFrame>
        <p:nvGraphicFramePr>
          <p:cNvPr id="2" name="Content Placeholder 1"/>
          <p:cNvGraphicFramePr>
            <a:graphicFrameLocks noGrp="1"/>
          </p:cNvGraphicFramePr>
          <p:nvPr>
            <p:ph idx="1"/>
          </p:nvPr>
        </p:nvGraphicFramePr>
        <p:xfrm>
          <a:off x="1577975" y="2146300"/>
          <a:ext cx="5988050" cy="3786187"/>
        </p:xfrm>
        <a:graphic>
          <a:graphicData uri="http://schemas.openxmlformats.org/drawingml/2006/table">
            <a:tbl>
              <a:tblPr rtl="1" firstRow="1" firstCol="1" lastRow="1" lastCol="1" bandRow="1" bandCol="1">
                <a:tableStyleId>{5C22544A-7EE6-4342-B048-85BDC9FD1C3A}</a:tableStyleId>
              </a:tblPr>
              <a:tblGrid>
                <a:gridCol w="1035905"/>
                <a:gridCol w="4952145"/>
              </a:tblGrid>
              <a:tr h="631031">
                <a:tc>
                  <a:txBody>
                    <a:bodyPr/>
                    <a:lstStyle/>
                    <a:p>
                      <a:pPr algn="ctr" rtl="1">
                        <a:lnSpc>
                          <a:spcPct val="115000"/>
                        </a:lnSpc>
                        <a:spcAft>
                          <a:spcPts val="0"/>
                        </a:spcAft>
                      </a:pPr>
                      <a:r>
                        <a:rPr lang="ar-IQ" sz="1800">
                          <a:effectLst/>
                        </a:rPr>
                        <a:t>اساليب التفكير</a:t>
                      </a:r>
                      <a:endParaRPr lang="en-US" sz="1200">
                        <a:effectLst/>
                        <a:latin typeface="Times New Roman"/>
                        <a:ea typeface="Times New Roman"/>
                      </a:endParaRPr>
                    </a:p>
                  </a:txBody>
                  <a:tcPr marL="68595" marR="68595" marT="0" marB="0" anchor="ctr"/>
                </a:tc>
                <a:tc>
                  <a:txBody>
                    <a:bodyPr/>
                    <a:lstStyle/>
                    <a:p>
                      <a:pPr algn="ctr" rtl="1">
                        <a:lnSpc>
                          <a:spcPct val="115000"/>
                        </a:lnSpc>
                        <a:spcAft>
                          <a:spcPts val="0"/>
                        </a:spcAft>
                      </a:pPr>
                      <a:r>
                        <a:rPr lang="ar-IQ" sz="1800">
                          <a:effectLst/>
                        </a:rPr>
                        <a:t>استراتيجيات برونر للتصور الذهني (المناظرة لاساليب التفكير)</a:t>
                      </a:r>
                      <a:endParaRPr lang="en-US" sz="1200">
                        <a:effectLst/>
                        <a:latin typeface="Times New Roman"/>
                        <a:ea typeface="Times New Roman"/>
                      </a:endParaRPr>
                    </a:p>
                  </a:txBody>
                  <a:tcPr marL="68595" marR="68595" marT="0" marB="0" anchor="ctr"/>
                </a:tc>
              </a:tr>
              <a:tr h="631031">
                <a:tc>
                  <a:txBody>
                    <a:bodyPr/>
                    <a:lstStyle/>
                    <a:p>
                      <a:pPr algn="ctr" rtl="1">
                        <a:lnSpc>
                          <a:spcPct val="115000"/>
                        </a:lnSpc>
                        <a:spcAft>
                          <a:spcPts val="0"/>
                        </a:spcAft>
                      </a:pPr>
                      <a:r>
                        <a:rPr lang="ar-IQ" sz="1800">
                          <a:effectLst/>
                        </a:rPr>
                        <a:t>التفكير المثالي</a:t>
                      </a:r>
                      <a:endParaRPr lang="en-US" sz="1200">
                        <a:effectLst/>
                        <a:latin typeface="Times New Roman"/>
                        <a:ea typeface="Times New Roman"/>
                      </a:endParaRPr>
                    </a:p>
                  </a:txBody>
                  <a:tcPr marL="68595" marR="68595" marT="0" marB="0" anchor="ctr"/>
                </a:tc>
                <a:tc>
                  <a:txBody>
                    <a:bodyPr/>
                    <a:lstStyle/>
                    <a:p>
                      <a:pPr algn="ctr" rtl="1">
                        <a:lnSpc>
                          <a:spcPct val="115000"/>
                        </a:lnSpc>
                        <a:spcAft>
                          <a:spcPts val="0"/>
                        </a:spcAft>
                      </a:pPr>
                      <a:r>
                        <a:rPr lang="ar-IQ" sz="1800">
                          <a:effectLst/>
                        </a:rPr>
                        <a:t>استراتيجية الفحص الدقيق ويعني الاحتفاظ بالمعلومات المناسبة في العقل واختبار الفروض جميعها في الوقت نفسه.</a:t>
                      </a:r>
                      <a:endParaRPr lang="en-US" sz="1200">
                        <a:effectLst/>
                        <a:latin typeface="Times New Roman"/>
                        <a:ea typeface="Times New Roman"/>
                      </a:endParaRPr>
                    </a:p>
                  </a:txBody>
                  <a:tcPr marL="68595" marR="68595" marT="0" marB="0" anchor="ctr"/>
                </a:tc>
              </a:tr>
              <a:tr h="946547">
                <a:tc>
                  <a:txBody>
                    <a:bodyPr/>
                    <a:lstStyle/>
                    <a:p>
                      <a:pPr algn="ctr" rtl="1">
                        <a:lnSpc>
                          <a:spcPct val="115000"/>
                        </a:lnSpc>
                        <a:spcAft>
                          <a:spcPts val="0"/>
                        </a:spcAft>
                      </a:pPr>
                      <a:r>
                        <a:rPr lang="ar-IQ" sz="1800">
                          <a:effectLst/>
                        </a:rPr>
                        <a:t>التفكير الواقعي والعملي</a:t>
                      </a:r>
                      <a:endParaRPr lang="en-US" sz="1200">
                        <a:effectLst/>
                        <a:latin typeface="Times New Roman"/>
                        <a:ea typeface="Times New Roman"/>
                      </a:endParaRPr>
                    </a:p>
                  </a:txBody>
                  <a:tcPr marL="68595" marR="68595" marT="0" marB="0" anchor="ctr"/>
                </a:tc>
                <a:tc>
                  <a:txBody>
                    <a:bodyPr/>
                    <a:lstStyle/>
                    <a:p>
                      <a:pPr algn="ctr" rtl="1">
                        <a:lnSpc>
                          <a:spcPct val="115000"/>
                        </a:lnSpc>
                        <a:spcAft>
                          <a:spcPts val="0"/>
                        </a:spcAft>
                      </a:pPr>
                      <a:r>
                        <a:rPr lang="ar-IQ" sz="1800">
                          <a:effectLst/>
                        </a:rPr>
                        <a:t>استراتيجية الانتقاء الناجح</a:t>
                      </a:r>
                      <a:r>
                        <a:rPr lang="en-US" sz="1800">
                          <a:effectLst/>
                        </a:rPr>
                        <a:t>Successive screening</a:t>
                      </a:r>
                      <a:r>
                        <a:rPr lang="ar-IQ" sz="1800">
                          <a:effectLst/>
                        </a:rPr>
                        <a:t> ويعني اختبار منفرد في وقت ما، مع تحديد المعلومات للمساعدة في اختبار الفروض</a:t>
                      </a:r>
                      <a:endParaRPr lang="en-US" sz="1200">
                        <a:effectLst/>
                        <a:latin typeface="Times New Roman"/>
                        <a:ea typeface="Times New Roman"/>
                      </a:endParaRPr>
                    </a:p>
                  </a:txBody>
                  <a:tcPr marL="68595" marR="68595" marT="0" marB="0" anchor="ctr"/>
                </a:tc>
              </a:tr>
              <a:tr h="946547">
                <a:tc>
                  <a:txBody>
                    <a:bodyPr/>
                    <a:lstStyle/>
                    <a:p>
                      <a:pPr algn="ctr" rtl="1">
                        <a:lnSpc>
                          <a:spcPct val="115000"/>
                        </a:lnSpc>
                        <a:spcAft>
                          <a:spcPts val="0"/>
                        </a:spcAft>
                      </a:pPr>
                      <a:r>
                        <a:rPr lang="ar-IQ" sz="1800">
                          <a:effectLst/>
                        </a:rPr>
                        <a:t>التفكير التحليلي</a:t>
                      </a:r>
                      <a:endParaRPr lang="en-US" sz="1200">
                        <a:effectLst/>
                        <a:latin typeface="Times New Roman"/>
                        <a:ea typeface="Times New Roman"/>
                      </a:endParaRPr>
                    </a:p>
                  </a:txBody>
                  <a:tcPr marL="68595" marR="68595" marT="0" marB="0" anchor="ctr"/>
                </a:tc>
                <a:tc>
                  <a:txBody>
                    <a:bodyPr/>
                    <a:lstStyle/>
                    <a:p>
                      <a:pPr algn="ctr" rtl="1">
                        <a:lnSpc>
                          <a:spcPct val="115000"/>
                        </a:lnSpc>
                        <a:spcAft>
                          <a:spcPts val="0"/>
                        </a:spcAft>
                      </a:pPr>
                      <a:r>
                        <a:rPr lang="ar-IQ" sz="1800">
                          <a:effectLst/>
                        </a:rPr>
                        <a:t>استراتيجية التركيز الحذر </a:t>
                      </a:r>
                      <a:r>
                        <a:rPr lang="en-US" sz="1800">
                          <a:effectLst/>
                        </a:rPr>
                        <a:t>Conservative focusing </a:t>
                      </a:r>
                      <a:r>
                        <a:rPr lang="ar-IQ" sz="1800">
                          <a:effectLst/>
                        </a:rPr>
                        <a:t> ويعني امكانية التغيير والتعديل في احد البدائل حتى يعثر على الحل الصحيح</a:t>
                      </a:r>
                      <a:endParaRPr lang="en-US" sz="1200">
                        <a:effectLst/>
                        <a:latin typeface="Times New Roman"/>
                        <a:ea typeface="Times New Roman"/>
                      </a:endParaRPr>
                    </a:p>
                  </a:txBody>
                  <a:tcPr marL="68595" marR="68595" marT="0" marB="0" anchor="ctr"/>
                </a:tc>
              </a:tr>
              <a:tr h="631031">
                <a:tc>
                  <a:txBody>
                    <a:bodyPr/>
                    <a:lstStyle/>
                    <a:p>
                      <a:pPr algn="ctr" rtl="1">
                        <a:lnSpc>
                          <a:spcPct val="115000"/>
                        </a:lnSpc>
                        <a:spcAft>
                          <a:spcPts val="0"/>
                        </a:spcAft>
                      </a:pPr>
                      <a:r>
                        <a:rPr lang="ar-IQ" sz="1800">
                          <a:effectLst/>
                        </a:rPr>
                        <a:t>التفكير التركيبي</a:t>
                      </a:r>
                      <a:endParaRPr lang="en-US" sz="1200">
                        <a:effectLst/>
                        <a:latin typeface="Times New Roman"/>
                        <a:ea typeface="Times New Roman"/>
                      </a:endParaRPr>
                    </a:p>
                  </a:txBody>
                  <a:tcPr marL="68595" marR="68595" marT="0" marB="0" anchor="ctr"/>
                </a:tc>
                <a:tc>
                  <a:txBody>
                    <a:bodyPr/>
                    <a:lstStyle/>
                    <a:p>
                      <a:pPr algn="ctr" rtl="1">
                        <a:lnSpc>
                          <a:spcPct val="115000"/>
                        </a:lnSpc>
                        <a:spcAft>
                          <a:spcPts val="0"/>
                        </a:spcAft>
                      </a:pPr>
                      <a:r>
                        <a:rPr lang="ar-IQ" sz="1800" dirty="0">
                          <a:effectLst/>
                        </a:rPr>
                        <a:t>استراتيجية التركيز على المغامرة </a:t>
                      </a:r>
                      <a:r>
                        <a:rPr lang="en-US" sz="1800" dirty="0">
                          <a:effectLst/>
                        </a:rPr>
                        <a:t>Focus </a:t>
                      </a:r>
                      <a:r>
                        <a:rPr lang="en-US" sz="1800" dirty="0" err="1">
                          <a:effectLst/>
                        </a:rPr>
                        <a:t>gameling</a:t>
                      </a:r>
                      <a:r>
                        <a:rPr lang="en-US" sz="1800" dirty="0">
                          <a:effectLst/>
                        </a:rPr>
                        <a:t> </a:t>
                      </a:r>
                      <a:r>
                        <a:rPr lang="ar-IQ" sz="1800" dirty="0">
                          <a:effectLst/>
                        </a:rPr>
                        <a:t> ويعني امكانية التغيير والتعديل في بدائل كثيرة حتى يظهر حل ما.</a:t>
                      </a:r>
                      <a:endParaRPr lang="en-US" sz="1200" dirty="0">
                        <a:effectLst/>
                        <a:latin typeface="Times New Roman"/>
                        <a:ea typeface="Times New Roman"/>
                      </a:endParaRPr>
                    </a:p>
                  </a:txBody>
                  <a:tcPr marL="68595" marR="68595" marT="0" marB="0" anchor="ctr"/>
                </a:tc>
              </a:tr>
            </a:tbl>
          </a:graphicData>
        </a:graphic>
      </p:graphicFrame>
      <p:sp>
        <p:nvSpPr>
          <p:cNvPr id="3" name="Rectangle 4"/>
          <p:cNvSpPr>
            <a:spLocks noChangeArrowheads="1"/>
          </p:cNvSpPr>
          <p:nvPr/>
        </p:nvSpPr>
        <p:spPr bwMode="auto">
          <a:xfrm>
            <a:off x="1577975" y="2146300"/>
            <a:ext cx="9144000" cy="457200"/>
          </a:xfrm>
          <a:prstGeom prst="rect">
            <a:avLst/>
          </a:prstGeom>
          <a:noFill/>
          <a:ln>
            <a:noFill/>
          </a:ln>
          <a:effectLst>
            <a:prstShdw prst="shdw13" dist="53882" dir="13500000">
              <a:schemeClr val="accent1">
                <a:gamma/>
                <a:shade val="60000"/>
                <a:invGamma/>
                <a:alpha val="50000"/>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algn="l" eaLnBrk="0" hangingPunct="0"/>
            <a:r>
              <a:rPr lang="ar-IQ">
                <a:latin typeface="Simplified Arabic" pitchFamily="18" charset="-78"/>
                <a:cs typeface="Calibri" pitchFamily="34" charset="0"/>
              </a:rPr>
              <a:t>جدول  الربط بين اساليب التفكير واستراتيجيات برونر للتصور الذهني</a:t>
            </a:r>
            <a:endParaRPr lang="en-US" sz="700"/>
          </a:p>
          <a:p>
            <a:pPr algn="l" rtl="0" eaLnBrk="0" hangingPunct="0"/>
            <a:endParaRPr lang="en-US"/>
          </a:p>
        </p:txBody>
      </p:sp>
      <p:pic>
        <p:nvPicPr>
          <p:cNvPr id="4" name="39A01727.wav">
            <a:hlinkClick r:id="" action="ppaction://media"/>
          </p:cNvPr>
          <p:cNvPicPr>
            <a:picLocks noChangeAspect="1"/>
          </p:cNvPicPr>
          <p:nvPr>
            <a:wavAudioFile r:embed="rId1" name="39A02456.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53611">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066800" y="609600"/>
            <a:ext cx="7772400" cy="1143000"/>
          </a:xfrm>
        </p:spPr>
        <p:txBody>
          <a:bodyPr/>
          <a:lstStyle/>
          <a:p>
            <a:pPr algn="r"/>
            <a:r>
              <a:rPr lang="ar-IQ" sz="2400" b="1" u="sng" smtClean="0"/>
              <a:t>وقد صنّف هاريسون وبرامسون أساليب التفكير إلى:</a:t>
            </a:r>
            <a:r>
              <a:rPr lang="en-US" sz="2400" smtClean="0"/>
              <a:t/>
            </a:r>
            <a:br>
              <a:rPr lang="en-US" sz="2400" smtClean="0"/>
            </a:br>
            <a:r>
              <a:rPr lang="ar-IQ" sz="2400" smtClean="0"/>
              <a:t>.</a:t>
            </a:r>
            <a:r>
              <a:rPr lang="ar-IQ" sz="2400" b="1" smtClean="0"/>
              <a:t>أسلوب التفكير التركيبي (</a:t>
            </a:r>
            <a:r>
              <a:rPr lang="en-US" sz="2400" b="1" smtClean="0"/>
              <a:t>Synthesis Thinking style</a:t>
            </a:r>
            <a:r>
              <a:rPr lang="ar-IQ" sz="2400" b="1" smtClean="0"/>
              <a:t>): </a:t>
            </a:r>
            <a:r>
              <a:rPr lang="ar-KW" sz="2400" b="1" smtClean="0"/>
              <a:t/>
            </a:r>
            <a:br>
              <a:rPr lang="ar-KW" sz="2400" b="1" smtClean="0"/>
            </a:br>
            <a:r>
              <a:rPr lang="ar-KW" sz="2400" smtClean="0"/>
              <a:t>1-</a:t>
            </a:r>
            <a:r>
              <a:rPr lang="ar-IQ" sz="2400" smtClean="0"/>
              <a:t>ويقصد به قدرة الفرد على التواصل لبناء افكار جديدة واصيلة ومختلفة عما</a:t>
            </a:r>
            <a:endParaRPr lang="ar-KW" sz="2400" smtClean="0"/>
          </a:p>
        </p:txBody>
      </p:sp>
      <p:sp>
        <p:nvSpPr>
          <p:cNvPr id="9219" name="Content Placeholder 2"/>
          <p:cNvSpPr>
            <a:spLocks noGrp="1"/>
          </p:cNvSpPr>
          <p:nvPr>
            <p:ph idx="1"/>
          </p:nvPr>
        </p:nvSpPr>
        <p:spPr/>
        <p:txBody>
          <a:bodyPr/>
          <a:lstStyle/>
          <a:p>
            <a:pPr marL="0" indent="0">
              <a:buFontTx/>
              <a:buNone/>
            </a:pPr>
            <a:r>
              <a:rPr lang="ar-IQ" sz="2400" smtClean="0"/>
              <a:t>ويفعله الاخرون</a:t>
            </a:r>
            <a:r>
              <a:rPr lang="ar-KW" sz="2400" smtClean="0"/>
              <a:t> و</a:t>
            </a:r>
            <a:r>
              <a:rPr lang="ar-IQ" sz="2400" smtClean="0"/>
              <a:t>يقوم</a:t>
            </a:r>
            <a:r>
              <a:rPr lang="ar-KW" sz="2400" smtClean="0"/>
              <a:t> </a:t>
            </a:r>
            <a:r>
              <a:rPr lang="ar-IQ" sz="2400" smtClean="0"/>
              <a:t>صاحب هذا التفكير بتركيب الاشياء والافكار من خلال الدمج والتكامل كما يحاول ان يجد الاستنتاجات والطرائق التي يمكن ان يصنع فيها الأشياء لتنتج تركيبة جديدة ومبتكرة كما يميل في ذلك الى العمليات التأملية التي تنتج الحل الأفضل الذي يمكن إعداده ويحاول كذلك ربط وجهات النظر التي تبدو متعارضة ومتناقضة</a:t>
            </a:r>
            <a:r>
              <a:rPr lang="ar-KW" sz="2400" smtClean="0"/>
              <a:t>.</a:t>
            </a:r>
            <a:r>
              <a:rPr lang="ar-IQ" sz="2400" smtClean="0"/>
              <a:t> ويستعملون اسلوب التأمل والتخطيط ويستعمل اصحاب هذا الاسلوب الاستراتيجية الجدلية التي تعتمد على الخطوات الآتية:-</a:t>
            </a:r>
            <a:endParaRPr lang="en-US" sz="2400" smtClean="0"/>
          </a:p>
          <a:p>
            <a:pPr marL="0" indent="0">
              <a:buFontTx/>
              <a:buNone/>
            </a:pPr>
            <a:r>
              <a:rPr lang="ar-KW" sz="2400" smtClean="0"/>
              <a:t>أ-</a:t>
            </a:r>
            <a:r>
              <a:rPr lang="ar-IQ" sz="2400" smtClean="0"/>
              <a:t>الفرضية العلمية وهي مقبولة عادة. </a:t>
            </a:r>
            <a:endParaRPr lang="en-US" sz="2400" smtClean="0"/>
          </a:p>
          <a:p>
            <a:pPr marL="0" indent="0">
              <a:buFontTx/>
              <a:buNone/>
            </a:pPr>
            <a:r>
              <a:rPr lang="ar-KW" sz="2400" smtClean="0"/>
              <a:t>ب-</a:t>
            </a:r>
            <a:r>
              <a:rPr lang="ar-IQ" sz="2400" smtClean="0"/>
              <a:t>التضاد والتناقض التي تتميز بالتحدي.</a:t>
            </a:r>
            <a:endParaRPr lang="en-US" sz="2400" smtClean="0"/>
          </a:p>
          <a:p>
            <a:pPr marL="0" indent="0">
              <a:buFontTx/>
              <a:buNone/>
            </a:pPr>
            <a:r>
              <a:rPr lang="ar-IQ" sz="2400" smtClean="0"/>
              <a:t>ج- التركيب من خلال الجمع بين الفرضية العلمية والتناقض والتضاد.</a:t>
            </a:r>
            <a:endParaRPr lang="en-US" sz="2400" smtClean="0"/>
          </a:p>
          <a:p>
            <a:pPr marL="0" indent="0">
              <a:buFontTx/>
              <a:buNone/>
            </a:pPr>
            <a:r>
              <a:rPr lang="ar-IQ" sz="2400" smtClean="0"/>
              <a:t>ويمكن وصف اصحاب هذا التفكير بشكل مبسط بأنهم يميلون للتأمل، والتغيير، ويحبون المناقشات والمناظرات وهم غير مسايرين، وذوو نظره تكاملية.</a:t>
            </a:r>
            <a:endParaRPr lang="en-US" sz="2400" smtClean="0"/>
          </a:p>
          <a:p>
            <a:pPr marL="0" indent="0">
              <a:buFontTx/>
              <a:buNone/>
            </a:pPr>
            <a:endParaRPr lang="ar-KW" sz="2400" smtClean="0"/>
          </a:p>
        </p:txBody>
      </p:sp>
      <p:pic>
        <p:nvPicPr>
          <p:cNvPr id="2" name="931F1727.wav">
            <a:hlinkClick r:id="" action="ppaction://media"/>
          </p:cNvPr>
          <p:cNvPicPr>
            <a:picLocks noChangeAspect="1"/>
          </p:cNvPicPr>
          <p:nvPr>
            <a:wavAudioFile r:embed="rId1" name="931F3729.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43850">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62000" y="609600"/>
            <a:ext cx="7772400" cy="1143000"/>
          </a:xfrm>
        </p:spPr>
        <p:txBody>
          <a:bodyPr/>
          <a:lstStyle/>
          <a:p>
            <a:r>
              <a:rPr lang="ar-KW" sz="2400" smtClean="0"/>
              <a:t>2-</a:t>
            </a:r>
            <a:r>
              <a:rPr lang="ar-IQ" sz="2400" smtClean="0"/>
              <a:t>اسلوب التفكير المثالي (</a:t>
            </a:r>
            <a:r>
              <a:rPr lang="en-US" sz="2400" smtClean="0"/>
              <a:t>Idealistic Thinking style</a:t>
            </a:r>
            <a:r>
              <a:rPr lang="ar-IQ" sz="2400" smtClean="0"/>
              <a:t>): يركز هذا الاسلوب من التفكير على المستقبل والاهداف ولذلك فأن وجهات النظر نحو الاشياء تكون واسعة فيركز على وضع معايير مرتفعة لتحقيق ما يهمه ويفيده شخصيا </a:t>
            </a:r>
            <a:endParaRPr lang="ar-KW" sz="2400" smtClean="0"/>
          </a:p>
        </p:txBody>
      </p:sp>
      <p:sp>
        <p:nvSpPr>
          <p:cNvPr id="10243" name="Content Placeholder 2"/>
          <p:cNvSpPr>
            <a:spLocks noGrp="1"/>
          </p:cNvSpPr>
          <p:nvPr>
            <p:ph idx="1"/>
          </p:nvPr>
        </p:nvSpPr>
        <p:spPr/>
        <p:txBody>
          <a:bodyPr/>
          <a:lstStyle/>
          <a:p>
            <a:pPr marL="0" indent="0">
              <a:buFontTx/>
              <a:buNone/>
            </a:pPr>
            <a:r>
              <a:rPr lang="ar-IQ" sz="2400" smtClean="0"/>
              <a:t>واجتماعيا وهو يشبه اسلوب التفكير التركيبي من صنف التركيز على القيم اكثر من التركيز على الحقائق، كما ان صاحب التفكير المثالي يدرك اختلاف الاشياء كما يركز هؤلاء على انه يمكن التوفيق بين الاشياء المختلفة</a:t>
            </a:r>
            <a:endParaRPr lang="ar-KW" sz="2400" smtClean="0"/>
          </a:p>
          <a:p>
            <a:pPr marL="0" indent="0">
              <a:buFontTx/>
              <a:buNone/>
            </a:pPr>
            <a:r>
              <a:rPr lang="ar-KW" sz="2400" smtClean="0"/>
              <a:t>3</a:t>
            </a:r>
            <a:r>
              <a:rPr lang="ar-IQ" sz="2400" smtClean="0"/>
              <a:t>.اسلوب التفكير العملي (</a:t>
            </a:r>
            <a:r>
              <a:rPr lang="en-US" sz="2400" smtClean="0"/>
              <a:t>Pragmatic Thinking style</a:t>
            </a:r>
            <a:r>
              <a:rPr lang="ar-IQ" sz="2400" smtClean="0"/>
              <a:t>): ويقصد به قدرة الفرد في التحقق فيما هو صحيح او خاطئ باستعمال الخبرة الشخصية المباشرة الحالية يتناول المشكلات بشكل تدريجي ويتميز صاحب هذا التفكير بالإجراء والبحث عن الحلول السريعة مع اهتمامه بإيجاد طرائق جديدة لعمل الاشياء مستعيناً بما هو متاح امامه، واصحاب هذا التفكير لا يعنون كثيراً بالمعايير المترفعة وقليلو الاعتماد على المدخل المنطقي والمخطط والتفكير الجيد ويركزوا على مدى تحقيق الفائدة (يشبه بذلك التفكير المثالي)</a:t>
            </a:r>
            <a:r>
              <a:rPr lang="ar-KW" sz="2400" smtClean="0"/>
              <a:t>.</a:t>
            </a:r>
          </a:p>
        </p:txBody>
      </p:sp>
      <p:pic>
        <p:nvPicPr>
          <p:cNvPr id="2" name="D5D31743.wav">
            <a:hlinkClick r:id="" action="ppaction://media"/>
          </p:cNvPr>
          <p:cNvPicPr>
            <a:picLocks noChangeAspect="1"/>
          </p:cNvPicPr>
          <p:nvPr>
            <a:wavAudioFile r:embed="rId1" name="D5D36538.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64068">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r"/>
            <a:r>
              <a:rPr lang="ar-KW" sz="2400" smtClean="0"/>
              <a:t>4-</a:t>
            </a:r>
            <a:r>
              <a:rPr lang="ar-IQ" sz="2400" smtClean="0"/>
              <a:t>اسلوب التفكير التحليلي (</a:t>
            </a:r>
            <a:r>
              <a:rPr lang="en-US" sz="2400" smtClean="0"/>
              <a:t>Analytic Thinking style</a:t>
            </a:r>
            <a:r>
              <a:rPr lang="ar-IQ" sz="2400" smtClean="0"/>
              <a:t>): ويقصد به قدرة الفرد على الاهتمام بالتفاصيل في حل المشكلات التي يواجها ويعتمد في التعامل معها بطريقة منطقية او منهجية  ويتخذ اصحاب هؤلاء الاسلوب من التفكير قراراتهم حول حل المشكلات على التخطيط واعتماد</a:t>
            </a:r>
            <a:endParaRPr lang="ar-KW" sz="2400" smtClean="0"/>
          </a:p>
        </p:txBody>
      </p:sp>
      <p:sp>
        <p:nvSpPr>
          <p:cNvPr id="11267" name="Content Placeholder 2"/>
          <p:cNvSpPr>
            <a:spLocks noGrp="1"/>
          </p:cNvSpPr>
          <p:nvPr>
            <p:ph idx="1"/>
          </p:nvPr>
        </p:nvSpPr>
        <p:spPr/>
        <p:txBody>
          <a:bodyPr/>
          <a:lstStyle/>
          <a:p>
            <a:pPr marL="0" indent="0">
              <a:buFontTx/>
              <a:buNone/>
            </a:pPr>
            <a:r>
              <a:rPr lang="ar-IQ" sz="2400" smtClean="0"/>
              <a:t>اكبر قدر من المعلومات، ويرى اصحاب هذا الاسلوب من التفكير انفسهم بانهم عمليون الا انهم مع اهتمامهم بأشياء في أطار عام ويصلون الى استنتاجات استناداً الى المعلومات التفصيلية مع استعمال المنظور المنطقي </a:t>
            </a:r>
            <a:r>
              <a:rPr lang="ar-KW" sz="2400" smtClean="0"/>
              <a:t>.</a:t>
            </a:r>
          </a:p>
          <a:p>
            <a:pPr marL="0" indent="0">
              <a:buFontTx/>
              <a:buNone/>
            </a:pPr>
            <a:r>
              <a:rPr lang="ar-KW" sz="2400" smtClean="0"/>
              <a:t>5-</a:t>
            </a:r>
            <a:r>
              <a:rPr lang="ar-IQ" sz="2400" smtClean="0"/>
              <a:t>اسلوب التفكير الواقعي (</a:t>
            </a:r>
            <a:r>
              <a:rPr lang="en-US" sz="2400" smtClean="0"/>
              <a:t>Realistic Thinking style</a:t>
            </a:r>
            <a:r>
              <a:rPr lang="ar-IQ" sz="2400" smtClean="0"/>
              <a:t>): ويقصد به قدرة الفرد على الاعتماد على الملاحظة والتجريب وهو يصلح لان يكون مديراً مالياً بارعاً </a:t>
            </a:r>
            <a:r>
              <a:rPr lang="en-US" sz="2400" smtClean="0"/>
              <a:t>Financial management </a:t>
            </a:r>
            <a:r>
              <a:rPr lang="ar-IQ" sz="2400" smtClean="0"/>
              <a:t> يركز على البيانات الخام والحقائق، فحقيقة الاشياء ترتبط بالشعور بها او الاحساس بها (سمعاً او رؤية او شماً او لمساً) او ملاحظتها واختبارها شخصياً فالحقائق عند هذا الاسلوب من التفكير او (ما تراه هو ما تحصل عليه) يركز صاحب هذا الاسلوب على الاستنتاجات كما يعتمد على الاتفاق على الحقائق التي على اساسها تتم الاشياء ويعتمد على العملية التصحيحية في حال مواجهته لمشكلة خاصة هو محاولة تصحيحها والوصول في نهايته الى حلها</a:t>
            </a:r>
            <a:endParaRPr lang="ar-KW" sz="2400" smtClean="0"/>
          </a:p>
        </p:txBody>
      </p:sp>
      <p:pic>
        <p:nvPicPr>
          <p:cNvPr id="2" name="B8A11743.wav">
            <a:hlinkClick r:id="" action="ppaction://media"/>
          </p:cNvPr>
          <p:cNvPicPr>
            <a:picLocks noChangeAspect="1"/>
          </p:cNvPicPr>
          <p:nvPr>
            <a:wavAudioFile r:embed="rId1" name="B8A1A50A.wav"/>
          </p:nvPr>
        </p:nvPicPr>
        <p:blipFill>
          <a:blip r:embed="rId3">
            <a:extLst>
              <a:ext uri="{28A0092B-C50C-407E-A947-70E740481C1C}">
                <a14:useLocalDpi xmlns:a14="http://schemas.microsoft.com/office/drawing/2010/main" val="0"/>
              </a:ext>
            </a:extLst>
          </a:blip>
          <a:srcRect/>
          <a:stretch>
            <a:fillRect/>
          </a:stretch>
        </p:blipFill>
        <p:spPr bwMode="auto">
          <a:xfrm>
            <a:off x="8382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31546">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WER3D TRANSITION" val="Antenna.p3d 1"/>
  <p:tag name="POWER3D OPTIONS" val="Fast "/>
  <p:tag name="POWER3D SOUND" val="Antenna"/>
</p:tagLst>
</file>

<file path=ppt/theme/theme1.xml><?xml version="1.0" encoding="utf-8"?>
<a:theme xmlns:a="http://schemas.openxmlformats.org/drawingml/2006/main" name="1_تصميم افتراضي">
  <a:themeElements>
    <a:clrScheme name="1_تصميم افتراضي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تصميم افتراضي">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تصميم افتراضي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تصميم افتراضي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تصميم افتراضي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تصميم افتراضي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تصميم افتراضي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تصميم افتراضي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تصميم افتراضي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تصميم افتراضي">
  <a:themeElements>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تصميم افتراضي">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تصميم افتراضي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تصميم افتراضي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تصميم افتراضي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تصميم افتراضي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تصميم افتراضي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تصميم افتراضي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تصميم افتراضي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تصميم افتراضي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تصميم افتراضي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تصميم افتراضي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تصميم افتراضي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تصميم افتراضي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1292</TotalTime>
  <Words>1452</Words>
  <Application>Microsoft Office PowerPoint</Application>
  <PresentationFormat>عرض على الشاشة (3:4)‏</PresentationFormat>
  <Paragraphs>64</Paragraphs>
  <Slides>13</Slides>
  <Notes>1</Notes>
  <HiddenSlides>0</HiddenSlides>
  <MMClips>13</MMClips>
  <ScaleCrop>false</ScaleCrop>
  <HeadingPairs>
    <vt:vector size="6" baseType="variant">
      <vt:variant>
        <vt:lpstr>الخطوط المستخدمة</vt:lpstr>
      </vt:variant>
      <vt:variant>
        <vt:i4>4</vt:i4>
      </vt:variant>
      <vt:variant>
        <vt:lpstr>نسق</vt:lpstr>
      </vt:variant>
      <vt:variant>
        <vt:i4>2</vt:i4>
      </vt:variant>
      <vt:variant>
        <vt:lpstr>عناوين الشرائح</vt:lpstr>
      </vt:variant>
      <vt:variant>
        <vt:i4>13</vt:i4>
      </vt:variant>
    </vt:vector>
  </HeadingPairs>
  <TitlesOfParts>
    <vt:vector size="19" baseType="lpstr">
      <vt:lpstr>Arial</vt:lpstr>
      <vt:lpstr>Times New Roman</vt:lpstr>
      <vt:lpstr>Simplified Arabic</vt:lpstr>
      <vt:lpstr>Calibri</vt:lpstr>
      <vt:lpstr>1_تصميم افتراضي</vt:lpstr>
      <vt:lpstr>تصميم افتراضي</vt:lpstr>
      <vt:lpstr>عرض تقديمي في PowerPoint</vt:lpstr>
      <vt:lpstr>التفكير الإبداعي: ان للتغيرات الاجتماعية السريعة وما يصاحبها من معوقات ومشكلات نفسية وتربوية واقتصادية واجتماعية وانعكاس هذه المشكلات على الافراد </vt:lpstr>
      <vt:lpstr>فالتفكير عملية عقلية يتطور فيها المتعلم من خلال عمليات التفاعل العقلي بين الفرد وما يكتسبه من خبرات بهدف تطوير الأبنية المعرفية والوصول الى افتراضات وتوقعات جديدة ،وإن لكل فرد أسلوبه الخاص في التفكير، ومن</vt:lpstr>
      <vt:lpstr>1.اسلوب التفكير التركيبي(Synthesitic thinking Style): هو قدرة الفرد على التواصل لبناء وتركيب افكار جديدة واصيلة مختلفة عما يمارسه الاخرون والربط بين وجهات النظر التي تبدو متعارضة  </vt:lpstr>
      <vt:lpstr> من المعلومات من اجل الوصول الى الحقائق. 5.اسلوب التفكير الواقعي (Realistic thinking style):  ويقصد به قدرة الفرد على الاعتماد على الملاحظة والتجريب من خلال الحقائق</vt:lpstr>
      <vt:lpstr>والقيم والاحكام الاخلاقية فأن التفكير الوظيفي هو التفكير الخاص بالمنطق الشكلي والبحث البنائي والكفاءة والكفاية. </vt:lpstr>
      <vt:lpstr>وقد صنّف هاريسون وبرامسون أساليب التفكير إلى: .أسلوب التفكير التركيبي (Synthesis Thinking style):  1-ويقصد به قدرة الفرد على التواصل لبناء افكار جديدة واصيلة ومختلفة عما</vt:lpstr>
      <vt:lpstr>2-اسلوب التفكير المثالي (Idealistic Thinking style): يركز هذا الاسلوب من التفكير على المستقبل والاهداف ولذلك فأن وجهات النظر نحو الاشياء تكون واسعة فيركز على وضع معايير مرتفعة لتحقيق ما يهمه ويفيده شخصيا </vt:lpstr>
      <vt:lpstr>4-اسلوب التفكير التحليلي (Analytic Thinking style): ويقصد به قدرة الفرد على الاهتمام بالتفاصيل في حل المشكلات التي يواجها ويعتمد في التعامل معها بطريقة منطقية او منهجية  ويتخذ اصحاب هؤلاء الاسلوب من التفكير قراراتهم حول حل المشكلات على التخطيط واعتماد</vt:lpstr>
      <vt:lpstr>تركيبات أساليب التفكير: 1.اسلوب التفكير المثالي – التحليلي  فالفرد المثالي – التحليلي يتصف بالنظرة المتحررة والادراك الواسع إذ يرغب </vt:lpstr>
      <vt:lpstr>المثالي يتجه نحو التأمل وغالباً ما يعنى بسببية الاشياء من دون العناية بالكيفية، ويعاني هذا الفرد من احتمالية وجود صراعات داخلية لاسلوبين من التفكير: المثالي، التركيبي،  فالمثالي يُعنى بالاتفاق بين الناس والافكار.</vt:lpstr>
      <vt:lpstr>6.اسلوب التفكير المثالي – العملي: يتناول هذا التفكير المشكلات بطريقة موقفية عملية مع الاحتفاظ  في العقل بالأهداف والمعايير المرتفعة وهذا التفكير يكسب الفرد الاتفاق على الاهداف والتحمل بدرجة كبيرة.</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سهر الليالى SH</dc:creator>
  <cp:lastModifiedBy>fares</cp:lastModifiedBy>
  <cp:revision>165</cp:revision>
  <cp:lastPrinted>1601-01-01T00:00:00Z</cp:lastPrinted>
  <dcterms:created xsi:type="dcterms:W3CDTF">2012-01-28T20:53:08Z</dcterms:created>
  <dcterms:modified xsi:type="dcterms:W3CDTF">2020-04-26T13:00:53Z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