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72" r:id="rId2"/>
    <p:sldMasterId id="2147483858" r:id="rId3"/>
    <p:sldMasterId id="2147483863" r:id="rId4"/>
    <p:sldMasterId id="2147484045" r:id="rId5"/>
    <p:sldMasterId id="2147484069" r:id="rId6"/>
    <p:sldMasterId id="2147484081" r:id="rId7"/>
    <p:sldMasterId id="2147484201" r:id="rId8"/>
  </p:sldMasterIdLst>
  <p:notesMasterIdLst>
    <p:notesMasterId r:id="rId21"/>
  </p:notesMasterIdLst>
  <p:sldIdLst>
    <p:sldId id="350" r:id="rId9"/>
    <p:sldId id="256" r:id="rId10"/>
    <p:sldId id="257" r:id="rId11"/>
    <p:sldId id="258" r:id="rId12"/>
    <p:sldId id="259" r:id="rId13"/>
    <p:sldId id="260" r:id="rId14"/>
    <p:sldId id="262" r:id="rId15"/>
    <p:sldId id="360" r:id="rId16"/>
    <p:sldId id="306" r:id="rId17"/>
    <p:sldId id="308" r:id="rId18"/>
    <p:sldId id="311" r:id="rId19"/>
    <p:sldId id="30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A4"/>
    <a:srgbClr val="FFCC99"/>
    <a:srgbClr val="FAECEA"/>
    <a:srgbClr val="F0FCE8"/>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662" autoAdjust="0"/>
    <p:restoredTop sz="94671" autoAdjust="0"/>
  </p:normalViewPr>
  <p:slideViewPr>
    <p:cSldViewPr>
      <p:cViewPr>
        <p:scale>
          <a:sx n="60" d="100"/>
          <a:sy n="60" d="100"/>
        </p:scale>
        <p:origin x="-1446" y="-294"/>
      </p:cViewPr>
      <p:guideLst>
        <p:guide orient="horz" pos="2160"/>
        <p:guide pos="2880"/>
      </p:guideLst>
    </p:cSldViewPr>
  </p:slideViewPr>
  <p:outlineViewPr>
    <p:cViewPr>
      <p:scale>
        <a:sx n="33" d="100"/>
        <a:sy n="33" d="100"/>
      </p:scale>
      <p:origin x="0" y="1881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2599D23A-24B9-41BA-B051-EA153631B31C}" type="datetimeFigureOut">
              <a:rPr lang="ar-EG" smtClean="0"/>
              <a:t>03/09/1441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2B52DAB-8136-4AF8-8195-A1ABA09E9CB8}" type="slidenum">
              <a:rPr lang="ar-EG" smtClean="0"/>
              <a:t>‹#›</a:t>
            </a:fld>
            <a:endParaRPr lang="ar-EG"/>
          </a:p>
        </p:txBody>
      </p:sp>
    </p:spTree>
    <p:extLst>
      <p:ext uri="{BB962C8B-B14F-4D97-AF65-F5344CB8AC3E}">
        <p14:creationId xmlns:p14="http://schemas.microsoft.com/office/powerpoint/2010/main" val="57116474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5ECD3990-D98E-4F95-BB3E-082A39EFF700}" type="slidenum">
              <a:rPr lang="en-US" smtClean="0"/>
              <a:t>1</a:t>
            </a:fld>
            <a:endParaRPr lang="en-US"/>
          </a:p>
        </p:txBody>
      </p:sp>
    </p:spTree>
    <p:extLst>
      <p:ext uri="{BB962C8B-B14F-4D97-AF65-F5344CB8AC3E}">
        <p14:creationId xmlns:p14="http://schemas.microsoft.com/office/powerpoint/2010/main" val="3164112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8022" y="770029"/>
            <a:ext cx="7787954" cy="2036067"/>
          </a:xfrm>
          <a:noFill/>
          <a:effectLst>
            <a:outerShdw blurRad="50800" dist="38100" dir="2700000" algn="tl" rotWithShape="0">
              <a:prstClr val="black">
                <a:alpha val="40000"/>
              </a:prstClr>
            </a:outerShdw>
          </a:effectLst>
        </p:spPr>
        <p:txBody>
          <a:bodyPr>
            <a:normAutofit/>
          </a:bodyPr>
          <a:lstStyle>
            <a:lvl1pPr algn="r">
              <a:defRPr sz="3600">
                <a:solidFill>
                  <a:srgbClr val="990099"/>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78031" y="2818181"/>
            <a:ext cx="7787955" cy="814427"/>
          </a:xfrm>
        </p:spPr>
        <p:txBody>
          <a:bodyPr>
            <a:normAutofit/>
          </a:bodyPr>
          <a:lstStyle>
            <a:lvl1pPr marL="0" indent="0" algn="r">
              <a:buNone/>
              <a:defRPr sz="2800" b="0"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ar-SA" smtClean="0"/>
              <a:t>انقر لتحرير نمط العنوان الرئيسي</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dirty="0" smtClean="0"/>
              <a:t>انقر فوق الأيقونة لإضافة صورة</a:t>
            </a:r>
            <a:endParaRPr lang="en-US" dirty="0"/>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descr="E:\websites\free-power-point-templates\2012\logos.png">
            <a:extLst>
              <a:ext uri="{FF2B5EF4-FFF2-40B4-BE49-F238E27FC236}">
                <a16:creationId xmlns="" xmlns:a16="http://schemas.microsoft.com/office/drawing/2014/main" id="{777BABED-29D1-42AA-900D-A1AC0B4A65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8306" y="3101623"/>
            <a:ext cx="1463784"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شريحة عنو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07080" y="3021787"/>
            <a:ext cx="7787954" cy="2036067"/>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07081" y="5057854"/>
            <a:ext cx="7787955" cy="814425"/>
          </a:xfrm>
        </p:spPr>
        <p:txBody>
          <a:bodyPr>
            <a:normAutofit/>
          </a:bodyPr>
          <a:lstStyle>
            <a:lvl1pPr marL="0" indent="0" algn="r">
              <a:buNone/>
              <a:defRPr sz="2800" b="0" i="0">
                <a:solidFill>
                  <a:srgbClr val="1D3A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448965" y="171294"/>
            <a:ext cx="8246070" cy="814428"/>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48966" y="1596540"/>
            <a:ext cx="8246070" cy="4886557"/>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4471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5" y="374899"/>
            <a:ext cx="6108200" cy="763525"/>
          </a:xfrm>
        </p:spPr>
        <p:txBody>
          <a:bodyPr>
            <a:normAutofit/>
          </a:bodyPr>
          <a:lstStyle>
            <a:lvl1pPr algn="l">
              <a:defRPr sz="3600">
                <a:solidFill>
                  <a:srgbClr val="007033"/>
                </a:solidFill>
                <a:effectLst>
                  <a:outerShdw blurRad="50800" dist="38100" dir="2700000" algn="tl" rotWithShape="0">
                    <a:prstClr val="black">
                      <a:alpha val="40000"/>
                    </a:prstClr>
                  </a:outerShdw>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2586835" y="1392934"/>
            <a:ext cx="6108200" cy="488502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29391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754376" y="374900"/>
            <a:ext cx="7940659" cy="814427"/>
          </a:xfrm>
        </p:spPr>
        <p:txBody>
          <a:bodyPr>
            <a:normAutofit/>
          </a:bodyPr>
          <a:lstStyle>
            <a:lvl1pPr algn="r">
              <a:defRPr sz="3600" baseline="0">
                <a:solidFill>
                  <a:schemeClr val="bg1"/>
                </a:solidFill>
                <a:effectLst>
                  <a:outerShdw blurRad="50800" dist="38100" dir="2700000" algn="tl" rotWithShape="0">
                    <a:prstClr val="black">
                      <a:alpha val="40000"/>
                    </a:prstClr>
                  </a:outerShdw>
                </a:effectLst>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536879" y="2003752"/>
            <a:ext cx="4040188"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536879" y="2633615"/>
            <a:ext cx="4040188"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572001" y="2003752"/>
            <a:ext cx="4041775"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572001" y="2633615"/>
            <a:ext cx="4041775"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448965" y="374903"/>
            <a:ext cx="8246070" cy="814428"/>
          </a:xfrm>
        </p:spPr>
        <p:txBody>
          <a:bodyPr>
            <a:normAutofit/>
          </a:bodyPr>
          <a:lstStyle>
            <a:lvl1pPr algn="l">
              <a:defRPr sz="3600" baseline="0">
                <a:solidFill>
                  <a:srgbClr val="990099"/>
                </a:solidFill>
                <a:effectLst>
                  <a:outerShdw blurRad="50800" dist="38100" dir="2700000" algn="tl" rotWithShape="0">
                    <a:prstClr val="black">
                      <a:alpha val="40000"/>
                    </a:prstClr>
                  </a:outerShdw>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448966" y="1596540"/>
            <a:ext cx="8246070" cy="4886557"/>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447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ar-SA" smtClean="0"/>
              <a:t>انقر لتحرير نمط العنوان الرئيسي</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ar-SA" smtClean="0"/>
              <a:t>انقر لتحرير نمط العنوان الرئيسي</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dirty="0" smtClean="0"/>
              <a:t>انقر فوق الأيقونة لإضافة صورة</a:t>
            </a:r>
            <a:endParaRPr lang="en-US"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descr="E:\websites\free-power-point-templates\2012\logos.png">
            <a:extLst>
              <a:ext uri="{FF2B5EF4-FFF2-40B4-BE49-F238E27FC236}">
                <a16:creationId xmlns="" xmlns:a16="http://schemas.microsoft.com/office/drawing/2014/main" id="{BEEAD29A-58CF-40AF-A1AF-51DF6A1940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8306" y="3101618"/>
            <a:ext cx="1463784"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شريحة عنوان">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416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عنوان ومحتو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Click to add title</a:t>
            </a:r>
            <a:endParaRPr lang="ko-KR" altLang="en-US" dirty="0"/>
          </a:p>
        </p:txBody>
      </p:sp>
      <p:sp>
        <p:nvSpPr>
          <p:cNvPr id="3" name="Content Placeholder 2"/>
          <p:cNvSpPr>
            <a:spLocks noGrp="1"/>
          </p:cNvSpPr>
          <p:nvPr>
            <p:ph idx="1"/>
          </p:nvPr>
        </p:nvSpPr>
        <p:spPr>
          <a:xfrm>
            <a:off x="457200" y="1600201"/>
            <a:ext cx="8229600" cy="460648"/>
          </a:xfrm>
          <a:prstGeom prst="rect">
            <a:avLst/>
          </a:prstGeom>
        </p:spPr>
        <p:txBody>
          <a:bodyPr anchor="ctr"/>
          <a:lstStyle>
            <a:lvl1pPr marL="0" indent="0">
              <a:buNone/>
              <a:defRPr sz="2000">
                <a:solidFill>
                  <a:schemeClr val="tx1">
                    <a:lumMod val="75000"/>
                    <a:lumOff val="25000"/>
                  </a:schemeClr>
                </a:solidFill>
              </a:defRPr>
            </a:lvl1pPr>
          </a:lstStyle>
          <a:p>
            <a:pPr lvl="0"/>
            <a:r>
              <a:rPr lang="ar-SA" altLang="ko-KR" smtClean="0"/>
              <a:t>انقر لتحرير أنماط النص الرئيسي</a:t>
            </a:r>
          </a:p>
        </p:txBody>
      </p:sp>
      <p:sp>
        <p:nvSpPr>
          <p:cNvPr id="4" name="Content Placeholder 2"/>
          <p:cNvSpPr>
            <a:spLocks noGrp="1"/>
          </p:cNvSpPr>
          <p:nvPr>
            <p:ph idx="10"/>
          </p:nvPr>
        </p:nvSpPr>
        <p:spPr>
          <a:xfrm>
            <a:off x="467544" y="2276872"/>
            <a:ext cx="8229600" cy="3600400"/>
          </a:xfrm>
          <a:prstGeom prst="rect">
            <a:avLst/>
          </a:prstGeom>
        </p:spPr>
        <p:txBody>
          <a:bodyPr lIns="396000" anchor="t"/>
          <a:lstStyle>
            <a:lvl1pPr marL="0" indent="0">
              <a:buNone/>
              <a:defRPr sz="1400">
                <a:solidFill>
                  <a:schemeClr val="tx1">
                    <a:lumMod val="75000"/>
                    <a:lumOff val="25000"/>
                  </a:schemeClr>
                </a:solidFill>
              </a:defRPr>
            </a:lvl1pPr>
          </a:lstStyle>
          <a:p>
            <a:pPr lvl="0"/>
            <a:r>
              <a:rPr lang="ar-SA" altLang="ko-KR" smtClean="0"/>
              <a:t>انقر لتحرير أنماط النص الرئيسي</a:t>
            </a:r>
          </a:p>
        </p:txBody>
      </p:sp>
    </p:spTree>
    <p:extLst>
      <p:ext uri="{BB962C8B-B14F-4D97-AF65-F5344CB8AC3E}">
        <p14:creationId xmlns:p14="http://schemas.microsoft.com/office/powerpoint/2010/main" val="3694015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2" y="0"/>
            <a:ext cx="7524328" cy="1069514"/>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dirty="0" smtClean="0"/>
              <a:t> Click to add title</a:t>
            </a:r>
            <a:endParaRPr lang="ko-KR" altLang="en-US" dirty="0"/>
          </a:p>
        </p:txBody>
      </p:sp>
      <p:sp>
        <p:nvSpPr>
          <p:cNvPr id="4" name="Content Placeholder 2"/>
          <p:cNvSpPr>
            <a:spLocks noGrp="1"/>
          </p:cNvSpPr>
          <p:nvPr>
            <p:ph idx="1"/>
          </p:nvPr>
        </p:nvSpPr>
        <p:spPr>
          <a:xfrm>
            <a:off x="2123728" y="1268760"/>
            <a:ext cx="6563072" cy="460648"/>
          </a:xfrm>
          <a:prstGeom prst="rect">
            <a:avLst/>
          </a:prstGeom>
        </p:spPr>
        <p:txBody>
          <a:bodyPr anchor="ctr"/>
          <a:lstStyle>
            <a:lvl1pPr marL="0" indent="0">
              <a:buNone/>
              <a:defRPr sz="2000">
                <a:solidFill>
                  <a:schemeClr val="tx1">
                    <a:lumMod val="75000"/>
                    <a:lumOff val="25000"/>
                  </a:schemeClr>
                </a:solidFill>
              </a:defRPr>
            </a:lvl1pPr>
          </a:lstStyle>
          <a:p>
            <a:pPr lvl="0"/>
            <a:r>
              <a:rPr lang="ar-SA" altLang="ko-KR" smtClean="0"/>
              <a:t>انقر لتحرير أنماط النص الرئيسي</a:t>
            </a:r>
          </a:p>
        </p:txBody>
      </p:sp>
      <p:sp>
        <p:nvSpPr>
          <p:cNvPr id="5" name="Content Placeholder 2"/>
          <p:cNvSpPr>
            <a:spLocks noGrp="1"/>
          </p:cNvSpPr>
          <p:nvPr>
            <p:ph idx="10"/>
          </p:nvPr>
        </p:nvSpPr>
        <p:spPr>
          <a:xfrm>
            <a:off x="2134072" y="1844824"/>
            <a:ext cx="6563072" cy="4147865"/>
          </a:xfrm>
          <a:prstGeom prst="rect">
            <a:avLst/>
          </a:prstGeom>
        </p:spPr>
        <p:txBody>
          <a:bodyPr lIns="396000" anchor="t"/>
          <a:lstStyle>
            <a:lvl1pPr marL="0" indent="0">
              <a:buNone/>
              <a:defRPr sz="1400">
                <a:solidFill>
                  <a:schemeClr val="tx1">
                    <a:lumMod val="75000"/>
                    <a:lumOff val="25000"/>
                  </a:schemeClr>
                </a:solidFill>
              </a:defRPr>
            </a:lvl1pPr>
          </a:lstStyle>
          <a:p>
            <a:pPr lvl="0"/>
            <a:r>
              <a:rPr lang="ar-SA" altLang="ko-KR" smtClean="0"/>
              <a:t>انقر لتحرير أنماط النص الرئيسي</a:t>
            </a:r>
          </a:p>
        </p:txBody>
      </p:sp>
    </p:spTree>
    <p:extLst>
      <p:ext uri="{BB962C8B-B14F-4D97-AF65-F5344CB8AC3E}">
        <p14:creationId xmlns:p14="http://schemas.microsoft.com/office/powerpoint/2010/main" val="2326818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a:prstGeom prst="rect">
            <a:avLst/>
          </a:prstGeom>
        </p:spPr>
        <p:txBody>
          <a:bodyPr/>
          <a:lstStyle/>
          <a:p>
            <a:r>
              <a:rPr lang="ar-SA" smtClean="0"/>
              <a:t>انقر لتحرير نمط العنوان الرئيسي</a:t>
            </a:r>
            <a:endParaRPr lang="ar-EG"/>
          </a:p>
        </p:txBody>
      </p:sp>
      <p:sp>
        <p:nvSpPr>
          <p:cNvPr id="3" name="عنصر نائب للمحتوى 2"/>
          <p:cNvSpPr>
            <a:spLocks noGrp="1"/>
          </p:cNvSpPr>
          <p:nvPr>
            <p:ph idx="1"/>
          </p:nvPr>
        </p:nvSpPr>
        <p:spPr>
          <a:xfrm>
            <a:off x="457200" y="1600200"/>
            <a:ext cx="8229600" cy="4525963"/>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تاريخ 3"/>
          <p:cNvSpPr>
            <a:spLocks noGrp="1"/>
          </p:cNvSpPr>
          <p:nvPr>
            <p:ph type="dt" sz="half" idx="10"/>
          </p:nvPr>
        </p:nvSpPr>
        <p:spPr>
          <a:xfrm>
            <a:off x="457200" y="6245225"/>
            <a:ext cx="2133600" cy="476250"/>
          </a:xfrm>
          <a:prstGeom prst="rect">
            <a:avLst/>
          </a:prstGeom>
        </p:spPr>
        <p:txBody>
          <a:bodyPr/>
          <a:lstStyle>
            <a:lvl1pPr>
              <a:defRPr/>
            </a:lvl1pPr>
          </a:lstStyle>
          <a:p>
            <a:fld id="{1D8BD707-D9CF-40AE-B4C6-C98DA3205C09}" type="datetimeFigureOut">
              <a:rPr lang="en-US" smtClean="0"/>
              <a:pPr/>
              <a:t>4/25/2020</a:t>
            </a:fld>
            <a:endParaRPr lang="en-US" dirty="0"/>
          </a:p>
        </p:txBody>
      </p:sp>
      <p:sp>
        <p:nvSpPr>
          <p:cNvPr id="5" name="عنصر نائب للتذييل 4"/>
          <p:cNvSpPr>
            <a:spLocks noGrp="1"/>
          </p:cNvSpPr>
          <p:nvPr>
            <p:ph type="ftr" sz="quarter" idx="11"/>
          </p:nvPr>
        </p:nvSpPr>
        <p:spPr>
          <a:xfrm>
            <a:off x="3124200" y="6245225"/>
            <a:ext cx="2895600" cy="476250"/>
          </a:xfrm>
          <a:prstGeom prst="rect">
            <a:avLst/>
          </a:prstGeom>
        </p:spPr>
        <p:txBody>
          <a:bodyPr/>
          <a:lstStyle>
            <a:lvl1pPr>
              <a:defRPr/>
            </a:lvl1pPr>
          </a:lstStyle>
          <a:p>
            <a:endParaRPr lang="en-US" dirty="0"/>
          </a:p>
        </p:txBody>
      </p:sp>
      <p:sp>
        <p:nvSpPr>
          <p:cNvPr id="6" name="عنصر نائب لرقم الشريحة 5"/>
          <p:cNvSpPr>
            <a:spLocks noGrp="1"/>
          </p:cNvSpPr>
          <p:nvPr>
            <p:ph type="sldNum" sz="quarter" idx="12"/>
          </p:nvPr>
        </p:nvSpPr>
        <p:spPr>
          <a:xfrm>
            <a:off x="6553200" y="6245225"/>
            <a:ext cx="2133600" cy="476250"/>
          </a:xfrm>
          <a:prstGeom prst="rect">
            <a:avLst/>
          </a:prstGeom>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50317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165608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5" y="374900"/>
            <a:ext cx="6108200" cy="763525"/>
          </a:xfrm>
        </p:spPr>
        <p:txBody>
          <a:bodyPr>
            <a:normAutofit/>
          </a:bodyPr>
          <a:lstStyle>
            <a:lvl1pPr algn="l">
              <a:defRPr sz="3600">
                <a:solidFill>
                  <a:srgbClr val="990099"/>
                </a:solidFill>
                <a:effectLst>
                  <a:outerShdw blurRad="50800" dist="38100" dir="2700000" algn="tl" rotWithShape="0">
                    <a:prstClr val="black">
                      <a:alpha val="40000"/>
                    </a:prstClr>
                  </a:outerShdw>
                </a:effectLst>
              </a:defRPr>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2586835" y="1392936"/>
            <a:ext cx="6108200" cy="488502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2939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924286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327793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4"/>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778790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2919811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18181198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96291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129688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dirty="0" smtClean="0"/>
              <a:t>انقر فوق الأيقونة لإضافة صورة</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2987035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179237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8DCCD61-643D-44A5-A450-3A42A50CBC1E}" type="datetimeFigureOut">
              <a:rPr lang="en-US" smtClean="0"/>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2F0832-F084-422D-97D1-AF848F4F2C34}" type="slidenum">
              <a:rPr lang="en-US" smtClean="0"/>
              <a:t>‹#›</a:t>
            </a:fld>
            <a:endParaRPr lang="en-US" dirty="0"/>
          </a:p>
        </p:txBody>
      </p:sp>
    </p:spTree>
    <p:extLst>
      <p:ext uri="{BB962C8B-B14F-4D97-AF65-F5344CB8AC3E}">
        <p14:creationId xmlns:p14="http://schemas.microsoft.com/office/powerpoint/2010/main" val="396285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08417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85139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00085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24825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0961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697965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49291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65033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73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68677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1294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67621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47386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94449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78595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01877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06205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62193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70256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25183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601679" y="374901"/>
            <a:ext cx="7940659" cy="814427"/>
          </a:xfrm>
        </p:spPr>
        <p:txBody>
          <a:bodyPr>
            <a:normAutofit/>
          </a:bodyPr>
          <a:lstStyle>
            <a:lvl1pPr algn="l">
              <a:defRPr sz="3600" baseline="0">
                <a:solidFill>
                  <a:srgbClr val="990099"/>
                </a:solidFill>
                <a:effectLst>
                  <a:outerShdw blurRad="50800" dist="38100" dir="2700000" algn="tl" rotWithShape="0">
                    <a:prstClr val="black">
                      <a:alpha val="40000"/>
                    </a:prstClr>
                  </a:outerShdw>
                </a:effectLst>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536879" y="1577497"/>
            <a:ext cx="4040188"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536879" y="2207361"/>
            <a:ext cx="4040188"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572009" y="1577497"/>
            <a:ext cx="4041775"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572009" y="2207361"/>
            <a:ext cx="4041775"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52171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98531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3056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78284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505252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416405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33716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1391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72320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99402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195203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31700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200163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ar-SA" smtClean="0"/>
              <a:t>انقر لتحرير نمط العنوان الرئيسي</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D8BD707-D9CF-40AE-B4C6-C98DA3205C09}" type="datetimeFigureOut">
              <a:rPr lang="en-US" smtClean="0"/>
              <a:pPr/>
              <a:t>4/25/2020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2.jpe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3.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
        <p:nvSpPr>
          <p:cNvPr id="7" name="TextBox 6">
            <a:extLst>
              <a:ext uri="{FF2B5EF4-FFF2-40B4-BE49-F238E27FC236}">
                <a16:creationId xmlns="" xmlns:a16="http://schemas.microsoft.com/office/drawing/2014/main" id="{9E5E39C3-7456-45B2-95B5-911F17105670}"/>
              </a:ext>
            </a:extLst>
          </p:cNvPr>
          <p:cNvSpPr txBox="1"/>
          <p:nvPr/>
        </p:nvSpPr>
        <p:spPr>
          <a:xfrm>
            <a:off x="-9150" y="6951663"/>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4/25/2020</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
        <p:nvSpPr>
          <p:cNvPr id="7" name="TextBox 6">
            <a:extLst>
              <a:ext uri="{FF2B5EF4-FFF2-40B4-BE49-F238E27FC236}">
                <a16:creationId xmlns="" xmlns:a16="http://schemas.microsoft.com/office/drawing/2014/main" id="{823801DE-3BA7-4BC7-A092-026A1C0D5277}"/>
              </a:ext>
            </a:extLst>
          </p:cNvPr>
          <p:cNvSpPr txBox="1"/>
          <p:nvPr/>
        </p:nvSpPr>
        <p:spPr>
          <a:xfrm>
            <a:off x="-9150" y="6951663"/>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33820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Lst>
  <p:txStyles>
    <p:titleStyle>
      <a:lvl1pPr algn="l" defTabSz="914400" rtl="1" eaLnBrk="1" latinLnBrk="1" hangingPunct="1">
        <a:spcBef>
          <a:spcPct val="0"/>
        </a:spcBef>
        <a:buNone/>
        <a:defRPr sz="4000" b="1" kern="1200">
          <a:solidFill>
            <a:schemeClr val="tx1"/>
          </a:solidFill>
          <a:latin typeface="Arial" pitchFamily="34" charset="0"/>
          <a:ea typeface="+mj-ea"/>
          <a:cs typeface="Arial" pitchFamily="34" charset="0"/>
        </a:defRPr>
      </a:lvl1pPr>
    </p:titleStyle>
    <p:bodyStyle>
      <a:lvl1pPr marL="342900" indent="-342900" algn="r" defTabSz="914400" rtl="1"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r" defTabSz="914400" rtl="1" eaLnBrk="1" latinLnBrk="1" hangingPunct="1">
        <a:defRPr sz="1800" kern="1200">
          <a:solidFill>
            <a:schemeClr val="tx1"/>
          </a:solidFill>
          <a:latin typeface="+mn-lt"/>
          <a:ea typeface="+mn-ea"/>
          <a:cs typeface="+mn-cs"/>
        </a:defRPr>
      </a:lvl1pPr>
      <a:lvl2pPr marL="457200" algn="r" defTabSz="914400" rtl="1" eaLnBrk="1" latinLnBrk="1" hangingPunct="1">
        <a:defRPr sz="1800" kern="1200">
          <a:solidFill>
            <a:schemeClr val="tx1"/>
          </a:solidFill>
          <a:latin typeface="+mn-lt"/>
          <a:ea typeface="+mn-ea"/>
          <a:cs typeface="+mn-cs"/>
        </a:defRPr>
      </a:lvl2pPr>
      <a:lvl3pPr marL="914400" algn="r" defTabSz="914400" rtl="1" eaLnBrk="1" latinLnBrk="1" hangingPunct="1">
        <a:defRPr sz="1800" kern="1200">
          <a:solidFill>
            <a:schemeClr val="tx1"/>
          </a:solidFill>
          <a:latin typeface="+mn-lt"/>
          <a:ea typeface="+mn-ea"/>
          <a:cs typeface="+mn-cs"/>
        </a:defRPr>
      </a:lvl3pPr>
      <a:lvl4pPr marL="1371600" algn="r" defTabSz="914400" rtl="1" eaLnBrk="1" latinLnBrk="1" hangingPunct="1">
        <a:defRPr sz="1800" kern="1200">
          <a:solidFill>
            <a:schemeClr val="tx1"/>
          </a:solidFill>
          <a:latin typeface="+mn-lt"/>
          <a:ea typeface="+mn-ea"/>
          <a:cs typeface="+mn-cs"/>
        </a:defRPr>
      </a:lvl4pPr>
      <a:lvl5pPr marL="1828800" algn="r" defTabSz="914400" rtl="1" eaLnBrk="1" latinLnBrk="1" hangingPunct="1">
        <a:defRPr sz="1800" kern="1200">
          <a:solidFill>
            <a:schemeClr val="tx1"/>
          </a:solidFill>
          <a:latin typeface="+mn-lt"/>
          <a:ea typeface="+mn-ea"/>
          <a:cs typeface="+mn-cs"/>
        </a:defRPr>
      </a:lvl5pPr>
      <a:lvl6pPr marL="2286000" algn="r" defTabSz="914400" rtl="1" eaLnBrk="1" latinLnBrk="1" hangingPunct="1">
        <a:defRPr sz="1800" kern="1200">
          <a:solidFill>
            <a:schemeClr val="tx1"/>
          </a:solidFill>
          <a:latin typeface="+mn-lt"/>
          <a:ea typeface="+mn-ea"/>
          <a:cs typeface="+mn-cs"/>
        </a:defRPr>
      </a:lvl6pPr>
      <a:lvl7pPr marL="2743200" algn="r" defTabSz="914400" rtl="1" eaLnBrk="1" latinLnBrk="1" hangingPunct="1">
        <a:defRPr sz="1800" kern="1200">
          <a:solidFill>
            <a:schemeClr val="tx1"/>
          </a:solidFill>
          <a:latin typeface="+mn-lt"/>
          <a:ea typeface="+mn-ea"/>
          <a:cs typeface="+mn-cs"/>
        </a:defRPr>
      </a:lvl7pPr>
      <a:lvl8pPr marL="3200400" algn="r" defTabSz="914400" rtl="1" eaLnBrk="1" latinLnBrk="1" hangingPunct="1">
        <a:defRPr sz="1800" kern="1200">
          <a:solidFill>
            <a:schemeClr val="tx1"/>
          </a:solidFill>
          <a:latin typeface="+mn-lt"/>
          <a:ea typeface="+mn-ea"/>
          <a:cs typeface="+mn-cs"/>
        </a:defRPr>
      </a:lvl8pPr>
      <a:lvl9pPr marL="3657600" algn="r" defTabSz="914400" rtl="1"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DCCD61-643D-44A5-A450-3A42A50CBC1E}" type="datetimeFigureOut">
              <a:rPr lang="en-US" smtClean="0"/>
              <a:t>4/25/2020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F0832-F084-422D-97D1-AF848F4F2C34}" type="slidenum">
              <a:rPr lang="en-US" smtClean="0"/>
              <a:t>‹#›</a:t>
            </a:fld>
            <a:endParaRPr lang="en-US" dirty="0"/>
          </a:p>
        </p:txBody>
      </p:sp>
    </p:spTree>
    <p:extLst>
      <p:ext uri="{BB962C8B-B14F-4D97-AF65-F5344CB8AC3E}">
        <p14:creationId xmlns:p14="http://schemas.microsoft.com/office/powerpoint/2010/main" val="328635735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4/25/2020</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4/25/2020</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4/25/2020</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4/25/2020</a:t>
            </a:fld>
            <a:endParaRPr lang="en-US" dirty="0"/>
          </a:p>
        </p:txBody>
      </p:sp>
    </p:spTree>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l" defTabSz="914400" rtl="1"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7.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7.pn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7.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7.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علاقات عامة\لوجو كلية الاعلام.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0463" y="2057400"/>
            <a:ext cx="592613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محمد السيسى\Desktop\جامعة1.jpg"/>
          <p:cNvPicPr>
            <a:picLocks noChangeAspect="1" noChangeArrowheads="1"/>
          </p:cNvPicPr>
          <p:nvPr/>
        </p:nvPicPr>
        <p:blipFill rotWithShape="1">
          <a:blip r:embed="rId6">
            <a:extLst>
              <a:ext uri="{28A0092B-C50C-407E-A947-70E740481C1C}">
                <a14:useLocalDpi xmlns:a14="http://schemas.microsoft.com/office/drawing/2010/main" val="0"/>
              </a:ext>
            </a:extLst>
          </a:blip>
          <a:srcRect l="-1168" t="5927" r="1168" b="-5927"/>
          <a:stretch/>
        </p:blipFill>
        <p:spPr bwMode="auto">
          <a:xfrm>
            <a:off x="1295400" y="2971799"/>
            <a:ext cx="5846647" cy="2124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محمد السيسى\Desktop\جامعة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961852"/>
            <a:ext cx="5789486" cy="18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4163224"/>
      </p:ext>
    </p:extLst>
  </p:cSld>
  <p:clrMapOvr>
    <a:masterClrMapping/>
  </p:clrMapOvr>
  <mc:AlternateContent xmlns:mc="http://schemas.openxmlformats.org/markup-compatibility/2006">
    <mc:Choice xmlns:p14="http://schemas.microsoft.com/office/powerpoint/2010/main" Requires="p14">
      <p:transition spd="slow" p14:dur="900" advClick="0" advTm="13419">
        <p14:warp dir="in"/>
      </p:transition>
    </mc:Choice>
    <mc:Fallback>
      <p:transition spd="slow" advClick="0" advTm="134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64" presetClass="path" presetSubtype="0" accel="50000" decel="50000" fill="hold" nodeType="afterEffect">
                                  <p:stCondLst>
                                    <p:cond delay="0"/>
                                  </p:stCondLst>
                                  <p:childTnLst>
                                    <p:animMotion origin="layout" path="M -0.00173 -0.03889 L -0.00173 -0.28889 " pathEditMode="relative" rAng="0" ptsTypes="AA">
                                      <p:cBhvr>
                                        <p:cTn id="9" dur="2000" fill="hold"/>
                                        <p:tgtEl>
                                          <p:spTgt spid="1027"/>
                                        </p:tgtEl>
                                        <p:attrNameLst>
                                          <p:attrName>ppt_x</p:attrName>
                                          <p:attrName>ppt_y</p:attrName>
                                        </p:attrNameLst>
                                      </p:cBhvr>
                                      <p:rCtr x="0" y="-12500"/>
                                    </p:animMotion>
                                  </p:childTnLst>
                                </p:cTn>
                              </p:par>
                            </p:childTnLst>
                          </p:cTn>
                        </p:par>
                        <p:par>
                          <p:cTn id="10" fill="hold">
                            <p:stCondLst>
                              <p:cond delay="2000"/>
                            </p:stCondLst>
                            <p:childTnLst>
                              <p:par>
                                <p:cTn id="11" presetID="42" presetClass="path" presetSubtype="0" accel="50000" decel="50000" fill="hold" nodeType="afterEffect">
                                  <p:stCondLst>
                                    <p:cond delay="0"/>
                                  </p:stCondLst>
                                  <p:childTnLst>
                                    <p:animMotion origin="layout" path="M -2.77778E-6 4.44444E-6 L -0.00173 0.27569 " pathEditMode="relative" rAng="0" ptsTypes="AA">
                                      <p:cBhvr>
                                        <p:cTn id="12" dur="2000" fill="hold"/>
                                        <p:tgtEl>
                                          <p:spTgt spid="1028"/>
                                        </p:tgtEl>
                                        <p:attrNameLst>
                                          <p:attrName>ppt_x</p:attrName>
                                          <p:attrName>ppt_y</p:attrName>
                                        </p:attrNameLst>
                                      </p:cBhvr>
                                      <p:rCtr x="-87" y="13773"/>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8090" y="152400"/>
            <a:ext cx="7722510" cy="5867400"/>
          </a:xfrm>
          <a:solidFill>
            <a:schemeClr val="bg1"/>
          </a:solidFill>
          <a:ln w="57150">
            <a:solidFill>
              <a:srgbClr val="0C0CA4"/>
            </a:solidFill>
          </a:ln>
        </p:spPr>
        <p:style>
          <a:lnRef idx="2">
            <a:schemeClr val="dk1"/>
          </a:lnRef>
          <a:fillRef idx="1">
            <a:schemeClr val="lt1"/>
          </a:fillRef>
          <a:effectRef idx="0">
            <a:schemeClr val="dk1"/>
          </a:effectRef>
          <a:fontRef idx="minor">
            <a:schemeClr val="dk1"/>
          </a:fontRef>
        </p:style>
        <p:txBody>
          <a:bodyPr/>
          <a:lstStyle/>
          <a:p>
            <a:r>
              <a:rPr lang="ar-EG" sz="4800" b="1" u="sng" spc="300" dirty="0" smtClean="0">
                <a:solidFill>
                  <a:srgbClr val="FF0000"/>
                </a:solidFill>
              </a:rPr>
              <a:t>الإدارة</a:t>
            </a:r>
          </a:p>
          <a:p>
            <a:pPr marL="342900" indent="-342900" algn="r" rtl="1">
              <a:buFont typeface="Wingdings" pitchFamily="2" charset="2"/>
              <a:buChar char="q"/>
            </a:pPr>
            <a:endParaRPr lang="ar-EG" sz="2400" dirty="0">
              <a:solidFill>
                <a:schemeClr val="tx1"/>
              </a:solidFill>
            </a:endParaRPr>
          </a:p>
          <a:p>
            <a:pPr marL="457200" indent="-457200" algn="r" rtl="1">
              <a:buFont typeface="Wingdings" pitchFamily="2" charset="2"/>
              <a:buChar char="Ø"/>
            </a:pPr>
            <a:r>
              <a:rPr lang="ar-EG" sz="3300" b="1" dirty="0" smtClean="0">
                <a:solidFill>
                  <a:schemeClr val="tx1"/>
                </a:solidFill>
              </a:rPr>
              <a:t>خصخصة الادارة</a:t>
            </a:r>
          </a:p>
          <a:p>
            <a:pPr marL="457200" indent="-457200" algn="r" rtl="1">
              <a:buFont typeface="Wingdings" pitchFamily="2" charset="2"/>
              <a:buChar char="Ø"/>
            </a:pPr>
            <a:r>
              <a:rPr lang="ar-EG" sz="3300" b="1" dirty="0" smtClean="0">
                <a:solidFill>
                  <a:schemeClr val="tx1"/>
                </a:solidFill>
              </a:rPr>
              <a:t>الشراكة </a:t>
            </a:r>
            <a:r>
              <a:rPr lang="ar-EG" sz="3300" b="1" dirty="0">
                <a:solidFill>
                  <a:schemeClr val="tx1"/>
                </a:solidFill>
              </a:rPr>
              <a:t>مع القطاع </a:t>
            </a:r>
            <a:r>
              <a:rPr lang="ar-EG" sz="3300" b="1" dirty="0" smtClean="0">
                <a:solidFill>
                  <a:schemeClr val="tx1"/>
                </a:solidFill>
              </a:rPr>
              <a:t>الخاص</a:t>
            </a:r>
            <a:r>
              <a:rPr lang="ar-EG" sz="3300" b="1" dirty="0">
                <a:solidFill>
                  <a:schemeClr val="tx1"/>
                </a:solidFill>
              </a:rPr>
              <a:t> </a:t>
            </a:r>
            <a:r>
              <a:rPr lang="ar-EG" sz="3300" b="1" dirty="0" smtClean="0">
                <a:solidFill>
                  <a:schemeClr val="tx1"/>
                </a:solidFill>
              </a:rPr>
              <a:t>مع بقاء الملكية للدولة</a:t>
            </a:r>
          </a:p>
          <a:p>
            <a:pPr marL="457200" indent="-457200" algn="r" rtl="1">
              <a:buFont typeface="Wingdings" pitchFamily="2" charset="2"/>
              <a:buChar char="Ø"/>
            </a:pPr>
            <a:r>
              <a:rPr lang="ar-EG" sz="3300" b="1" dirty="0" smtClean="0">
                <a:solidFill>
                  <a:schemeClr val="tx1"/>
                </a:solidFill>
              </a:rPr>
              <a:t>الاستعانة بخبرات أجنبية </a:t>
            </a:r>
          </a:p>
          <a:p>
            <a:pPr marL="457200" indent="-457200" algn="r" rtl="1">
              <a:buFont typeface="Wingdings" pitchFamily="2" charset="2"/>
              <a:buChar char="Ø"/>
            </a:pPr>
            <a:r>
              <a:rPr lang="ar-EG" sz="3300" b="1" dirty="0" smtClean="0">
                <a:solidFill>
                  <a:schemeClr val="tx1"/>
                </a:solidFill>
              </a:rPr>
              <a:t>تعديل نظم الترقيات لتكون حسب الانتاج </a:t>
            </a:r>
          </a:p>
          <a:p>
            <a:pPr marL="457200" indent="-457200" algn="r" rtl="1">
              <a:buFont typeface="Wingdings" pitchFamily="2" charset="2"/>
              <a:buChar char="Ø"/>
            </a:pPr>
            <a:r>
              <a:rPr lang="ar-EG" sz="3300" b="1" dirty="0" smtClean="0">
                <a:solidFill>
                  <a:schemeClr val="tx1"/>
                </a:solidFill>
              </a:rPr>
              <a:t>اللامركزية فى اتخاذ القرار</a:t>
            </a:r>
          </a:p>
          <a:p>
            <a:pPr marL="457200" indent="-457200" algn="r" rtl="1">
              <a:buFont typeface="Wingdings" pitchFamily="2" charset="2"/>
              <a:buChar char="Ø"/>
            </a:pPr>
            <a:r>
              <a:rPr lang="ar-EG" sz="3300" b="1" dirty="0" smtClean="0">
                <a:solidFill>
                  <a:schemeClr val="tx1"/>
                </a:solidFill>
              </a:rPr>
              <a:t>الزام القطاع الخاص بمسئوليته الاجتماعية</a:t>
            </a:r>
          </a:p>
          <a:p>
            <a:pPr marL="457200" indent="-457200" algn="r" rtl="1">
              <a:buFont typeface="Wingdings" pitchFamily="2" charset="2"/>
              <a:buChar char="Ø"/>
            </a:pPr>
            <a:r>
              <a:rPr lang="ar-EG" sz="3300" b="1" dirty="0" smtClean="0">
                <a:solidFill>
                  <a:schemeClr val="tx1"/>
                </a:solidFill>
              </a:rPr>
              <a:t>تفعيل منظومة الرقابة الادارية على كل المؤسسات</a:t>
            </a:r>
            <a:endParaRPr lang="ar-EG" sz="3300" b="1" dirty="0">
              <a:solidFill>
                <a:schemeClr val="tx1"/>
              </a:solidFill>
            </a:endParaRPr>
          </a:p>
        </p:txBody>
      </p:sp>
      <p:pic>
        <p:nvPicPr>
          <p:cNvPr id="4098" name="Picture 2" descr="D:\علاقات عامة\خاص د.اسماء\الأنفوجرافيكس صحافة الزمن القادم\صور\8888888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4293">
            <a:off x="940710" y="165887"/>
            <a:ext cx="1752599" cy="19755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9317937"/>
      </p:ext>
    </p:extLst>
  </p:cSld>
  <p:clrMapOvr>
    <a:masterClrMapping/>
  </p:clrMapOvr>
  <mc:AlternateContent xmlns:mc="http://schemas.openxmlformats.org/markup-compatibility/2006">
    <mc:Choice xmlns:p14="http://schemas.microsoft.com/office/powerpoint/2010/main" Requires="p14">
      <p:transition spd="slow" p14:dur="1300" advTm="59395">
        <p14:pan dir="u"/>
      </p:transition>
    </mc:Choice>
    <mc:Fallback>
      <p:transition spd="slow" advTm="593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600" y="152400"/>
            <a:ext cx="7924800" cy="6096000"/>
          </a:xfrm>
          <a:solidFill>
            <a:schemeClr val="bg1"/>
          </a:solidFill>
          <a:ln w="57150">
            <a:solidFill>
              <a:srgbClr val="0C0CA4"/>
            </a:solidFill>
          </a:ln>
        </p:spPr>
        <p:style>
          <a:lnRef idx="2">
            <a:schemeClr val="accent1"/>
          </a:lnRef>
          <a:fillRef idx="1">
            <a:schemeClr val="lt1"/>
          </a:fillRef>
          <a:effectRef idx="0">
            <a:schemeClr val="accent1"/>
          </a:effectRef>
          <a:fontRef idx="minor">
            <a:schemeClr val="dk1"/>
          </a:fontRef>
        </p:style>
        <p:txBody>
          <a:bodyPr/>
          <a:lstStyle/>
          <a:p>
            <a:r>
              <a:rPr lang="ar-EG" sz="4400" b="1" u="sng" dirty="0" smtClean="0">
                <a:solidFill>
                  <a:srgbClr val="FF0000"/>
                </a:solidFill>
              </a:rPr>
              <a:t>التعليم</a:t>
            </a:r>
          </a:p>
          <a:p>
            <a:pPr algn="r"/>
            <a:endParaRPr lang="ar-EG" sz="1400" b="1" dirty="0">
              <a:solidFill>
                <a:srgbClr val="FF0000"/>
              </a:solidFill>
            </a:endParaRPr>
          </a:p>
          <a:p>
            <a:pPr marL="571500" indent="-571500" algn="r" rtl="1">
              <a:buFont typeface="Wingdings" pitchFamily="2" charset="2"/>
              <a:buChar char="Ø"/>
            </a:pPr>
            <a:r>
              <a:rPr lang="ar-EG" sz="4000" b="1" dirty="0" smtClean="0">
                <a:solidFill>
                  <a:schemeClr val="tx1"/>
                </a:solidFill>
                <a:effectLst>
                  <a:outerShdw blurRad="38100" dist="38100" dir="2700000" algn="tl">
                    <a:srgbClr val="000000">
                      <a:alpha val="43137"/>
                    </a:srgbClr>
                  </a:outerShdw>
                </a:effectLst>
              </a:rPr>
              <a:t>انشاء بنك المعرفة المصري</a:t>
            </a:r>
          </a:p>
          <a:p>
            <a:pPr marL="571500" indent="-571500" algn="r" rtl="1">
              <a:buFont typeface="Wingdings" pitchFamily="2" charset="2"/>
              <a:buChar char="Ø"/>
            </a:pPr>
            <a:r>
              <a:rPr lang="ar-EG" sz="4000" b="1" dirty="0" smtClean="0">
                <a:solidFill>
                  <a:schemeClr val="tx1"/>
                </a:solidFill>
                <a:effectLst>
                  <a:outerShdw blurRad="38100" dist="38100" dir="2700000" algn="tl">
                    <a:srgbClr val="000000">
                      <a:alpha val="43137"/>
                    </a:srgbClr>
                  </a:outerShdw>
                </a:effectLst>
              </a:rPr>
              <a:t>احتفالية عيد العلم</a:t>
            </a:r>
          </a:p>
          <a:p>
            <a:pPr marL="571500" indent="-571500" algn="r" rtl="1">
              <a:buFont typeface="Wingdings" pitchFamily="2" charset="2"/>
              <a:buChar char="Ø"/>
            </a:pPr>
            <a:r>
              <a:rPr lang="ar-EG" sz="4000" b="1" dirty="0" smtClean="0">
                <a:solidFill>
                  <a:schemeClr val="tx1"/>
                </a:solidFill>
                <a:effectLst>
                  <a:outerShdw blurRad="38100" dist="38100" dir="2700000" algn="tl">
                    <a:srgbClr val="000000">
                      <a:alpha val="43137"/>
                    </a:srgbClr>
                  </a:outerShdw>
                </a:effectLst>
              </a:rPr>
              <a:t>انشاء المدارس اليابانية</a:t>
            </a:r>
          </a:p>
          <a:p>
            <a:pPr marL="571500" indent="-571500" algn="r" rtl="1">
              <a:buFont typeface="Wingdings" pitchFamily="2" charset="2"/>
              <a:buChar char="Ø"/>
            </a:pPr>
            <a:r>
              <a:rPr lang="ar-EG" sz="4000" b="1" dirty="0" smtClean="0">
                <a:solidFill>
                  <a:schemeClr val="tx1"/>
                </a:solidFill>
                <a:effectLst>
                  <a:outerShdw blurRad="38100" dist="38100" dir="2700000" algn="tl">
                    <a:srgbClr val="000000">
                      <a:alpha val="43137"/>
                    </a:srgbClr>
                  </a:outerShdw>
                </a:effectLst>
              </a:rPr>
              <a:t>الاستفادة من علماء مصر بالخارج</a:t>
            </a:r>
          </a:p>
          <a:p>
            <a:pPr marL="571500" indent="-571500" algn="r" rtl="1">
              <a:buFont typeface="Wingdings" pitchFamily="2" charset="2"/>
              <a:buChar char="Ø"/>
            </a:pPr>
            <a:r>
              <a:rPr lang="ar-EG" b="1" dirty="0" smtClean="0">
                <a:solidFill>
                  <a:schemeClr val="tx1"/>
                </a:solidFill>
                <a:effectLst>
                  <a:outerShdw blurRad="38100" dist="38100" dir="2700000" algn="tl">
                    <a:srgbClr val="000000">
                      <a:alpha val="43137"/>
                    </a:srgbClr>
                  </a:outerShdw>
                </a:effectLst>
              </a:rPr>
              <a:t>انشاء «جمعية خريجي الجامعات العالمية الكبرى»</a:t>
            </a:r>
          </a:p>
          <a:p>
            <a:pPr marL="571500" indent="-571500" algn="r">
              <a:buFont typeface="Wingdings" pitchFamily="2" charset="2"/>
              <a:buChar char="Ø"/>
            </a:pPr>
            <a:r>
              <a:rPr lang="ar-EG" sz="4000" b="1" dirty="0" smtClean="0">
                <a:solidFill>
                  <a:schemeClr val="tx1"/>
                </a:solidFill>
              </a:rPr>
              <a:t>ال</a:t>
            </a:r>
            <a:r>
              <a:rPr lang="ar-EG" sz="4000" b="1" dirty="0" smtClean="0">
                <a:solidFill>
                  <a:schemeClr val="tx1"/>
                </a:solidFill>
                <a:effectLst>
                  <a:outerShdw blurRad="38100" dist="38100" dir="2700000" algn="tl">
                    <a:srgbClr val="000000">
                      <a:alpha val="43137"/>
                    </a:srgbClr>
                  </a:outerShdw>
                </a:effectLst>
              </a:rPr>
              <a:t>توسع في انشاء الجامعات الاقليمية</a:t>
            </a:r>
            <a:endParaRPr lang="ar-EG" sz="4000" dirty="0" smtClean="0">
              <a:solidFill>
                <a:schemeClr val="tx1"/>
              </a:solidFill>
            </a:endParaRPr>
          </a:p>
          <a:p>
            <a:endParaRPr lang="ar-EG" sz="4000" dirty="0" smtClean="0">
              <a:solidFill>
                <a:schemeClr val="tx1"/>
              </a:solidFill>
            </a:endParaRPr>
          </a:p>
        </p:txBody>
      </p:sp>
      <p:pic>
        <p:nvPicPr>
          <p:cNvPr id="1026" name="Picture 2" descr="D:\علاقات عامة\self lecture\التنمية المحورية\2017\ملحقات\9376025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2" y="0"/>
            <a:ext cx="1440000" cy="14400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descr="D:\علاقات عامة\خاص د.اسماء\الأنفوجرافيكس صحافة الزمن القادم\صور\4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0" y="2286000"/>
            <a:ext cx="1936750" cy="1936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علاقات عامة\خاص د.اسماء\الأنفوجرافيكس صحافة الزمن القادم\صور\12-Facts-About-the-Human-Brain-That-Will-Make-Your-Internet-Marketing-More-Successful-Infographic.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418000"/>
            <a:ext cx="1413488" cy="14400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9317937"/>
      </p:ext>
    </p:extLst>
  </p:cSld>
  <p:clrMapOvr>
    <a:masterClrMapping/>
  </p:clrMapOvr>
  <mc:AlternateContent xmlns:mc="http://schemas.openxmlformats.org/markup-compatibility/2006">
    <mc:Choice xmlns:p14="http://schemas.microsoft.com/office/powerpoint/2010/main" Requires="p14">
      <p:transition spd="slow" p14:dur="1300" advTm="24976">
        <p14:pan dir="u"/>
      </p:transition>
    </mc:Choice>
    <mc:Fallback>
      <p:transition spd="slow" advTm="249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500" fill="hold"/>
                                        <p:tgtEl>
                                          <p:spTgt spid="1026"/>
                                        </p:tgtEl>
                                        <p:attrNameLst>
                                          <p:attrName>ppt_w</p:attrName>
                                        </p:attrNameLst>
                                      </p:cBhvr>
                                      <p:tavLst>
                                        <p:tav tm="0">
                                          <p:val>
                                            <p:fltVal val="0"/>
                                          </p:val>
                                        </p:tav>
                                        <p:tav tm="100000">
                                          <p:val>
                                            <p:strVal val="#ppt_w"/>
                                          </p:val>
                                        </p:tav>
                                      </p:tavLst>
                                    </p:anim>
                                    <p:anim calcmode="lin" valueType="num">
                                      <p:cBhvr>
                                        <p:cTn id="10" dur="500" fill="hold"/>
                                        <p:tgtEl>
                                          <p:spTgt spid="1026"/>
                                        </p:tgtEl>
                                        <p:attrNameLst>
                                          <p:attrName>ppt_h</p:attrName>
                                        </p:attrNameLst>
                                      </p:cBhvr>
                                      <p:tavLst>
                                        <p:tav tm="0">
                                          <p:val>
                                            <p:fltVal val="0"/>
                                          </p:val>
                                        </p:tav>
                                        <p:tav tm="100000">
                                          <p:val>
                                            <p:strVal val="#ppt_h"/>
                                          </p:val>
                                        </p:tav>
                                      </p:tavLst>
                                    </p:anim>
                                    <p:animEffect transition="in" filter="fade">
                                      <p:cBhvr>
                                        <p:cTn id="11" dur="500"/>
                                        <p:tgtEl>
                                          <p:spTgt spid="1026"/>
                                        </p:tgtEl>
                                      </p:cBhvr>
                                    </p:animEffect>
                                  </p:childTnLst>
                                </p:cTn>
                              </p:par>
                              <p:par>
                                <p:cTn id="12" presetID="53" presetClass="entr" presetSubtype="16" fill="hold" nodeType="withEffect">
                                  <p:stCondLst>
                                    <p:cond delay="25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500" fill="hold"/>
                                        <p:tgtEl>
                                          <p:spTgt spid="1027"/>
                                        </p:tgtEl>
                                        <p:attrNameLst>
                                          <p:attrName>ppt_w</p:attrName>
                                        </p:attrNameLst>
                                      </p:cBhvr>
                                      <p:tavLst>
                                        <p:tav tm="0">
                                          <p:val>
                                            <p:fltVal val="0"/>
                                          </p:val>
                                        </p:tav>
                                        <p:tav tm="100000">
                                          <p:val>
                                            <p:strVal val="#ppt_w"/>
                                          </p:val>
                                        </p:tav>
                                      </p:tavLst>
                                    </p:anim>
                                    <p:anim calcmode="lin" valueType="num">
                                      <p:cBhvr>
                                        <p:cTn id="15" dur="500" fill="hold"/>
                                        <p:tgtEl>
                                          <p:spTgt spid="1027"/>
                                        </p:tgtEl>
                                        <p:attrNameLst>
                                          <p:attrName>ppt_h</p:attrName>
                                        </p:attrNameLst>
                                      </p:cBhvr>
                                      <p:tavLst>
                                        <p:tav tm="0">
                                          <p:val>
                                            <p:fltVal val="0"/>
                                          </p:val>
                                        </p:tav>
                                        <p:tav tm="100000">
                                          <p:val>
                                            <p:strVal val="#ppt_h"/>
                                          </p:val>
                                        </p:tav>
                                      </p:tavLst>
                                    </p:anim>
                                    <p:animEffect transition="in" filter="fade">
                                      <p:cBhvr>
                                        <p:cTn id="16" dur="500"/>
                                        <p:tgtEl>
                                          <p:spTgt spid="1027"/>
                                        </p:tgtEl>
                                      </p:cBhvr>
                                    </p:animEffect>
                                  </p:childTnLst>
                                </p:cTn>
                              </p:par>
                              <p:par>
                                <p:cTn id="17" presetID="53"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52400"/>
            <a:ext cx="8001000" cy="6096000"/>
          </a:xfrm>
          <a:solidFill>
            <a:schemeClr val="bg1"/>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a:lstStyle/>
          <a:p>
            <a:r>
              <a:rPr lang="ar-EG" sz="4400" b="1" u="sng" dirty="0" smtClean="0">
                <a:solidFill>
                  <a:srgbClr val="FF0000"/>
                </a:solidFill>
                <a:effectLst>
                  <a:outerShdw blurRad="38100" dist="38100" dir="2700000" algn="tl">
                    <a:srgbClr val="000000">
                      <a:alpha val="43137"/>
                    </a:srgbClr>
                  </a:outerShdw>
                </a:effectLst>
              </a:rPr>
              <a:t>الاعلام</a:t>
            </a:r>
          </a:p>
          <a:p>
            <a:pPr algn="r"/>
            <a:endParaRPr lang="ar-EG" sz="1800" b="1" dirty="0"/>
          </a:p>
          <a:p>
            <a:pPr marL="457200" indent="-457200" algn="just">
              <a:buFont typeface="Wingdings" pitchFamily="2" charset="2"/>
              <a:buChar char="Ø"/>
            </a:pPr>
            <a:r>
              <a:rPr lang="ar-EG" sz="3300" b="1" dirty="0" smtClean="0"/>
              <a:t>إعادة هيكلة المؤسسات الاعلامية التابعة للدولة</a:t>
            </a:r>
          </a:p>
          <a:p>
            <a:pPr marL="457200" indent="-457200" algn="just">
              <a:buFont typeface="Wingdings" pitchFamily="2" charset="2"/>
              <a:buChar char="Ø"/>
            </a:pPr>
            <a:r>
              <a:rPr lang="ar-EG" sz="3300" b="1" dirty="0" smtClean="0"/>
              <a:t>تعزيز مفهوم الاعلام التنموي الذى يدعم بناء الدولة</a:t>
            </a:r>
          </a:p>
          <a:p>
            <a:pPr marL="457200" indent="-457200" algn="just">
              <a:buFont typeface="Wingdings" pitchFamily="2" charset="2"/>
              <a:buChar char="Ø"/>
            </a:pPr>
            <a:r>
              <a:rPr lang="ar-EG" sz="3300" b="1" dirty="0" smtClean="0"/>
              <a:t>اصدار قانون تداول المعلومات لتسهيل الوصول للمعلومات من المصادر الرسمية مالم تكن سرية</a:t>
            </a:r>
          </a:p>
          <a:p>
            <a:pPr marL="457200" indent="-457200" algn="just">
              <a:buFont typeface="Wingdings" pitchFamily="2" charset="2"/>
              <a:buChar char="Ø"/>
            </a:pPr>
            <a:r>
              <a:rPr lang="ar-EG" sz="3300" b="1" dirty="0" smtClean="0"/>
              <a:t>استخدام الاعلام لتسويق مصر من الناحية السياسية والاقتصادية والتنموية والسياحية</a:t>
            </a:r>
          </a:p>
          <a:p>
            <a:pPr marL="457200" indent="-457200" algn="just">
              <a:buFont typeface="Wingdings" pitchFamily="2" charset="2"/>
              <a:buChar char="Ø"/>
            </a:pPr>
            <a:r>
              <a:rPr lang="ar-EG" sz="3300" b="1" dirty="0" smtClean="0"/>
              <a:t>وضع سياسية اعلامية واضحة بما يتماشى مع متطلبات وحيثيات الوضع الراهن</a:t>
            </a:r>
            <a:endParaRPr lang="ar-EG" sz="3300" b="1" dirty="0"/>
          </a:p>
        </p:txBody>
      </p:sp>
      <p:pic>
        <p:nvPicPr>
          <p:cNvPr id="4" name="Picture 2" descr="E:\HASSAN\ا.كلية الاعلام\self lecture\خاص د.اسماء\الأنفوجرافيكس صحافة الزمن القادم\صور\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32" b="4943"/>
          <a:stretch/>
        </p:blipFill>
        <p:spPr bwMode="auto">
          <a:xfrm>
            <a:off x="-1" y="5556160"/>
            <a:ext cx="2209801" cy="1301839"/>
          </a:xfrm>
          <a:prstGeom prst="rect">
            <a:avLst/>
          </a:prstGeom>
          <a:ln w="38100" cap="sq">
            <a:solidFill>
              <a:srgbClr val="0C0CA4"/>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D:\علاقات عامة\خاص د.اسماء\الأنفوجرافيكس صحافة الزمن القادم\صور\b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548640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69317937"/>
      </p:ext>
    </p:extLst>
  </p:cSld>
  <p:clrMapOvr>
    <a:masterClrMapping/>
  </p:clrMapOvr>
  <mc:AlternateContent xmlns:mc="http://schemas.openxmlformats.org/markup-compatibility/2006">
    <mc:Choice xmlns:p14="http://schemas.microsoft.com/office/powerpoint/2010/main" Requires="p14">
      <p:transition spd="slow" p14:dur="1300" advTm="49971">
        <p14:pan dir="r"/>
      </p:transition>
    </mc:Choice>
    <mc:Fallback>
      <p:transition spd="slow" advTm="499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8001000" cy="2209800"/>
          </a:xfrm>
          <a:blipFill>
            <a:blip r:embed="rId4"/>
            <a:tile tx="0" ty="0" sx="100000" sy="100000" flip="none" algn="tl"/>
          </a:blipFill>
        </p:spPr>
        <p:style>
          <a:lnRef idx="2">
            <a:schemeClr val="accent6"/>
          </a:lnRef>
          <a:fillRef idx="1">
            <a:schemeClr val="lt1"/>
          </a:fillRef>
          <a:effectRef idx="0">
            <a:schemeClr val="accent6"/>
          </a:effectRef>
          <a:fontRef idx="minor">
            <a:schemeClr val="dk1"/>
          </a:fontRef>
        </p:style>
        <p:txBody>
          <a:bodyPr/>
          <a:lstStyle/>
          <a:p>
            <a:r>
              <a:rPr lang="ar-EG"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اشكاليات التنمية فى مصر</a:t>
            </a:r>
            <a:br>
              <a:rPr lang="ar-EG"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ar-EG"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بين الواقع والمأمول</a:t>
            </a:r>
            <a:endParaRPr lang="en-U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8604646"/>
      </p:ext>
    </p:extLst>
  </p:cSld>
  <p:clrMapOvr>
    <a:masterClrMapping/>
  </p:clrMapOvr>
  <mc:AlternateContent xmlns:mc="http://schemas.openxmlformats.org/markup-compatibility/2006">
    <mc:Choice xmlns:p14="http://schemas.microsoft.com/office/powerpoint/2010/main" Requires="p14">
      <p:transition spd="slow" p14:dur="2000" advTm="18501"/>
    </mc:Choice>
    <mc:Fallback>
      <p:transition spd="slow" advTm="1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by="(-#ppt_w*2)" calcmode="lin" valueType="num">
                                      <p:cBhvr rctx="PPT">
                                        <p:cTn id="9" dur="375" autoRev="1" fill="hold">
                                          <p:stCondLst>
                                            <p:cond delay="0"/>
                                          </p:stCondLst>
                                        </p:cTn>
                                        <p:tgtEl>
                                          <p:spTgt spid="2"/>
                                        </p:tgtEl>
                                        <p:attrNameLst>
                                          <p:attrName>ppt_w</p:attrName>
                                        </p:attrNameLst>
                                      </p:cBhvr>
                                    </p:anim>
                                    <p:anim by="(#ppt_w*0.50)" calcmode="lin" valueType="num">
                                      <p:cBhvr>
                                        <p:cTn id="10" dur="375" decel="50000" autoRev="1" fill="hold">
                                          <p:stCondLst>
                                            <p:cond delay="0"/>
                                          </p:stCondLst>
                                        </p:cTn>
                                        <p:tgtEl>
                                          <p:spTgt spid="2"/>
                                        </p:tgtEl>
                                        <p:attrNameLst>
                                          <p:attrName>ppt_x</p:attrName>
                                        </p:attrNameLst>
                                      </p:cBhvr>
                                    </p:anim>
                                    <p:anim from="(-#ppt_h/2)" to="(#ppt_y)" calcmode="lin" valueType="num">
                                      <p:cBhvr>
                                        <p:cTn id="11" dur="750" fill="hold">
                                          <p:stCondLst>
                                            <p:cond delay="0"/>
                                          </p:stCondLst>
                                        </p:cTn>
                                        <p:tgtEl>
                                          <p:spTgt spid="2"/>
                                        </p:tgtEl>
                                        <p:attrNameLst>
                                          <p:attrName>ppt_y</p:attrName>
                                        </p:attrNameLst>
                                      </p:cBhvr>
                                    </p:anim>
                                    <p:animRot by="21600000">
                                      <p:cBhvr>
                                        <p:cTn id="12" dur="75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371600"/>
            <a:ext cx="8153400" cy="2590800"/>
          </a:xfrm>
          <a:ln w="57150"/>
        </p:spPr>
        <p:style>
          <a:lnRef idx="2">
            <a:schemeClr val="accent2"/>
          </a:lnRef>
          <a:fillRef idx="1">
            <a:schemeClr val="lt1"/>
          </a:fillRef>
          <a:effectRef idx="0">
            <a:schemeClr val="accent2"/>
          </a:effectRef>
          <a:fontRef idx="minor">
            <a:schemeClr val="dk1"/>
          </a:fontRef>
        </p:style>
        <p:txBody>
          <a:bodyPr>
            <a:normAutofit/>
          </a:bodyPr>
          <a:lstStyle/>
          <a:p>
            <a:pPr algn="ctr" rtl="1"/>
            <a:r>
              <a:rPr lang="ar-EG" sz="5400" b="1" dirty="0">
                <a:solidFill>
                  <a:schemeClr val="tx1"/>
                </a:solidFill>
              </a:rPr>
              <a:t>عوائق وتحديات التنمية فى مصر</a:t>
            </a:r>
            <a:endParaRPr lang="en-US" sz="5400" b="1" dirty="0">
              <a:solidFill>
                <a:schemeClr val="tx1"/>
              </a:solidFill>
            </a:endParaRPr>
          </a:p>
          <a:p>
            <a:pPr algn="ctr" rtl="1"/>
            <a:endParaRPr lang="en-US" sz="1800" dirty="0" smtClean="0">
              <a:solidFill>
                <a:schemeClr val="tx1"/>
              </a:solidFill>
            </a:endParaRPr>
          </a:p>
          <a:p>
            <a:pPr algn="ctr"/>
            <a:r>
              <a:rPr lang="ar-EG" sz="5400" dirty="0" smtClean="0">
                <a:solidFill>
                  <a:srgbClr val="FF0000"/>
                </a:solidFill>
              </a:rPr>
              <a:t>نقاط الضعف والتهديد</a:t>
            </a:r>
            <a:endParaRPr lang="ar-EG" sz="4000" dirty="0">
              <a:solidFill>
                <a:srgbClr val="FF0000"/>
              </a:solidFill>
            </a:endParaRPr>
          </a:p>
        </p:txBody>
      </p:sp>
      <p:pic>
        <p:nvPicPr>
          <p:cNvPr id="4" name="Picture 2" descr="E:\ى كلية\الاعلام والتنمية\can-stock-photo_csp16766313.jpg"/>
          <p:cNvPicPr>
            <a:picLocks noChangeAspect="1" noChangeArrowheads="1"/>
          </p:cNvPicPr>
          <p:nvPr/>
        </p:nvPicPr>
        <p:blipFill rotWithShape="1">
          <a:blip r:embed="rId4">
            <a:extLst>
              <a:ext uri="{28A0092B-C50C-407E-A947-70E740481C1C}">
                <a14:useLocalDpi xmlns:a14="http://schemas.microsoft.com/office/drawing/2010/main" val="0"/>
              </a:ext>
            </a:extLst>
          </a:blip>
          <a:srcRect t="19425" b="29048"/>
          <a:stretch/>
        </p:blipFill>
        <p:spPr bwMode="auto">
          <a:xfrm>
            <a:off x="1371600" y="4267200"/>
            <a:ext cx="5639803"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2801519"/>
      </p:ext>
    </p:extLst>
  </p:cSld>
  <p:clrMapOvr>
    <a:masterClrMapping/>
  </p:clrMapOvr>
  <mc:AlternateContent xmlns:mc="http://schemas.openxmlformats.org/markup-compatibility/2006">
    <mc:Choice xmlns:p14="http://schemas.microsoft.com/office/powerpoint/2010/main" Requires="p14">
      <p:transition spd="slow" p14:dur="2000" advTm="12412"/>
    </mc:Choice>
    <mc:Fallback>
      <p:transition spd="slow" advTm="12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3" presetClass="entr" presetSubtype="16"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anim calcmode="lin" valueType="num">
                                      <p:cBhvr>
                                        <p:cTn id="9" dur="500" fill="hold"/>
                                        <p:tgtEl>
                                          <p:spTgt spid="3">
                                            <p:bg/>
                                          </p:spTgt>
                                        </p:tgtEl>
                                        <p:attrNameLst>
                                          <p:attrName>ppt_w</p:attrName>
                                        </p:attrNameLst>
                                      </p:cBhvr>
                                      <p:tavLst>
                                        <p:tav tm="0">
                                          <p:val>
                                            <p:fltVal val="0"/>
                                          </p:val>
                                        </p:tav>
                                        <p:tav tm="100000">
                                          <p:val>
                                            <p:strVal val="#ppt_w"/>
                                          </p:val>
                                        </p:tav>
                                      </p:tavLst>
                                    </p:anim>
                                    <p:anim calcmode="lin" valueType="num">
                                      <p:cBhvr>
                                        <p:cTn id="10" dur="500" fill="hold"/>
                                        <p:tgtEl>
                                          <p:spTgt spid="3">
                                            <p:bg/>
                                          </p:spTgt>
                                        </p:tgtEl>
                                        <p:attrNameLst>
                                          <p:attrName>ppt_h</p:attrName>
                                        </p:attrNameLst>
                                      </p:cBhvr>
                                      <p:tavLst>
                                        <p:tav tm="0">
                                          <p:val>
                                            <p:fltVal val="0"/>
                                          </p:val>
                                        </p:tav>
                                        <p:tav tm="100000">
                                          <p:val>
                                            <p:strVal val="#ppt_h"/>
                                          </p:val>
                                        </p:tav>
                                      </p:tavLst>
                                    </p:anim>
                                    <p:animEffect transition="in" filter="fade">
                                      <p:cBhvr>
                                        <p:cTn id="11" dur="500"/>
                                        <p:tgtEl>
                                          <p:spTgt spid="3">
                                            <p:bg/>
                                          </p:spTgt>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19200" y="228600"/>
            <a:ext cx="6629400" cy="6096000"/>
          </a:xfrm>
          <a:ln w="57150"/>
        </p:spPr>
        <p:style>
          <a:lnRef idx="2">
            <a:schemeClr val="accent4"/>
          </a:lnRef>
          <a:fillRef idx="1">
            <a:schemeClr val="lt1"/>
          </a:fillRef>
          <a:effectRef idx="0">
            <a:schemeClr val="accent4"/>
          </a:effectRef>
          <a:fontRef idx="minor">
            <a:schemeClr val="dk1"/>
          </a:fontRef>
        </p:style>
        <p:txBody>
          <a:bodyPr>
            <a:normAutofit/>
          </a:bodyPr>
          <a:lstStyle/>
          <a:p>
            <a:pPr marL="457200" indent="-457200" algn="ctr" rtl="1">
              <a:buFont typeface="Arial" pitchFamily="34" charset="0"/>
              <a:buChar char="•"/>
            </a:pPr>
            <a:endParaRPr lang="ar-EG" sz="1100" b="1" dirty="0" smtClean="0">
              <a:ln w="1905"/>
              <a:solidFill>
                <a:srgbClr val="FF0000"/>
              </a:solidFill>
              <a:effectLst>
                <a:innerShdw blurRad="69850" dist="43180" dir="5400000">
                  <a:srgbClr val="000000">
                    <a:alpha val="65000"/>
                  </a:srgbClr>
                </a:innerShdw>
              </a:effectLst>
            </a:endParaRPr>
          </a:p>
          <a:p>
            <a:pPr marL="457200" indent="-457200" algn="ctr" rtl="1">
              <a:buFont typeface="Arial" pitchFamily="34" charset="0"/>
              <a:buChar char="•"/>
            </a:pPr>
            <a:r>
              <a:rPr lang="ar-EG" sz="4400" b="1" dirty="0" smtClean="0">
                <a:ln w="1905"/>
                <a:solidFill>
                  <a:srgbClr val="FF0000"/>
                </a:solidFill>
                <a:effectLst>
                  <a:innerShdw blurRad="69850" dist="43180" dir="5400000">
                    <a:srgbClr val="000000">
                      <a:alpha val="65000"/>
                    </a:srgbClr>
                  </a:innerShdw>
                </a:effectLst>
              </a:rPr>
              <a:t>دائرة الإدارة</a:t>
            </a:r>
          </a:p>
          <a:p>
            <a:pPr marL="457200" indent="-457200" algn="ctr" rtl="1">
              <a:buFont typeface="Arial" pitchFamily="34" charset="0"/>
              <a:buChar char="•"/>
            </a:pPr>
            <a:r>
              <a:rPr lang="ar-EG" sz="4400" b="1" dirty="0" smtClean="0">
                <a:ln w="1905"/>
                <a:solidFill>
                  <a:srgbClr val="FF0000"/>
                </a:solidFill>
                <a:effectLst>
                  <a:innerShdw blurRad="69850" dist="43180" dir="5400000">
                    <a:srgbClr val="000000">
                      <a:alpha val="65000"/>
                    </a:srgbClr>
                  </a:innerShdw>
                </a:effectLst>
              </a:rPr>
              <a:t>دائرة التعليم</a:t>
            </a:r>
          </a:p>
          <a:p>
            <a:pPr marL="457200" indent="-457200" algn="ctr" rtl="1">
              <a:buFont typeface="Arial" pitchFamily="34" charset="0"/>
              <a:buChar char="•"/>
            </a:pPr>
            <a:r>
              <a:rPr lang="ar-EG" sz="4400" b="1" dirty="0" smtClean="0">
                <a:ln w="1905"/>
                <a:solidFill>
                  <a:srgbClr val="FF0000"/>
                </a:solidFill>
                <a:effectLst>
                  <a:innerShdw blurRad="69850" dist="43180" dir="5400000">
                    <a:srgbClr val="000000">
                      <a:alpha val="65000"/>
                    </a:srgbClr>
                  </a:innerShdw>
                </a:effectLst>
              </a:rPr>
              <a:t>دائرة الإعلام</a:t>
            </a:r>
          </a:p>
          <a:p>
            <a:pPr marL="457200" indent="-457200" algn="ctr" rtl="1">
              <a:buFont typeface="Arial" pitchFamily="34" charset="0"/>
              <a:buChar char="•"/>
            </a:pPr>
            <a:r>
              <a:rPr lang="ar-EG" sz="4400" b="1" dirty="0" smtClean="0">
                <a:ln w="1905"/>
                <a:solidFill>
                  <a:srgbClr val="FF0000"/>
                </a:solidFill>
                <a:effectLst>
                  <a:innerShdw blurRad="69850" dist="43180" dir="5400000">
                    <a:srgbClr val="000000">
                      <a:alpha val="65000"/>
                    </a:srgbClr>
                  </a:innerShdw>
                </a:effectLst>
              </a:rPr>
              <a:t>دائرة الاقتصاد</a:t>
            </a:r>
          </a:p>
          <a:p>
            <a:pPr marL="571500" indent="-571500" algn="ctr">
              <a:buFont typeface="Arial" pitchFamily="34" charset="0"/>
              <a:buChar char="•"/>
            </a:pPr>
            <a:r>
              <a:rPr lang="ar-EG" sz="4400" b="1" dirty="0" smtClean="0">
                <a:ln w="1905"/>
                <a:solidFill>
                  <a:srgbClr val="FF0000"/>
                </a:solidFill>
                <a:effectLst>
                  <a:innerShdw blurRad="69850" dist="43180" dir="5400000">
                    <a:srgbClr val="000000">
                      <a:alpha val="65000"/>
                    </a:srgbClr>
                  </a:innerShdw>
                </a:effectLst>
              </a:rPr>
              <a:t>دائرة الأمن</a:t>
            </a:r>
            <a:endParaRPr lang="en-US" sz="4400" b="1" dirty="0">
              <a:ln w="1905"/>
              <a:solidFill>
                <a:srgbClr val="FF0000"/>
              </a:solidFill>
              <a:effectLst>
                <a:innerShdw blurRad="69850" dist="43180" dir="5400000">
                  <a:srgbClr val="000000">
                    <a:alpha val="65000"/>
                  </a:srgbClr>
                </a:innerShdw>
              </a:effectLst>
            </a:endParaRPr>
          </a:p>
          <a:p>
            <a:pPr marL="457200" indent="-457200" algn="ctr" rtl="1">
              <a:buFont typeface="Arial" pitchFamily="34" charset="0"/>
              <a:buChar char="•"/>
            </a:pPr>
            <a:r>
              <a:rPr lang="ar-EG" sz="4000" b="1" dirty="0">
                <a:ln w="1905"/>
                <a:solidFill>
                  <a:srgbClr val="FF0000"/>
                </a:solidFill>
                <a:effectLst>
                  <a:innerShdw blurRad="69850" dist="43180" dir="5400000">
                    <a:srgbClr val="000000">
                      <a:alpha val="65000"/>
                    </a:srgbClr>
                  </a:innerShdw>
                </a:effectLst>
              </a:rPr>
              <a:t>دائرة الديمقراطية والمشاركة</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3527117"/>
      </p:ext>
    </p:extLst>
  </p:cSld>
  <p:clrMapOvr>
    <a:masterClrMapping/>
  </p:clrMapOvr>
  <mc:AlternateContent xmlns:mc="http://schemas.openxmlformats.org/markup-compatibility/2006">
    <mc:Choice xmlns:p14="http://schemas.microsoft.com/office/powerpoint/2010/main" Requires="p14">
      <p:transition spd="slow" p14:dur="1500" advTm="21062">
        <p14:window dir="vert"/>
      </p:transition>
    </mc:Choice>
    <mc:Fallback>
      <p:transition spd="slow" advTm="210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nodeType="afterEffect">
                                  <p:stCondLst>
                                    <p:cond delay="25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additive="base">
                                        <p:cTn id="1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2" fill="hold">
                            <p:stCondLst>
                              <p:cond delay="750"/>
                            </p:stCondLst>
                            <p:childTnLst>
                              <p:par>
                                <p:cTn id="13" presetID="2" presetClass="entr" presetSubtype="4"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25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250"/>
                            </p:stCondLst>
                            <p:childTnLst>
                              <p:par>
                                <p:cTn id="23" presetID="2" presetClass="entr" presetSubtype="4" fill="hold" nodeType="afterEffect">
                                  <p:stCondLst>
                                    <p:cond delay="25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 presetClass="entr" presetSubtype="4" fill="hold" nodeType="afterEffect">
                                  <p:stCondLst>
                                    <p:cond delay="25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2" fill="hold">
                            <p:stCondLst>
                              <p:cond delay="3750"/>
                            </p:stCondLst>
                            <p:childTnLst>
                              <p:par>
                                <p:cTn id="33" presetID="2" presetClass="entr" presetSubtype="4" fill="hold" nodeType="afterEffect">
                                  <p:stCondLst>
                                    <p:cond delay="25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304800"/>
            <a:ext cx="6324600" cy="5791200"/>
          </a:xfrm>
          <a:ln>
            <a:solidFill>
              <a:srgbClr val="0C0CA4"/>
            </a:solidFill>
          </a:ln>
        </p:spPr>
        <p:style>
          <a:lnRef idx="2">
            <a:schemeClr val="accent1"/>
          </a:lnRef>
          <a:fillRef idx="1">
            <a:schemeClr val="lt1"/>
          </a:fillRef>
          <a:effectRef idx="0">
            <a:schemeClr val="accent1"/>
          </a:effectRef>
          <a:fontRef idx="minor">
            <a:schemeClr val="dk1"/>
          </a:fontRef>
        </p:style>
        <p:txBody>
          <a:bodyPr>
            <a:normAutofit/>
          </a:bodyPr>
          <a:lstStyle/>
          <a:p>
            <a:pPr algn="ctr"/>
            <a:r>
              <a:rPr lang="ar-EG" sz="4400" b="1" u="sng" dirty="0" smtClean="0">
                <a:solidFill>
                  <a:srgbClr val="FF0000"/>
                </a:solidFill>
              </a:rPr>
              <a:t>أولا:</a:t>
            </a:r>
            <a:r>
              <a:rPr lang="ar-EG" sz="4400" b="1" u="sng" dirty="0">
                <a:solidFill>
                  <a:srgbClr val="FF0000"/>
                </a:solidFill>
              </a:rPr>
              <a:t>دائرة الإدارة</a:t>
            </a:r>
          </a:p>
          <a:p>
            <a:pPr algn="r"/>
            <a:endParaRPr lang="ar-EG" sz="2800" dirty="0" smtClean="0"/>
          </a:p>
          <a:p>
            <a:pPr marL="457200" indent="-457200" algn="r">
              <a:buFont typeface="Wingdings" pitchFamily="2" charset="2"/>
              <a:buChar char="§"/>
            </a:pPr>
            <a:r>
              <a:rPr lang="ar-EG" sz="3200" b="1" dirty="0" smtClean="0">
                <a:solidFill>
                  <a:schemeClr val="tx1"/>
                </a:solidFill>
              </a:rPr>
              <a:t>البيروقراطية والروتين</a:t>
            </a:r>
          </a:p>
          <a:p>
            <a:pPr marL="457200" indent="-457200" algn="r">
              <a:buFont typeface="Wingdings" pitchFamily="2" charset="2"/>
              <a:buChar char="§"/>
            </a:pPr>
            <a:r>
              <a:rPr lang="ar-EG" sz="3200" b="1" dirty="0" smtClean="0">
                <a:solidFill>
                  <a:schemeClr val="tx1"/>
                </a:solidFill>
              </a:rPr>
              <a:t>المركزية فى اتخاذ القرار </a:t>
            </a:r>
          </a:p>
          <a:p>
            <a:pPr marL="457200" indent="-457200" algn="r">
              <a:buFont typeface="Wingdings" pitchFamily="2" charset="2"/>
              <a:buChar char="§"/>
            </a:pPr>
            <a:r>
              <a:rPr lang="ar-EG" sz="3200" b="1" dirty="0" smtClean="0">
                <a:solidFill>
                  <a:schemeClr val="tx1"/>
                </a:solidFill>
              </a:rPr>
              <a:t>الرأسمالية كنظام اقتصادى عالمى</a:t>
            </a:r>
          </a:p>
          <a:p>
            <a:pPr marL="457200" indent="-457200" algn="r">
              <a:buFont typeface="Wingdings" pitchFamily="2" charset="2"/>
              <a:buChar char="§"/>
            </a:pPr>
            <a:r>
              <a:rPr lang="ar-EG" sz="3200" b="1" dirty="0" smtClean="0">
                <a:solidFill>
                  <a:schemeClr val="tx1"/>
                </a:solidFill>
              </a:rPr>
              <a:t>الاشتراكية  وأحلام البقاء</a:t>
            </a:r>
          </a:p>
          <a:p>
            <a:pPr marL="457200" indent="-457200" algn="r">
              <a:buFont typeface="Wingdings" pitchFamily="2" charset="2"/>
              <a:buChar char="§"/>
            </a:pPr>
            <a:r>
              <a:rPr lang="ar-EG" sz="3200" b="1" dirty="0" smtClean="0">
                <a:solidFill>
                  <a:schemeClr val="tx1"/>
                </a:solidFill>
              </a:rPr>
              <a:t>اشكالية التخلص من القطاع العام</a:t>
            </a:r>
          </a:p>
          <a:p>
            <a:pPr marL="457200" indent="-457200" algn="r">
              <a:buFont typeface="Wingdings" pitchFamily="2" charset="2"/>
              <a:buChar char="§"/>
            </a:pPr>
            <a:r>
              <a:rPr lang="ar-EG" sz="3200" b="1" dirty="0" smtClean="0">
                <a:solidFill>
                  <a:schemeClr val="tx1"/>
                </a:solidFill>
              </a:rPr>
              <a:t>  أهل الثقة </a:t>
            </a:r>
            <a:r>
              <a:rPr lang="en-US" sz="3200" b="1" dirty="0" smtClean="0">
                <a:solidFill>
                  <a:schemeClr val="tx1"/>
                </a:solidFill>
              </a:rPr>
              <a:t>Vs.</a:t>
            </a:r>
            <a:r>
              <a:rPr lang="ar-EG" sz="3200" b="1" dirty="0" smtClean="0">
                <a:solidFill>
                  <a:schemeClr val="tx1"/>
                </a:solidFill>
              </a:rPr>
              <a:t> </a:t>
            </a:r>
            <a:r>
              <a:rPr lang="en-US" sz="3200" b="1" dirty="0" smtClean="0">
                <a:solidFill>
                  <a:schemeClr val="tx1"/>
                </a:solidFill>
              </a:rPr>
              <a:t>  </a:t>
            </a:r>
            <a:r>
              <a:rPr lang="ar-EG" sz="3200" b="1" dirty="0" smtClean="0">
                <a:solidFill>
                  <a:schemeClr val="tx1"/>
                </a:solidFill>
              </a:rPr>
              <a:t>أهل الخبرة</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3527117"/>
      </p:ext>
    </p:extLst>
  </p:cSld>
  <p:clrMapOvr>
    <a:masterClrMapping/>
  </p:clrMapOvr>
  <mc:AlternateContent xmlns:mc="http://schemas.openxmlformats.org/markup-compatibility/2006">
    <mc:Choice xmlns:p14="http://schemas.microsoft.com/office/powerpoint/2010/main" Requires="p14">
      <p:transition spd="slow" p14:dur="2000" advTm="175952">
        <p14:prism isContent="1"/>
      </p:transition>
    </mc:Choice>
    <mc:Fallback>
      <p:transition spd="slow" advTm="1759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2" fill="hold" nodeType="afterEffect">
                                  <p:stCondLst>
                                    <p:cond delay="150"/>
                                  </p:stCondLst>
                                  <p:childTnLst>
                                    <p:set>
                                      <p:cBhvr>
                                        <p:cTn id="9" dur="1" fill="hold">
                                          <p:stCondLst>
                                            <p:cond delay="0"/>
                                          </p:stCondLst>
                                        </p:cTn>
                                        <p:tgtEl>
                                          <p:spTgt spid="3">
                                            <p:txEl>
                                              <p:pRg st="2" end="2"/>
                                            </p:txEl>
                                          </p:spTgt>
                                        </p:tgtEl>
                                        <p:attrNameLst>
                                          <p:attrName>style.visibility</p:attrName>
                                        </p:attrNameLst>
                                      </p:cBhvr>
                                      <p:to>
                                        <p:strVal val="visible"/>
                                      </p:to>
                                    </p:set>
                                    <p:anim calcmode="lin" valueType="num">
                                      <p:cBhvr additive="base">
                                        <p:cTn id="10"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2" fill="hold">
                            <p:stCondLst>
                              <p:cond delay="650"/>
                            </p:stCondLst>
                            <p:childTnLst>
                              <p:par>
                                <p:cTn id="13" presetID="2" presetClass="entr" presetSubtype="2" fill="hold" nodeType="afterEffect">
                                  <p:stCondLst>
                                    <p:cond delay="15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2" presetClass="entr" presetSubtype="2" fill="hold" nodeType="afterEffect">
                                  <p:stCondLst>
                                    <p:cond delay="15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2" fill="hold">
                            <p:stCondLst>
                              <p:cond delay="1950"/>
                            </p:stCondLst>
                            <p:childTnLst>
                              <p:par>
                                <p:cTn id="23" presetID="2" presetClass="entr" presetSubtype="2" fill="hold" nodeType="afterEffect">
                                  <p:stCondLst>
                                    <p:cond delay="15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27" fill="hold">
                            <p:stCondLst>
                              <p:cond delay="2600"/>
                            </p:stCondLst>
                            <p:childTnLst>
                              <p:par>
                                <p:cTn id="28" presetID="2" presetClass="entr" presetSubtype="2" fill="hold" nodeType="afterEffect">
                                  <p:stCondLst>
                                    <p:cond delay="15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2" fill="hold" nodeType="afterEffect">
                                  <p:stCondLst>
                                    <p:cond delay="15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381000"/>
            <a:ext cx="6248400" cy="5715000"/>
          </a:xfrm>
          <a:ln>
            <a:solidFill>
              <a:srgbClr val="0C0CA4"/>
            </a:solidFill>
          </a:ln>
        </p:spPr>
        <p:style>
          <a:lnRef idx="2">
            <a:schemeClr val="accent1"/>
          </a:lnRef>
          <a:fillRef idx="1">
            <a:schemeClr val="lt1"/>
          </a:fillRef>
          <a:effectRef idx="0">
            <a:schemeClr val="accent1"/>
          </a:effectRef>
          <a:fontRef idx="minor">
            <a:schemeClr val="dk1"/>
          </a:fontRef>
        </p:style>
        <p:txBody>
          <a:bodyPr>
            <a:noAutofit/>
          </a:bodyPr>
          <a:lstStyle/>
          <a:p>
            <a:pPr algn="ctr"/>
            <a:r>
              <a:rPr lang="ar-EG" sz="3600" b="1" u="sng" dirty="0">
                <a:solidFill>
                  <a:srgbClr val="FF0000"/>
                </a:solidFill>
              </a:rPr>
              <a:t>ثانيا:دائرة التعليم</a:t>
            </a:r>
            <a:endParaRPr lang="en-US" sz="3600" b="1" u="sng" dirty="0">
              <a:solidFill>
                <a:srgbClr val="FF0000"/>
              </a:solidFill>
            </a:endParaRPr>
          </a:p>
          <a:p>
            <a:pPr algn="r" rtl="1"/>
            <a:endParaRPr lang="en-US" sz="2800" dirty="0">
              <a:solidFill>
                <a:schemeClr val="tx1"/>
              </a:solidFill>
            </a:endParaRPr>
          </a:p>
          <a:p>
            <a:pPr marL="457200" indent="-457200" algn="r" rtl="1">
              <a:buFont typeface="Wingdings" pitchFamily="2" charset="2"/>
              <a:buChar char="§"/>
            </a:pPr>
            <a:r>
              <a:rPr lang="ar-EG" sz="3200" b="1" dirty="0" smtClean="0">
                <a:solidFill>
                  <a:schemeClr val="tx1"/>
                </a:solidFill>
              </a:rPr>
              <a:t>غموض رؤية التعليم</a:t>
            </a:r>
          </a:p>
          <a:p>
            <a:pPr marL="457200" indent="-457200" algn="r" rtl="1">
              <a:buFont typeface="Wingdings" pitchFamily="2" charset="2"/>
              <a:buChar char="§"/>
            </a:pPr>
            <a:r>
              <a:rPr lang="ar-EG" sz="3200" b="1" dirty="0" smtClean="0">
                <a:solidFill>
                  <a:schemeClr val="tx1"/>
                </a:solidFill>
              </a:rPr>
              <a:t>تعقد منظومة التعليم</a:t>
            </a:r>
          </a:p>
          <a:p>
            <a:pPr marL="457200" indent="-457200" algn="r" rtl="1">
              <a:buFont typeface="Wingdings" pitchFamily="2" charset="2"/>
              <a:buChar char="§"/>
            </a:pPr>
            <a:r>
              <a:rPr lang="ar-EG" sz="3200" b="1" dirty="0" smtClean="0">
                <a:solidFill>
                  <a:schemeClr val="tx1"/>
                </a:solidFill>
              </a:rPr>
              <a:t>بدائية الأساليب</a:t>
            </a:r>
          </a:p>
          <a:p>
            <a:pPr marL="457200" indent="-457200" algn="r" rtl="1">
              <a:buFont typeface="Wingdings" pitchFamily="2" charset="2"/>
              <a:buChar char="§"/>
            </a:pPr>
            <a:r>
              <a:rPr lang="ar-EG" sz="3200" b="1" dirty="0" smtClean="0">
                <a:solidFill>
                  <a:schemeClr val="tx1"/>
                </a:solidFill>
              </a:rPr>
              <a:t>عدم القدرة على التحول للتعليم الابتكارى</a:t>
            </a:r>
          </a:p>
          <a:p>
            <a:pPr marL="457200" indent="-457200" algn="r" rtl="1">
              <a:buFont typeface="Wingdings" pitchFamily="2" charset="2"/>
              <a:buChar char="§"/>
            </a:pPr>
            <a:r>
              <a:rPr lang="ar-EG" sz="3200" b="1" dirty="0" smtClean="0">
                <a:solidFill>
                  <a:schemeClr val="tx1"/>
                </a:solidFill>
              </a:rPr>
              <a:t>عدم الاهتمام بالتعلم الذاتى</a:t>
            </a:r>
          </a:p>
          <a:p>
            <a:pPr marL="457200" indent="-457200" algn="r" rtl="1">
              <a:buFont typeface="Wingdings" pitchFamily="2" charset="2"/>
              <a:buChar char="§"/>
            </a:pPr>
            <a:r>
              <a:rPr lang="ar-EG" sz="3200" b="1" dirty="0" smtClean="0">
                <a:solidFill>
                  <a:schemeClr val="tx1"/>
                </a:solidFill>
              </a:rPr>
              <a:t>انخفاض مكانة المعلمين</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3527117"/>
      </p:ext>
    </p:extLst>
  </p:cSld>
  <p:clrMapOvr>
    <a:masterClrMapping/>
  </p:clrMapOvr>
  <mc:AlternateContent xmlns:mc="http://schemas.openxmlformats.org/markup-compatibility/2006">
    <mc:Choice xmlns:p14="http://schemas.microsoft.com/office/powerpoint/2010/main" Requires="p14">
      <p:transition spd="slow" p14:dur="2000" advTm="52910">
        <p14:prism isContent="1"/>
      </p:transition>
    </mc:Choice>
    <mc:Fallback>
      <p:transition spd="slow" advTm="529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 calcmode="lin" valueType="num">
                                      <p:cBhvr additive="base">
                                        <p:cTn id="10"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ntr" presetSubtype="2"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2"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76400" y="381000"/>
            <a:ext cx="6324600" cy="6096000"/>
          </a:xfrm>
          <a:ln>
            <a:solidFill>
              <a:srgbClr val="0C0CA4"/>
            </a:solidFill>
          </a:ln>
        </p:spPr>
        <p:style>
          <a:lnRef idx="2">
            <a:schemeClr val="accent1"/>
          </a:lnRef>
          <a:fillRef idx="1">
            <a:schemeClr val="lt1"/>
          </a:fillRef>
          <a:effectRef idx="0">
            <a:schemeClr val="accent1"/>
          </a:effectRef>
          <a:fontRef idx="minor">
            <a:schemeClr val="dk1"/>
          </a:fontRef>
        </p:style>
        <p:txBody>
          <a:bodyPr>
            <a:noAutofit/>
          </a:bodyPr>
          <a:lstStyle/>
          <a:p>
            <a:pPr algn="ctr"/>
            <a:r>
              <a:rPr lang="ar-EG" sz="3600" b="1" u="sng" dirty="0" smtClean="0">
                <a:solidFill>
                  <a:srgbClr val="FF0000"/>
                </a:solidFill>
              </a:rPr>
              <a:t>ثالثاً: دائرة </a:t>
            </a:r>
            <a:r>
              <a:rPr lang="ar-EG" sz="3600" b="1" u="sng" dirty="0">
                <a:solidFill>
                  <a:srgbClr val="FF0000"/>
                </a:solidFill>
              </a:rPr>
              <a:t>الإعلام</a:t>
            </a:r>
          </a:p>
          <a:p>
            <a:pPr algn="r" rtl="1"/>
            <a:endParaRPr lang="ar-EG" sz="3100" dirty="0" smtClean="0">
              <a:solidFill>
                <a:schemeClr val="tx1"/>
              </a:solidFill>
            </a:endParaRPr>
          </a:p>
          <a:p>
            <a:pPr marL="457200" indent="-457200" algn="r" rtl="1">
              <a:buFont typeface="Wingdings" pitchFamily="2" charset="2"/>
              <a:buChar char="q"/>
            </a:pPr>
            <a:r>
              <a:rPr lang="ar-EG" sz="3100" b="1" dirty="0" smtClean="0">
                <a:solidFill>
                  <a:schemeClr val="tx1"/>
                </a:solidFill>
              </a:rPr>
              <a:t>ظاهرة التدفق الإعلامي</a:t>
            </a:r>
          </a:p>
          <a:p>
            <a:pPr marL="457200" indent="-457200" algn="r" rtl="1">
              <a:buFont typeface="Wingdings" pitchFamily="2" charset="2"/>
              <a:buChar char="q"/>
            </a:pPr>
            <a:r>
              <a:rPr lang="ar-EG" sz="3100" b="1" dirty="0">
                <a:solidFill>
                  <a:schemeClr val="tx1"/>
                </a:solidFill>
              </a:rPr>
              <a:t>ا</a:t>
            </a:r>
            <a:r>
              <a:rPr lang="ar-EG" sz="3100" b="1" dirty="0" smtClean="0">
                <a:solidFill>
                  <a:schemeClr val="tx1"/>
                </a:solidFill>
              </a:rPr>
              <a:t>نفصال الدراسات الإعلامية عن واقع الاعلام</a:t>
            </a:r>
          </a:p>
          <a:p>
            <a:pPr marL="457200" indent="-457200" algn="r" rtl="1">
              <a:buFont typeface="Wingdings" pitchFamily="2" charset="2"/>
              <a:buChar char="q"/>
            </a:pPr>
            <a:r>
              <a:rPr lang="ar-EG" sz="3100" b="1" dirty="0" smtClean="0">
                <a:solidFill>
                  <a:schemeClr val="tx1"/>
                </a:solidFill>
              </a:rPr>
              <a:t>محددات الممارسة الاعلامية</a:t>
            </a:r>
          </a:p>
          <a:p>
            <a:pPr marL="457200" indent="-457200" algn="r" rtl="1">
              <a:buFont typeface="Arial" pitchFamily="34" charset="0"/>
              <a:buChar char="•"/>
            </a:pPr>
            <a:r>
              <a:rPr lang="ar-EG" sz="3100" b="1" dirty="0" smtClean="0">
                <a:solidFill>
                  <a:srgbClr val="002060"/>
                </a:solidFill>
              </a:rPr>
              <a:t>تأثير رأس المال على وسائل الاعلام</a:t>
            </a:r>
          </a:p>
          <a:p>
            <a:pPr marL="457200" indent="-457200" algn="r" rtl="1">
              <a:buFont typeface="Arial" pitchFamily="34" charset="0"/>
              <a:buChar char="•"/>
            </a:pPr>
            <a:r>
              <a:rPr lang="ar-EG" sz="3100" b="1" dirty="0" smtClean="0">
                <a:solidFill>
                  <a:srgbClr val="002060"/>
                </a:solidFill>
              </a:rPr>
              <a:t>سيطرة النظم السياسية على وسائل الاعلام</a:t>
            </a:r>
          </a:p>
          <a:p>
            <a:pPr marL="457200" indent="-457200" algn="r" rtl="1">
              <a:buFont typeface="Arial" pitchFamily="34" charset="0"/>
              <a:buChar char="•"/>
            </a:pPr>
            <a:r>
              <a:rPr lang="ar-EG" sz="3100" b="1" dirty="0" smtClean="0">
                <a:solidFill>
                  <a:srgbClr val="002060"/>
                </a:solidFill>
              </a:rPr>
              <a:t>الاعلام والهاء الشعوب وتضليل الرأى العام</a:t>
            </a:r>
          </a:p>
          <a:p>
            <a:pPr marL="457200" indent="-457200" algn="r" rtl="1">
              <a:buFont typeface="Arial" pitchFamily="34" charset="0"/>
              <a:buChar char="•"/>
            </a:pPr>
            <a:r>
              <a:rPr lang="ar-EG" sz="3100" b="1" dirty="0" smtClean="0">
                <a:solidFill>
                  <a:srgbClr val="002060"/>
                </a:solidFill>
              </a:rPr>
              <a:t>مشكلات التخصص الوظيفي</a:t>
            </a:r>
            <a:endParaRPr lang="en-US" sz="3100" b="1" dirty="0">
              <a:solidFill>
                <a:srgbClr val="00206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3527117"/>
      </p:ext>
    </p:extLst>
  </p:cSld>
  <p:clrMapOvr>
    <a:masterClrMapping/>
  </p:clrMapOvr>
  <mc:AlternateContent xmlns:mc="http://schemas.openxmlformats.org/markup-compatibility/2006">
    <mc:Choice xmlns:p14="http://schemas.microsoft.com/office/powerpoint/2010/main" Requires="p14">
      <p:transition spd="slow" p14:dur="2000" advTm="75324">
        <p14:prism isContent="1"/>
      </p:transition>
    </mc:Choice>
    <mc:Fallback>
      <p:transition spd="slow" advTm="75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42" presetClass="entr" presetSubtype="0" fill="hold" nodeType="after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anim calcmode="lin" valueType="num">
                                      <p:cBhvr>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2"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42" presetClass="entr" presetSubtype="0" fill="hold" nodeType="afterEffect">
                                  <p:stCondLst>
                                    <p:cond delay="25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anim calcmode="lin" valueType="num">
                                      <p:cBhvr>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25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anim calcmode="lin" valueType="num">
                                      <p:cBhvr>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nodeType="afterEffect">
                                  <p:stCondLst>
                                    <p:cond delay="25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anim calcmode="lin" valueType="num">
                                      <p:cBhvr>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nodeType="afterEffect">
                                  <p:stCondLst>
                                    <p:cond delay="25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anim calcmode="lin" valueType="num">
                                      <p:cBhvr>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7" fill="hold">
                            <p:stCondLst>
                              <p:cond delay="3750"/>
                            </p:stCondLst>
                            <p:childTnLst>
                              <p:par>
                                <p:cTn id="38" presetID="42" presetClass="entr" presetSubtype="0" fill="hold" nodeType="afterEffect">
                                  <p:stCondLst>
                                    <p:cond delay="25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anim calcmode="lin" valueType="num">
                                      <p:cBhvr>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42" presetClass="entr" presetSubtype="0" fill="hold" nodeType="afterEffect">
                                  <p:stCondLst>
                                    <p:cond delay="25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anim calcmode="lin" valueType="num">
                                      <p:cBhvr>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839200" cy="6248400"/>
          </a:xfrm>
          <a:ln w="57150"/>
        </p:spPr>
        <p:style>
          <a:lnRef idx="2">
            <a:schemeClr val="accent6"/>
          </a:lnRef>
          <a:fillRef idx="1">
            <a:schemeClr val="lt1"/>
          </a:fillRef>
          <a:effectRef idx="0">
            <a:schemeClr val="accent6"/>
          </a:effectRef>
          <a:fontRef idx="minor">
            <a:schemeClr val="dk1"/>
          </a:fontRef>
        </p:style>
        <p:txBody>
          <a:bodyPr/>
          <a:lstStyle/>
          <a:p>
            <a:pPr algn="ctr">
              <a:buFont typeface="Wingdings" pitchFamily="2" charset="2"/>
              <a:buChar char="q"/>
            </a:pPr>
            <a:r>
              <a:rPr lang="ar-EG" sz="3600" b="1" u="sng" dirty="0" smtClean="0">
                <a:solidFill>
                  <a:srgbClr val="FF0000"/>
                </a:solidFill>
              </a:rPr>
              <a:t>التدفق الإعلامى</a:t>
            </a:r>
          </a:p>
          <a:p>
            <a:pPr algn="just">
              <a:buFont typeface="Wingdings" pitchFamily="2" charset="2"/>
              <a:buChar char="§"/>
            </a:pPr>
            <a:r>
              <a:rPr lang="ar-EG" b="1" dirty="0" smtClean="0">
                <a:solidFill>
                  <a:srgbClr val="7030A0"/>
                </a:solidFill>
              </a:rPr>
              <a:t>يتمثل فى عدم توازن القوة الإعلامية بين الدول النامية والدول المتقدمة ، لأن الدول المتقدمة هى التى تمتلك القوة التكنولوجية والإقتصادية </a:t>
            </a:r>
          </a:p>
          <a:p>
            <a:pPr algn="just">
              <a:buFont typeface="Wingdings" pitchFamily="2" charset="2"/>
              <a:buChar char="§"/>
            </a:pPr>
            <a:r>
              <a:rPr lang="ar-EG" b="1" dirty="0" smtClean="0">
                <a:solidFill>
                  <a:srgbClr val="002060"/>
                </a:solidFill>
              </a:rPr>
              <a:t>وتقوم وسائل الإعلام الغربية بتقديم أخبار ومعلومات غير دقيقة وغير موضوعية عن الدول النامية من خلال التركيز على الأحداث السلبية التى تحدث فى هذه الدول </a:t>
            </a:r>
          </a:p>
          <a:p>
            <a:pPr algn="just">
              <a:buFont typeface="Wingdings" pitchFamily="2" charset="2"/>
              <a:buChar char="§"/>
            </a:pPr>
            <a:r>
              <a:rPr lang="ar-EG" b="1" dirty="0" smtClean="0">
                <a:solidFill>
                  <a:schemeClr val="tx1"/>
                </a:solidFill>
              </a:rPr>
              <a:t>تسيطر الولايات المتحدة الأمريكية على أكثر من نصف وسائل الإعلام الدولية حيث تقوم وكالات الأنباء ببث «50»مليون كلمة يومياً وتبث وكالة أنباء الأسوشيتدبرس «17»مليون كلمة وتبث وكالة اليونايتدبرس «10»مليون كلمة يومياً</a:t>
            </a:r>
            <a:endParaRPr lang="ar-EG" b="1"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612732"/>
      </p:ext>
    </p:extLst>
  </p:cSld>
  <p:clrMapOvr>
    <a:masterClrMapping/>
  </p:clrMapOvr>
  <mc:AlternateContent xmlns:mc="http://schemas.openxmlformats.org/markup-compatibility/2006">
    <mc:Choice xmlns:p14="http://schemas.microsoft.com/office/powerpoint/2010/main" Requires="p14">
      <p:transition spd="slow" p14:dur="1600" advTm="36148">
        <p14:conveyor dir="l"/>
      </p:transition>
    </mc:Choice>
    <mc:Fallback>
      <p:transition spd="slow" advTm="361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47800"/>
            <a:ext cx="8305800" cy="2971800"/>
          </a:xfrm>
          <a:ln w="57150"/>
        </p:spPr>
        <p:style>
          <a:lnRef idx="2">
            <a:schemeClr val="accent3"/>
          </a:lnRef>
          <a:fillRef idx="1">
            <a:schemeClr val="lt1"/>
          </a:fillRef>
          <a:effectRef idx="0">
            <a:schemeClr val="accent3"/>
          </a:effectRef>
          <a:fontRef idx="minor">
            <a:schemeClr val="dk1"/>
          </a:fontRef>
        </p:style>
        <p:txBody>
          <a:bodyPr>
            <a:normAutofit/>
          </a:bodyPr>
          <a:lstStyle/>
          <a:p>
            <a:pPr algn="ctr"/>
            <a:r>
              <a:rPr lang="ar-EG" sz="6600" b="1" dirty="0" smtClean="0">
                <a:solidFill>
                  <a:schemeClr val="tx1"/>
                </a:solidFill>
              </a:rPr>
              <a:t>نقاط القوة</a:t>
            </a:r>
            <a:r>
              <a:rPr lang="ar-EG" sz="4800" b="1" dirty="0" smtClean="0">
                <a:solidFill>
                  <a:srgbClr val="FF0000"/>
                </a:solidFill>
              </a:rPr>
              <a:t/>
            </a:r>
            <a:br>
              <a:rPr lang="ar-EG" sz="4800" b="1" dirty="0" smtClean="0">
                <a:solidFill>
                  <a:srgbClr val="FF0000"/>
                </a:solidFill>
              </a:rPr>
            </a:br>
            <a:r>
              <a:rPr lang="ar-EG" sz="4000" b="1" dirty="0">
                <a:solidFill>
                  <a:srgbClr val="FF0000"/>
                </a:solidFill>
              </a:rPr>
              <a:t/>
            </a:r>
            <a:br>
              <a:rPr lang="ar-EG" sz="4000" b="1" dirty="0">
                <a:solidFill>
                  <a:srgbClr val="FF0000"/>
                </a:solidFill>
              </a:rPr>
            </a:br>
            <a:r>
              <a:rPr lang="ar-EG" sz="4800" b="1" dirty="0" smtClean="0">
                <a:solidFill>
                  <a:srgbClr val="FF0000"/>
                </a:solidFill>
              </a:rPr>
              <a:t> </a:t>
            </a:r>
            <a:r>
              <a:rPr lang="ar-EG" sz="5400" b="1" dirty="0" smtClean="0">
                <a:solidFill>
                  <a:srgbClr val="FF0000"/>
                </a:solidFill>
              </a:rPr>
              <a:t>«ما تسعى أن تفعله الدولة»</a:t>
            </a:r>
            <a:endParaRPr lang="ar-EG" sz="5400" b="1" dirty="0">
              <a:solidFill>
                <a:srgbClr val="FF0000"/>
              </a:solidFill>
            </a:endParaRPr>
          </a:p>
        </p:txBody>
      </p:sp>
      <p:pic>
        <p:nvPicPr>
          <p:cNvPr id="3" name="Picture 2" descr="E:\ى كلية\الاعلام والتنمية\strength-clipart-red-marker-underlining-word-strength-isolated-white-background-347078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1" r="3281" b="28468"/>
          <a:stretch/>
        </p:blipFill>
        <p:spPr bwMode="auto">
          <a:xfrm>
            <a:off x="2057400" y="4648200"/>
            <a:ext cx="4800600"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6418722"/>
      </p:ext>
    </p:extLst>
  </p:cSld>
  <p:clrMapOvr>
    <a:masterClrMapping/>
  </p:clrMapOvr>
  <mc:AlternateContent xmlns:mc="http://schemas.openxmlformats.org/markup-compatibility/2006">
    <mc:Choice xmlns:p14="http://schemas.microsoft.com/office/powerpoint/2010/main" Requires="p14">
      <p:transition spd="slow" p14:dur="1100" advTm="8902">
        <p14:switch dir="r"/>
      </p:transition>
    </mc:Choice>
    <mc:Fallback>
      <p:transition spd="slow" advTm="8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theme/_rels/theme8.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djacenc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1230</Template>
  <TotalTime>1234</TotalTime>
  <Words>311</Words>
  <Application>Microsoft Office PowerPoint</Application>
  <PresentationFormat>On-screen Show (4:3)</PresentationFormat>
  <Paragraphs>66</Paragraphs>
  <Slides>12</Slides>
  <Notes>1</Notes>
  <HiddenSlides>0</HiddenSlides>
  <MMClips>12</MMClips>
  <ScaleCrop>false</ScaleCrop>
  <HeadingPairs>
    <vt:vector size="4" baseType="variant">
      <vt:variant>
        <vt:lpstr>Theme</vt:lpstr>
      </vt:variant>
      <vt:variant>
        <vt:i4>8</vt:i4>
      </vt:variant>
      <vt:variant>
        <vt:lpstr>Slide Titles</vt:lpstr>
      </vt:variant>
      <vt:variant>
        <vt:i4>12</vt:i4>
      </vt:variant>
    </vt:vector>
  </HeadingPairs>
  <TitlesOfParts>
    <vt:vector size="20" baseType="lpstr">
      <vt:lpstr>نسق Office</vt:lpstr>
      <vt:lpstr>2_نسق Office</vt:lpstr>
      <vt:lpstr>4_نسق Office</vt:lpstr>
      <vt:lpstr>Custom Design</vt:lpstr>
      <vt:lpstr>10_Diseño predeterminado</vt:lpstr>
      <vt:lpstr>11_Diseño predeterminado</vt:lpstr>
      <vt:lpstr>1_Diseño predeterminado</vt:lpstr>
      <vt:lpstr>Adjacency</vt:lpstr>
      <vt:lpstr>PowerPoint Presentation</vt:lpstr>
      <vt:lpstr>اشكاليات التنمية فى مصر بين الواقع والمأمول</vt:lpstr>
      <vt:lpstr>PowerPoint Presentation</vt:lpstr>
      <vt:lpstr>PowerPoint Presentation</vt:lpstr>
      <vt:lpstr>PowerPoint Presentation</vt:lpstr>
      <vt:lpstr>PowerPoint Presentation</vt:lpstr>
      <vt:lpstr>PowerPoint Presentation</vt:lpstr>
      <vt:lpstr>PowerPoint Presentation</vt:lpstr>
      <vt:lpstr>نقاط القوة   «ما تسعى أن تفعله الدولة»</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اشكاليات التنمية فى مصر بين الواقع والمأمول</dc:title>
  <dc:creator/>
  <cp:lastModifiedBy>lab</cp:lastModifiedBy>
  <cp:revision>257</cp:revision>
  <dcterms:created xsi:type="dcterms:W3CDTF">2006-08-16T00:00:00Z</dcterms:created>
  <dcterms:modified xsi:type="dcterms:W3CDTF">2020-04-25T07:51:05Z</dcterms:modified>
</cp:coreProperties>
</file>