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61" r:id="rId3"/>
    <p:sldId id="262" r:id="rId4"/>
    <p:sldId id="260" r:id="rId5"/>
    <p:sldId id="264" r:id="rId6"/>
    <p:sldId id="273" r:id="rId7"/>
    <p:sldId id="27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66"/>
    <a:srgbClr val="FF3300"/>
    <a:srgbClr val="FFCC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28" y="-256"/>
      </p:cViewPr>
      <p:guideLst>
        <p:guide orient="horz" pos="2160"/>
        <p:guide pos="2880"/>
      </p:guideLst>
    </p:cSldViewPr>
  </p:slideViewPr>
  <p:notesTextViewPr>
    <p:cViewPr>
      <p:scale>
        <a:sx n="1" d="1"/>
        <a:sy n="1" d="1"/>
      </p:scale>
      <p:origin x="0" y="0"/>
    </p:cViewPr>
  </p:notesTextViewPr>
  <p:sorterViewPr>
    <p:cViewPr>
      <p:scale>
        <a:sx n="152" d="100"/>
        <a:sy n="152"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88EE70-D4D8-42F4-AEBD-21E002C5D3A3}" type="datetimeFigureOut">
              <a:rPr lang="en-US" smtClean="0"/>
              <a:t>4/27/2020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E2FDEC-7459-40F5-A85E-95DA585139B1}" type="slidenum">
              <a:rPr lang="en-US" smtClean="0"/>
              <a:t>‹#›</a:t>
            </a:fld>
            <a:endParaRPr lang="en-US"/>
          </a:p>
        </p:txBody>
      </p:sp>
    </p:spTree>
    <p:extLst>
      <p:ext uri="{BB962C8B-B14F-4D97-AF65-F5344CB8AC3E}">
        <p14:creationId xmlns:p14="http://schemas.microsoft.com/office/powerpoint/2010/main" val="3401397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ar-EG" dirty="0" smtClean="0"/>
              <a:t>نتمالم</a:t>
            </a:r>
          </a:p>
          <a:p>
            <a:endParaRPr lang="en-US" dirty="0"/>
          </a:p>
        </p:txBody>
      </p:sp>
      <p:sp>
        <p:nvSpPr>
          <p:cNvPr id="4" name="Slide Number Placeholder 3"/>
          <p:cNvSpPr>
            <a:spLocks noGrp="1"/>
          </p:cNvSpPr>
          <p:nvPr>
            <p:ph type="sldNum" sz="quarter" idx="10"/>
          </p:nvPr>
        </p:nvSpPr>
        <p:spPr/>
        <p:txBody>
          <a:bodyPr/>
          <a:lstStyle/>
          <a:p>
            <a:fld id="{16E2FDEC-7459-40F5-A85E-95DA585139B1}" type="slidenum">
              <a:rPr lang="en-US" smtClean="0"/>
              <a:t>7</a:t>
            </a:fld>
            <a:endParaRPr lang="en-US"/>
          </a:p>
        </p:txBody>
      </p:sp>
    </p:spTree>
    <p:extLst>
      <p:ext uri="{BB962C8B-B14F-4D97-AF65-F5344CB8AC3E}">
        <p14:creationId xmlns:p14="http://schemas.microsoft.com/office/powerpoint/2010/main" val="754564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64F346-183A-440C-93FF-3EDCE932B48D}" type="datetimeFigureOut">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4F4B70-ED80-450E-B305-E227833C8232}" type="slidenum">
              <a:rPr lang="en-US" smtClean="0"/>
              <a:t>‹#›</a:t>
            </a:fld>
            <a:endParaRPr lang="en-US"/>
          </a:p>
        </p:txBody>
      </p:sp>
    </p:spTree>
    <p:extLst>
      <p:ext uri="{BB962C8B-B14F-4D97-AF65-F5344CB8AC3E}">
        <p14:creationId xmlns:p14="http://schemas.microsoft.com/office/powerpoint/2010/main" val="1417775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64F346-183A-440C-93FF-3EDCE932B48D}" type="datetimeFigureOut">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4F4B70-ED80-450E-B305-E227833C8232}" type="slidenum">
              <a:rPr lang="en-US" smtClean="0"/>
              <a:t>‹#›</a:t>
            </a:fld>
            <a:endParaRPr lang="en-US"/>
          </a:p>
        </p:txBody>
      </p:sp>
    </p:spTree>
    <p:extLst>
      <p:ext uri="{BB962C8B-B14F-4D97-AF65-F5344CB8AC3E}">
        <p14:creationId xmlns:p14="http://schemas.microsoft.com/office/powerpoint/2010/main" val="3673490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64F346-183A-440C-93FF-3EDCE932B48D}" type="datetimeFigureOut">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4F4B70-ED80-450E-B305-E227833C8232}" type="slidenum">
              <a:rPr lang="en-US" smtClean="0"/>
              <a:t>‹#›</a:t>
            </a:fld>
            <a:endParaRPr lang="en-US"/>
          </a:p>
        </p:txBody>
      </p:sp>
    </p:spTree>
    <p:extLst>
      <p:ext uri="{BB962C8B-B14F-4D97-AF65-F5344CB8AC3E}">
        <p14:creationId xmlns:p14="http://schemas.microsoft.com/office/powerpoint/2010/main" val="648089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64F346-183A-440C-93FF-3EDCE932B48D}" type="datetimeFigureOut">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4F4B70-ED80-450E-B305-E227833C8232}" type="slidenum">
              <a:rPr lang="en-US" smtClean="0"/>
              <a:t>‹#›</a:t>
            </a:fld>
            <a:endParaRPr lang="en-US"/>
          </a:p>
        </p:txBody>
      </p:sp>
    </p:spTree>
    <p:extLst>
      <p:ext uri="{BB962C8B-B14F-4D97-AF65-F5344CB8AC3E}">
        <p14:creationId xmlns:p14="http://schemas.microsoft.com/office/powerpoint/2010/main" val="3046429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64F346-183A-440C-93FF-3EDCE932B48D}" type="datetimeFigureOut">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4F4B70-ED80-450E-B305-E227833C8232}" type="slidenum">
              <a:rPr lang="en-US" smtClean="0"/>
              <a:t>‹#›</a:t>
            </a:fld>
            <a:endParaRPr lang="en-US"/>
          </a:p>
        </p:txBody>
      </p:sp>
    </p:spTree>
    <p:extLst>
      <p:ext uri="{BB962C8B-B14F-4D97-AF65-F5344CB8AC3E}">
        <p14:creationId xmlns:p14="http://schemas.microsoft.com/office/powerpoint/2010/main" val="1461753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64F346-183A-440C-93FF-3EDCE932B48D}" type="datetimeFigureOut">
              <a:rPr lang="en-US" smtClean="0"/>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4F4B70-ED80-450E-B305-E227833C8232}" type="slidenum">
              <a:rPr lang="en-US" smtClean="0"/>
              <a:t>‹#›</a:t>
            </a:fld>
            <a:endParaRPr lang="en-US"/>
          </a:p>
        </p:txBody>
      </p:sp>
    </p:spTree>
    <p:extLst>
      <p:ext uri="{BB962C8B-B14F-4D97-AF65-F5344CB8AC3E}">
        <p14:creationId xmlns:p14="http://schemas.microsoft.com/office/powerpoint/2010/main" val="4292313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64F346-183A-440C-93FF-3EDCE932B48D}" type="datetimeFigureOut">
              <a:rPr lang="en-US" smtClean="0"/>
              <a:t>4/27/2020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4F4B70-ED80-450E-B305-E227833C8232}" type="slidenum">
              <a:rPr lang="en-US" smtClean="0"/>
              <a:t>‹#›</a:t>
            </a:fld>
            <a:endParaRPr lang="en-US"/>
          </a:p>
        </p:txBody>
      </p:sp>
    </p:spTree>
    <p:extLst>
      <p:ext uri="{BB962C8B-B14F-4D97-AF65-F5344CB8AC3E}">
        <p14:creationId xmlns:p14="http://schemas.microsoft.com/office/powerpoint/2010/main" val="4265551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64F346-183A-440C-93FF-3EDCE932B48D}" type="datetimeFigureOut">
              <a:rPr lang="en-US" smtClean="0"/>
              <a:t>4/27/2020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4F4B70-ED80-450E-B305-E227833C8232}" type="slidenum">
              <a:rPr lang="en-US" smtClean="0"/>
              <a:t>‹#›</a:t>
            </a:fld>
            <a:endParaRPr lang="en-US"/>
          </a:p>
        </p:txBody>
      </p:sp>
    </p:spTree>
    <p:extLst>
      <p:ext uri="{BB962C8B-B14F-4D97-AF65-F5344CB8AC3E}">
        <p14:creationId xmlns:p14="http://schemas.microsoft.com/office/powerpoint/2010/main" val="3990681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64F346-183A-440C-93FF-3EDCE932B48D}" type="datetimeFigureOut">
              <a:rPr lang="en-US" smtClean="0"/>
              <a:t>4/27/2020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4F4B70-ED80-450E-B305-E227833C8232}" type="slidenum">
              <a:rPr lang="en-US" smtClean="0"/>
              <a:t>‹#›</a:t>
            </a:fld>
            <a:endParaRPr lang="en-US"/>
          </a:p>
        </p:txBody>
      </p:sp>
    </p:spTree>
    <p:extLst>
      <p:ext uri="{BB962C8B-B14F-4D97-AF65-F5344CB8AC3E}">
        <p14:creationId xmlns:p14="http://schemas.microsoft.com/office/powerpoint/2010/main" val="504470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64F346-183A-440C-93FF-3EDCE932B48D}" type="datetimeFigureOut">
              <a:rPr lang="en-US" smtClean="0"/>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4F4B70-ED80-450E-B305-E227833C8232}" type="slidenum">
              <a:rPr lang="en-US" smtClean="0"/>
              <a:t>‹#›</a:t>
            </a:fld>
            <a:endParaRPr lang="en-US"/>
          </a:p>
        </p:txBody>
      </p:sp>
    </p:spTree>
    <p:extLst>
      <p:ext uri="{BB962C8B-B14F-4D97-AF65-F5344CB8AC3E}">
        <p14:creationId xmlns:p14="http://schemas.microsoft.com/office/powerpoint/2010/main" val="4178501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64F346-183A-440C-93FF-3EDCE932B48D}" type="datetimeFigureOut">
              <a:rPr lang="en-US" smtClean="0"/>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4F4B70-ED80-450E-B305-E227833C8232}" type="slidenum">
              <a:rPr lang="en-US" smtClean="0"/>
              <a:t>‹#›</a:t>
            </a:fld>
            <a:endParaRPr lang="en-US"/>
          </a:p>
        </p:txBody>
      </p:sp>
    </p:spTree>
    <p:extLst>
      <p:ext uri="{BB962C8B-B14F-4D97-AF65-F5344CB8AC3E}">
        <p14:creationId xmlns:p14="http://schemas.microsoft.com/office/powerpoint/2010/main" val="3368073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64F346-183A-440C-93FF-3EDCE932B48D}" type="datetimeFigureOut">
              <a:rPr lang="en-US" smtClean="0"/>
              <a:t>4/27/2020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4F4B70-ED80-450E-B305-E227833C8232}" type="slidenum">
              <a:rPr lang="en-US" smtClean="0"/>
              <a:t>‹#›</a:t>
            </a:fld>
            <a:endParaRPr lang="en-US"/>
          </a:p>
        </p:txBody>
      </p:sp>
    </p:spTree>
    <p:extLst>
      <p:ext uri="{BB962C8B-B14F-4D97-AF65-F5344CB8AC3E}">
        <p14:creationId xmlns:p14="http://schemas.microsoft.com/office/powerpoint/2010/main" val="20175780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49418"/>
            <a:ext cx="9144000" cy="6877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168244" y="711452"/>
            <a:ext cx="8839200" cy="5447645"/>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rtl="1"/>
            <a:r>
              <a:rPr lang="ar-EG" sz="5400" dirty="0" smtClean="0">
                <a:solidFill>
                  <a:schemeClr val="accent4">
                    <a:lumMod val="50000"/>
                  </a:schemeClr>
                </a:solidFill>
                <a:effectLst>
                  <a:glow rad="101600">
                    <a:schemeClr val="accent1">
                      <a:satMod val="175000"/>
                      <a:alpha val="40000"/>
                    </a:schemeClr>
                  </a:glow>
                </a:effectLst>
                <a:latin typeface="Simplified Arabic" pitchFamily="18" charset="-78"/>
                <a:cs typeface="Simplified Arabic" pitchFamily="18" charset="-78"/>
              </a:rPr>
              <a:t>محاضرة </a:t>
            </a:r>
            <a:r>
              <a:rPr lang="ar-EG" sz="5400" smtClean="0">
                <a:solidFill>
                  <a:schemeClr val="accent4">
                    <a:lumMod val="50000"/>
                  </a:schemeClr>
                </a:solidFill>
                <a:effectLst>
                  <a:glow rad="101600">
                    <a:schemeClr val="accent1">
                      <a:satMod val="175000"/>
                      <a:alpha val="40000"/>
                    </a:schemeClr>
                  </a:glow>
                </a:effectLst>
                <a:latin typeface="Simplified Arabic" pitchFamily="18" charset="-78"/>
                <a:cs typeface="Simplified Arabic" pitchFamily="18" charset="-78"/>
              </a:rPr>
              <a:t>رقم </a:t>
            </a:r>
            <a:r>
              <a:rPr lang="ar-EG" sz="5400" smtClean="0">
                <a:effectLst>
                  <a:glow rad="101600">
                    <a:schemeClr val="accent1">
                      <a:satMod val="175000"/>
                      <a:alpha val="40000"/>
                    </a:schemeClr>
                  </a:glow>
                </a:effectLst>
                <a:latin typeface="Simplified Arabic" pitchFamily="18" charset="-78"/>
                <a:cs typeface="Simplified Arabic" pitchFamily="18" charset="-78"/>
              </a:rPr>
              <a:t>11</a:t>
            </a:r>
            <a:endParaRPr lang="ar-EG" sz="5400" dirty="0" smtClean="0">
              <a:effectLst>
                <a:glow rad="101600">
                  <a:schemeClr val="accent1">
                    <a:satMod val="175000"/>
                    <a:alpha val="40000"/>
                  </a:schemeClr>
                </a:glow>
              </a:effectLst>
              <a:latin typeface="Simplified Arabic" pitchFamily="18" charset="-78"/>
              <a:cs typeface="Simplified Arabic" pitchFamily="18" charset="-78"/>
            </a:endParaRPr>
          </a:p>
          <a:p>
            <a:pPr algn="ctr" rtl="1"/>
            <a:endParaRPr lang="ar-EG" sz="2400" dirty="0" smtClean="0">
              <a:effectLst>
                <a:glow rad="101600">
                  <a:schemeClr val="accent1">
                    <a:satMod val="175000"/>
                    <a:alpha val="40000"/>
                  </a:schemeClr>
                </a:glow>
              </a:effectLst>
              <a:latin typeface="Simplified Arabic" pitchFamily="18" charset="-78"/>
              <a:cs typeface="Simplified Arabic" pitchFamily="18" charset="-78"/>
            </a:endParaRPr>
          </a:p>
          <a:p>
            <a:pPr algn="ctr"/>
            <a:r>
              <a:rPr lang="ar-EG" sz="5400" dirty="0" smtClean="0">
                <a:solidFill>
                  <a:srgbClr val="C00000"/>
                </a:solidFill>
                <a:effectLst>
                  <a:glow rad="101600">
                    <a:schemeClr val="accent1">
                      <a:satMod val="175000"/>
                      <a:alpha val="40000"/>
                    </a:schemeClr>
                  </a:glow>
                </a:effectLst>
                <a:latin typeface="Simplified Arabic" pitchFamily="18" charset="-78"/>
                <a:cs typeface="Simplified Arabic" pitchFamily="18" charset="-78"/>
              </a:rPr>
              <a:t>المادة: وكالات العلاقات العامة الدولية</a:t>
            </a:r>
          </a:p>
          <a:p>
            <a:pPr algn="ctr"/>
            <a:r>
              <a:rPr lang="ar-EG" sz="5400" dirty="0" smtClean="0">
                <a:solidFill>
                  <a:srgbClr val="0070C0"/>
                </a:solidFill>
                <a:effectLst>
                  <a:glow rad="101600">
                    <a:schemeClr val="accent1">
                      <a:satMod val="175000"/>
                      <a:alpha val="40000"/>
                    </a:schemeClr>
                  </a:glow>
                </a:effectLst>
                <a:latin typeface="Simplified Arabic" pitchFamily="18" charset="-78"/>
                <a:cs typeface="Simplified Arabic" pitchFamily="18" charset="-78"/>
              </a:rPr>
              <a:t>الفرقة: الثالثة علاقات عامة</a:t>
            </a:r>
          </a:p>
          <a:p>
            <a:pPr algn="ctr"/>
            <a:endParaRPr lang="ar-EG" sz="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implified Arabic" pitchFamily="18" charset="-78"/>
              <a:cs typeface="Simplified Arabic" pitchFamily="18" charset="-78"/>
            </a:endParaRPr>
          </a:p>
          <a:p>
            <a:pPr algn="r"/>
            <a:r>
              <a:rPr lang="ar-EG" sz="4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K Homa" pitchFamily="2" charset="-78"/>
              </a:rPr>
              <a:t>                                         </a:t>
            </a:r>
            <a:r>
              <a:rPr lang="ar-EG" sz="4400" b="1" u="sng"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K Homa" pitchFamily="2" charset="-78"/>
              </a:rPr>
              <a:t>تقديم</a:t>
            </a:r>
          </a:p>
          <a:p>
            <a:pPr algn="ctr"/>
            <a:endParaRPr lang="ar-EG" sz="1400" b="1" u="sng"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K Homa" pitchFamily="2" charset="-78"/>
            </a:endParaRPr>
          </a:p>
          <a:p>
            <a:pPr algn="r"/>
            <a:r>
              <a:rPr lang="ar-EG" sz="4000" b="1" spc="50" dirty="0" smtClean="0">
                <a:ln w="11430"/>
                <a:effectLst>
                  <a:glow rad="139700">
                    <a:schemeClr val="accent3">
                      <a:satMod val="175000"/>
                      <a:alpha val="40000"/>
                    </a:schemeClr>
                  </a:glow>
                  <a:outerShdw blurRad="76200" dist="50800" dir="5400000" algn="tl" rotWithShape="0">
                    <a:srgbClr val="000000">
                      <a:alpha val="65000"/>
                    </a:srgbClr>
                  </a:outerShdw>
                </a:effectLst>
                <a:latin typeface="Simplified Arabic" pitchFamily="18" charset="-78"/>
                <a:cs typeface="Simplified Arabic" pitchFamily="18" charset="-78"/>
              </a:rPr>
              <a:t>          دكتورة/ شيماء عبدالعاطي سعيد </a:t>
            </a:r>
          </a:p>
          <a:p>
            <a:pPr algn="ctr"/>
            <a:endParaRPr lang="ar-EG" sz="1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implified Arabic" pitchFamily="18" charset="-78"/>
              <a:cs typeface="Simplified Arabic" pitchFamily="18" charset="-78"/>
            </a:endParaRPr>
          </a:p>
          <a:p>
            <a:pPr algn="ctr"/>
            <a:r>
              <a:rPr lang="ar-EG" sz="2400" b="1" spc="50" dirty="0" smtClean="0">
                <a:ln w="11430"/>
                <a:solidFill>
                  <a:schemeClr val="accent4">
                    <a:lumMod val="50000"/>
                  </a:schemeClr>
                </a:solidFill>
                <a:effectLst>
                  <a:glow rad="101600">
                    <a:srgbClr val="FFFF00">
                      <a:alpha val="40000"/>
                    </a:srgbClr>
                  </a:glow>
                  <a:outerShdw blurRad="76200" dist="50800" dir="5400000" algn="tl" rotWithShape="0">
                    <a:srgbClr val="000000">
                      <a:alpha val="65000"/>
                    </a:srgbClr>
                  </a:outerShdw>
                </a:effectLst>
                <a:latin typeface="Simplified Arabic" pitchFamily="18" charset="-78"/>
                <a:cs typeface="Simplified Arabic" pitchFamily="18" charset="-78"/>
              </a:rPr>
              <a:t>مدرس بقسم العلاقات العامة </a:t>
            </a:r>
          </a:p>
          <a:p>
            <a:pPr algn="ctr"/>
            <a:r>
              <a:rPr lang="ar-EG" sz="2400" b="1" spc="50" dirty="0" smtClean="0">
                <a:ln w="11430"/>
                <a:solidFill>
                  <a:schemeClr val="accent4">
                    <a:lumMod val="50000"/>
                  </a:schemeClr>
                </a:solidFill>
                <a:effectLst>
                  <a:glow rad="101600">
                    <a:srgbClr val="FFFF00">
                      <a:alpha val="40000"/>
                    </a:srgbClr>
                  </a:glow>
                  <a:outerShdw blurRad="76200" dist="50800" dir="5400000" algn="tl" rotWithShape="0">
                    <a:srgbClr val="000000">
                      <a:alpha val="65000"/>
                    </a:srgbClr>
                  </a:outerShdw>
                </a:effectLst>
                <a:latin typeface="Simplified Arabic" pitchFamily="18" charset="-78"/>
                <a:cs typeface="Simplified Arabic" pitchFamily="18" charset="-78"/>
              </a:rPr>
              <a:t>كلية الإعلام وتكنولوجيا الاتصال</a:t>
            </a:r>
            <a:endParaRPr lang="ar-EG" sz="2400" b="1" spc="50" dirty="0">
              <a:ln w="11430"/>
              <a:solidFill>
                <a:schemeClr val="accent4">
                  <a:lumMod val="50000"/>
                </a:schemeClr>
              </a:solidFill>
              <a:effectLst>
                <a:glow rad="101600">
                  <a:srgbClr val="FFFF00">
                    <a:alpha val="40000"/>
                  </a:srgbClr>
                </a:glow>
                <a:outerShdw blurRad="76200" dist="50800" dir="5400000" algn="tl" rotWithShape="0">
                  <a:srgbClr val="000000">
                    <a:alpha val="65000"/>
                  </a:srgbClr>
                </a:outerShdw>
              </a:effectLst>
              <a:latin typeface="Simplified Arabic" pitchFamily="18" charset="-78"/>
              <a:cs typeface="Simplified Arabic" pitchFamily="18" charset="-78"/>
            </a:endParaRPr>
          </a:p>
        </p:txBody>
      </p:sp>
    </p:spTree>
    <p:extLst>
      <p:ext uri="{BB962C8B-B14F-4D97-AF65-F5344CB8AC3E}">
        <p14:creationId xmlns:p14="http://schemas.microsoft.com/office/powerpoint/2010/main" val="1734429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 y="19049"/>
            <a:ext cx="9144000" cy="6877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533400" y="609600"/>
            <a:ext cx="8077200" cy="4647426"/>
          </a:xfrm>
          <a:prstGeom prst="rect">
            <a:avLst/>
          </a:prstGeom>
          <a:noFill/>
        </p:spPr>
        <p:txBody>
          <a:bodyPr wrap="square" rtlCol="0">
            <a:spAutoFit/>
          </a:bodyPr>
          <a:lstStyle/>
          <a:p>
            <a:pPr algn="ctr"/>
            <a:r>
              <a:rPr lang="ar-EG" sz="4400" b="1" u="sng" dirty="0">
                <a:ln w="28575">
                  <a:noFill/>
                </a:ln>
                <a:solidFill>
                  <a:srgbClr val="FF0000"/>
                </a:solidFill>
                <a:effectLst>
                  <a:glow rad="101600">
                    <a:schemeClr val="accent3">
                      <a:satMod val="175000"/>
                      <a:alpha val="40000"/>
                    </a:schemeClr>
                  </a:glow>
                </a:effectLst>
                <a:latin typeface="Simplified Arabic" pitchFamily="18" charset="-78"/>
                <a:cs typeface="Simplified Arabic" pitchFamily="18" charset="-78"/>
              </a:rPr>
              <a:t>استخدام مواقع التواصل الاجتماعي في إدارة </a:t>
            </a:r>
            <a:r>
              <a:rPr lang="ar-EG" sz="4400" b="1" u="sng" dirty="0" smtClean="0">
                <a:ln w="28575">
                  <a:noFill/>
                </a:ln>
                <a:solidFill>
                  <a:srgbClr val="FF0000"/>
                </a:solidFill>
                <a:effectLst>
                  <a:glow rad="101600">
                    <a:schemeClr val="accent3">
                      <a:satMod val="175000"/>
                      <a:alpha val="40000"/>
                    </a:schemeClr>
                  </a:glow>
                </a:effectLst>
                <a:latin typeface="Simplified Arabic" pitchFamily="18" charset="-78"/>
                <a:cs typeface="Simplified Arabic" pitchFamily="18" charset="-78"/>
              </a:rPr>
              <a:t>الأزمات</a:t>
            </a:r>
            <a:endParaRPr lang="en-US" sz="4400" b="1" u="sng" dirty="0" smtClean="0">
              <a:ln w="28575">
                <a:noFill/>
              </a:ln>
              <a:solidFill>
                <a:srgbClr val="FF0000"/>
              </a:solidFill>
              <a:effectLst>
                <a:glow rad="101600">
                  <a:schemeClr val="accent3">
                    <a:satMod val="175000"/>
                    <a:alpha val="40000"/>
                  </a:schemeClr>
                </a:glow>
              </a:effectLst>
              <a:latin typeface="Simplified Arabic" pitchFamily="18" charset="-78"/>
              <a:cs typeface="Simplified Arabic" pitchFamily="18" charset="-78"/>
            </a:endParaRPr>
          </a:p>
          <a:p>
            <a:pPr algn="ctr"/>
            <a:endParaRPr lang="ar-EG" sz="1600" b="1" dirty="0">
              <a:latin typeface="Times New Roman"/>
              <a:ea typeface="Times New Roman"/>
              <a:cs typeface="Simplified Arabic"/>
            </a:endParaRPr>
          </a:p>
          <a:p>
            <a:pPr algn="ctr"/>
            <a:r>
              <a:rPr lang="ar-EG" sz="3200" b="1" dirty="0">
                <a:latin typeface="Times New Roman"/>
                <a:ea typeface="Times New Roman"/>
                <a:cs typeface="Simplified Arabic"/>
              </a:rPr>
              <a:t>توفر مواقع التواصل الاجتماعي قناة ممتازة لمتابعة المعلومات القيمة حول العلامة التجارية والتحديثات والرسائل الاتصالية في الوقت المناسب وبأسلوب مباشر، ولكن إذا تعرضت شركة لفقد مستهلكيها نتيجة لأزمة ما أو تم العثور على موظف محتال يهدد سمعة الشركة يكون اللجوء إلى </a:t>
            </a:r>
            <a:r>
              <a:rPr lang="ar-EG" sz="3200" b="1" dirty="0" smtClean="0">
                <a:latin typeface="Times New Roman"/>
                <a:ea typeface="Times New Roman"/>
                <a:cs typeface="Simplified Arabic"/>
              </a:rPr>
              <a:t>وسائل </a:t>
            </a:r>
            <a:r>
              <a:rPr lang="ar-EG" sz="3200" b="1" dirty="0">
                <a:latin typeface="Times New Roman"/>
                <a:ea typeface="Times New Roman"/>
                <a:cs typeface="Simplified Arabic"/>
              </a:rPr>
              <a:t>الإعلام الاجتماعية هو الوسيلة القوية لحل </a:t>
            </a:r>
            <a:r>
              <a:rPr lang="ar-EG" sz="3200" b="1" dirty="0" smtClean="0">
                <a:latin typeface="Times New Roman"/>
                <a:ea typeface="Times New Roman"/>
                <a:cs typeface="Simplified Arabic"/>
              </a:rPr>
              <a:t>الأزمة.</a:t>
            </a:r>
            <a:endParaRPr lang="ar-EG" sz="4000" b="1" dirty="0">
              <a:latin typeface="Times New Roman"/>
              <a:ea typeface="Times New Roman"/>
              <a:cs typeface="Simplified Arabic"/>
            </a:endParaRPr>
          </a:p>
        </p:txBody>
      </p:sp>
    </p:spTree>
    <p:extLst>
      <p:ext uri="{BB962C8B-B14F-4D97-AF65-F5344CB8AC3E}">
        <p14:creationId xmlns:p14="http://schemas.microsoft.com/office/powerpoint/2010/main" val="2258695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71" y="-120653"/>
            <a:ext cx="9144000" cy="6877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TextBox 12"/>
          <p:cNvSpPr txBox="1"/>
          <p:nvPr/>
        </p:nvSpPr>
        <p:spPr>
          <a:xfrm>
            <a:off x="228600" y="245492"/>
            <a:ext cx="8610600" cy="5596147"/>
          </a:xfrm>
          <a:prstGeom prst="rect">
            <a:avLst/>
          </a:prstGeom>
          <a:noFill/>
        </p:spPr>
        <p:txBody>
          <a:bodyPr wrap="square" rtlCol="0">
            <a:spAutoFit/>
          </a:bodyPr>
          <a:lstStyle/>
          <a:p>
            <a:pPr lvl="0" algn="ctr" rtl="1">
              <a:lnSpc>
                <a:spcPct val="115000"/>
              </a:lnSpc>
            </a:pPr>
            <a:r>
              <a:rPr lang="ar-EG" sz="3200" b="1" u="sng" dirty="0" smtClean="0">
                <a:solidFill>
                  <a:schemeClr val="accent6">
                    <a:lumMod val="75000"/>
                  </a:schemeClr>
                </a:solidFill>
                <a:cs typeface="Simplified Arabic"/>
              </a:rPr>
              <a:t>عناصر كيفية </a:t>
            </a:r>
            <a:r>
              <a:rPr lang="ar-EG" sz="3200" b="1" u="sng" dirty="0">
                <a:solidFill>
                  <a:schemeClr val="accent6">
                    <a:lumMod val="75000"/>
                  </a:schemeClr>
                </a:solidFill>
                <a:cs typeface="Simplified Arabic"/>
              </a:rPr>
              <a:t>استخدام الإنترنت ومواقع التواصل الاجتماعي في أوقات </a:t>
            </a:r>
            <a:r>
              <a:rPr lang="ar-EG" sz="3200" b="1" u="sng" dirty="0" smtClean="0">
                <a:solidFill>
                  <a:schemeClr val="accent6">
                    <a:lumMod val="75000"/>
                  </a:schemeClr>
                </a:solidFill>
                <a:cs typeface="Simplified Arabic"/>
              </a:rPr>
              <a:t>الأزمات</a:t>
            </a:r>
          </a:p>
          <a:p>
            <a:pPr lvl="0" algn="just" rtl="1">
              <a:lnSpc>
                <a:spcPct val="115000"/>
              </a:lnSpc>
            </a:pPr>
            <a:r>
              <a:rPr lang="ar-EG" sz="4000" b="1" u="sng" dirty="0" smtClean="0">
                <a:solidFill>
                  <a:srgbClr val="7030A0"/>
                </a:solidFill>
                <a:cs typeface="Simplified Arabic"/>
              </a:rPr>
              <a:t>أولاً</a:t>
            </a:r>
            <a:r>
              <a:rPr lang="ar-EG" sz="4000" b="1" u="sng" dirty="0" smtClean="0">
                <a:solidFill>
                  <a:srgbClr val="7030A0"/>
                </a:solidFill>
                <a:cs typeface="Simplified Arabic"/>
              </a:rPr>
              <a:t>: </a:t>
            </a:r>
            <a:r>
              <a:rPr lang="ar-EG" sz="4000" b="1" u="sng" dirty="0">
                <a:solidFill>
                  <a:srgbClr val="7030A0"/>
                </a:solidFill>
                <a:cs typeface="Simplified Arabic"/>
              </a:rPr>
              <a:t>إدارة القضايا</a:t>
            </a:r>
            <a:r>
              <a:rPr lang="ar-EG" sz="4000" b="1" u="sng" dirty="0" smtClean="0">
                <a:solidFill>
                  <a:srgbClr val="7030A0"/>
                </a:solidFill>
                <a:cs typeface="Simplified Arabic"/>
              </a:rPr>
              <a:t>:</a:t>
            </a:r>
          </a:p>
          <a:p>
            <a:pPr lvl="0" algn="just" rtl="1">
              <a:lnSpc>
                <a:spcPct val="115000"/>
              </a:lnSpc>
            </a:pPr>
            <a:endParaRPr lang="ar-EG" sz="1000" b="1" u="sng" dirty="0" smtClean="0">
              <a:solidFill>
                <a:srgbClr val="7030A0"/>
              </a:solidFill>
              <a:cs typeface="Simplified Arabic"/>
            </a:endParaRPr>
          </a:p>
          <a:p>
            <a:pPr algn="just" rtl="1">
              <a:lnSpc>
                <a:spcPct val="115000"/>
              </a:lnSpc>
              <a:spcAft>
                <a:spcPts val="0"/>
              </a:spcAft>
            </a:pPr>
            <a:r>
              <a:rPr lang="ar-EG" sz="2800" b="1" dirty="0" smtClean="0">
                <a:solidFill>
                  <a:srgbClr val="0070C0"/>
                </a:solidFill>
                <a:cs typeface="Simplified Arabic"/>
              </a:rPr>
              <a:t>• التحديث </a:t>
            </a:r>
            <a:r>
              <a:rPr lang="ar-EG" sz="2800" b="1" dirty="0">
                <a:solidFill>
                  <a:srgbClr val="0070C0"/>
                </a:solidFill>
                <a:cs typeface="Simplified Arabic"/>
              </a:rPr>
              <a:t>المستمر للمعلومات على الموقع.</a:t>
            </a:r>
          </a:p>
          <a:p>
            <a:pPr algn="just" rtl="1">
              <a:lnSpc>
                <a:spcPct val="115000"/>
              </a:lnSpc>
              <a:spcAft>
                <a:spcPts val="0"/>
              </a:spcAft>
            </a:pPr>
            <a:r>
              <a:rPr lang="ar-EG" sz="2800" b="1" dirty="0" smtClean="0">
                <a:solidFill>
                  <a:srgbClr val="0070C0"/>
                </a:solidFill>
                <a:cs typeface="Simplified Arabic"/>
              </a:rPr>
              <a:t>• مراقبة </a:t>
            </a:r>
            <a:r>
              <a:rPr lang="ar-EG" sz="2800" b="1" dirty="0">
                <a:solidFill>
                  <a:srgbClr val="0070C0"/>
                </a:solidFill>
                <a:cs typeface="Simplified Arabic"/>
              </a:rPr>
              <a:t>ورصد ما تنشره وسائل الإعلام والمواقع الأخرى على الإنترنت.</a:t>
            </a:r>
          </a:p>
          <a:p>
            <a:pPr algn="just" rtl="1">
              <a:lnSpc>
                <a:spcPct val="115000"/>
              </a:lnSpc>
              <a:spcAft>
                <a:spcPts val="0"/>
              </a:spcAft>
            </a:pPr>
            <a:r>
              <a:rPr lang="ar-EG" sz="2800" b="1" dirty="0" smtClean="0">
                <a:solidFill>
                  <a:srgbClr val="0070C0"/>
                </a:solidFill>
                <a:cs typeface="Simplified Arabic"/>
              </a:rPr>
              <a:t>• تدريب </a:t>
            </a:r>
            <a:r>
              <a:rPr lang="ar-EG" sz="2800" b="1" dirty="0">
                <a:solidFill>
                  <a:srgbClr val="0070C0"/>
                </a:solidFill>
                <a:cs typeface="Simplified Arabic"/>
              </a:rPr>
              <a:t>فريق التعامل مع الأزمة على استخدام الإنترنت.</a:t>
            </a:r>
          </a:p>
          <a:p>
            <a:pPr algn="just" rtl="1">
              <a:lnSpc>
                <a:spcPct val="115000"/>
              </a:lnSpc>
              <a:spcAft>
                <a:spcPts val="0"/>
              </a:spcAft>
            </a:pPr>
            <a:r>
              <a:rPr lang="ar-EG" sz="2800" b="1" dirty="0" smtClean="0">
                <a:solidFill>
                  <a:srgbClr val="0070C0"/>
                </a:solidFill>
                <a:cs typeface="Simplified Arabic"/>
              </a:rPr>
              <a:t>• إنشاء </a:t>
            </a:r>
            <a:r>
              <a:rPr lang="ar-EG" sz="2800" b="1" dirty="0">
                <a:solidFill>
                  <a:srgbClr val="0070C0"/>
                </a:solidFill>
                <a:cs typeface="Simplified Arabic"/>
              </a:rPr>
              <a:t>مدونة للمنظمة.</a:t>
            </a:r>
          </a:p>
          <a:p>
            <a:pPr algn="just" rtl="1">
              <a:lnSpc>
                <a:spcPct val="115000"/>
              </a:lnSpc>
              <a:spcAft>
                <a:spcPts val="0"/>
              </a:spcAft>
            </a:pPr>
            <a:r>
              <a:rPr lang="ar-EG" sz="2800" b="1" dirty="0" smtClean="0">
                <a:solidFill>
                  <a:srgbClr val="0070C0"/>
                </a:solidFill>
                <a:cs typeface="Simplified Arabic"/>
              </a:rPr>
              <a:t>• تحديد </a:t>
            </a:r>
            <a:r>
              <a:rPr lang="ar-EG" sz="2800" b="1" dirty="0">
                <a:solidFill>
                  <a:srgbClr val="0070C0"/>
                </a:solidFill>
                <a:cs typeface="Simplified Arabic"/>
              </a:rPr>
              <a:t>المواقع الإلكترونية للجهات المهمة والمؤثرة ومتابعتها.</a:t>
            </a:r>
          </a:p>
          <a:p>
            <a:pPr algn="just" rtl="1">
              <a:lnSpc>
                <a:spcPct val="115000"/>
              </a:lnSpc>
              <a:spcAft>
                <a:spcPts val="0"/>
              </a:spcAft>
            </a:pPr>
            <a:r>
              <a:rPr lang="ar-EG" sz="2800" b="1" dirty="0" smtClean="0">
                <a:solidFill>
                  <a:srgbClr val="0070C0"/>
                </a:solidFill>
                <a:cs typeface="Simplified Arabic"/>
              </a:rPr>
              <a:t>• وضع </a:t>
            </a:r>
            <a:r>
              <a:rPr lang="ar-EG" sz="2800" b="1" dirty="0">
                <a:solidFill>
                  <a:srgbClr val="0070C0"/>
                </a:solidFill>
                <a:cs typeface="Simplified Arabic"/>
              </a:rPr>
              <a:t>قائمة بالأولويات المطلوب تحقيقها.</a:t>
            </a:r>
          </a:p>
          <a:p>
            <a:pPr algn="just" rtl="1">
              <a:lnSpc>
                <a:spcPct val="115000"/>
              </a:lnSpc>
              <a:spcAft>
                <a:spcPts val="0"/>
              </a:spcAft>
            </a:pPr>
            <a:r>
              <a:rPr lang="ar-EG" sz="2800" b="1" dirty="0" smtClean="0">
                <a:solidFill>
                  <a:srgbClr val="0070C0"/>
                </a:solidFill>
                <a:cs typeface="Simplified Arabic"/>
              </a:rPr>
              <a:t>• تحديد </a:t>
            </a:r>
            <a:r>
              <a:rPr lang="ar-EG" sz="2800" b="1" dirty="0">
                <a:solidFill>
                  <a:srgbClr val="0070C0"/>
                </a:solidFill>
                <a:cs typeface="Simplified Arabic"/>
              </a:rPr>
              <a:t>جميع فئات الجمهور المطلوب التعامل معها.</a:t>
            </a:r>
          </a:p>
          <a:p>
            <a:pPr marL="571500" indent="-571500" algn="just" rtl="1">
              <a:lnSpc>
                <a:spcPct val="115000"/>
              </a:lnSpc>
              <a:spcAft>
                <a:spcPts val="0"/>
              </a:spcAft>
              <a:buFont typeface="Arial" charset="0"/>
              <a:buChar char="•"/>
            </a:pPr>
            <a:endParaRPr lang="en-US" sz="100" dirty="0" smtClean="0">
              <a:solidFill>
                <a:schemeClr val="accent6">
                  <a:lumMod val="75000"/>
                </a:schemeClr>
              </a:solidFill>
              <a:ea typeface="Calibri"/>
              <a:cs typeface="Arial"/>
            </a:endParaRPr>
          </a:p>
        </p:txBody>
      </p:sp>
    </p:spTree>
    <p:extLst>
      <p:ext uri="{BB962C8B-B14F-4D97-AF65-F5344CB8AC3E}">
        <p14:creationId xmlns:p14="http://schemas.microsoft.com/office/powerpoint/2010/main" val="826627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763"/>
            <a:ext cx="9144000" cy="6877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266700" y="609600"/>
            <a:ext cx="7734300" cy="5791200"/>
          </a:xfrm>
          <a:prstGeom prst="rect">
            <a:avLst/>
          </a:prstGeom>
          <a:noFill/>
        </p:spPr>
        <p:txBody>
          <a:bodyPr wrap="square" rtlCol="0">
            <a:noAutofit/>
          </a:bodyPr>
          <a:lstStyle/>
          <a:p>
            <a:pPr algn="ctr"/>
            <a:r>
              <a:rPr lang="ar-EG" sz="4400" b="1" u="sng" dirty="0" smtClean="0">
                <a:ln w="28575">
                  <a:noFill/>
                </a:ln>
                <a:effectLst>
                  <a:glow rad="101600">
                    <a:schemeClr val="accent2">
                      <a:satMod val="175000"/>
                      <a:alpha val="40000"/>
                    </a:schemeClr>
                  </a:glow>
                </a:effectLst>
                <a:latin typeface="Simplified Arabic" pitchFamily="18" charset="-78"/>
                <a:cs typeface="Simplified Arabic" pitchFamily="18" charset="-78"/>
              </a:rPr>
              <a:t>ثانياً</a:t>
            </a:r>
            <a:r>
              <a:rPr lang="ar-EG" sz="4400" b="1" u="sng" dirty="0">
                <a:ln w="28575">
                  <a:noFill/>
                </a:ln>
                <a:effectLst>
                  <a:glow rad="101600">
                    <a:schemeClr val="accent2">
                      <a:satMod val="175000"/>
                      <a:alpha val="40000"/>
                    </a:schemeClr>
                  </a:glow>
                </a:effectLst>
                <a:latin typeface="Simplified Arabic" pitchFamily="18" charset="-78"/>
                <a:cs typeface="Simplified Arabic" pitchFamily="18" charset="-78"/>
              </a:rPr>
              <a:t>: </a:t>
            </a:r>
            <a:r>
              <a:rPr lang="ar-EG" sz="4400" b="1" u="sng" dirty="0" smtClean="0">
                <a:ln w="28575">
                  <a:noFill/>
                </a:ln>
                <a:effectLst>
                  <a:glow rad="101600">
                    <a:schemeClr val="accent2">
                      <a:satMod val="175000"/>
                      <a:alpha val="40000"/>
                    </a:schemeClr>
                  </a:glow>
                </a:effectLst>
                <a:latin typeface="Simplified Arabic" pitchFamily="18" charset="-78"/>
                <a:cs typeface="Simplified Arabic" pitchFamily="18" charset="-78"/>
              </a:rPr>
              <a:t>التخطيط</a:t>
            </a:r>
          </a:p>
          <a:p>
            <a:pPr algn="ctr"/>
            <a:endParaRPr lang="ar-EG" sz="1400" b="1" u="sng" dirty="0" smtClean="0">
              <a:ln w="28575">
                <a:noFill/>
              </a:ln>
              <a:effectLst>
                <a:glow rad="101600">
                  <a:schemeClr val="accent2">
                    <a:satMod val="175000"/>
                    <a:alpha val="40000"/>
                  </a:schemeClr>
                </a:glow>
              </a:effectLst>
              <a:latin typeface="Simplified Arabic" pitchFamily="18" charset="-78"/>
              <a:cs typeface="Simplified Arabic" pitchFamily="18" charset="-78"/>
            </a:endParaRPr>
          </a:p>
          <a:p>
            <a:pPr lvl="0" algn="justLow" rtl="1">
              <a:lnSpc>
                <a:spcPct val="107000"/>
              </a:lnSpc>
              <a:spcAft>
                <a:spcPts val="0"/>
              </a:spcAft>
              <a:tabLst>
                <a:tab pos="396240" algn="l"/>
              </a:tabLst>
            </a:pPr>
            <a:r>
              <a:rPr lang="ar-EG" sz="2800" dirty="0" smtClean="0">
                <a:latin typeface="Times New Roman"/>
                <a:ea typeface="Times New Roman"/>
                <a:cs typeface="Simplified Arabic"/>
              </a:rPr>
              <a:t>* </a:t>
            </a:r>
            <a:r>
              <a:rPr lang="ar-EG" sz="2400" b="1" dirty="0" smtClean="0">
                <a:solidFill>
                  <a:srgbClr val="0070C0"/>
                </a:solidFill>
                <a:latin typeface="Times New Roman"/>
                <a:ea typeface="Times New Roman"/>
                <a:cs typeface="Simplified Arabic"/>
              </a:rPr>
              <a:t>متابعة </a:t>
            </a:r>
            <a:r>
              <a:rPr lang="ar-EG" sz="2400" b="1" dirty="0">
                <a:solidFill>
                  <a:srgbClr val="0070C0"/>
                </a:solidFill>
                <a:latin typeface="Times New Roman"/>
                <a:ea typeface="Times New Roman"/>
                <a:cs typeface="Simplified Arabic"/>
              </a:rPr>
              <a:t>تطور الأزمة عبر الإنترنت.</a:t>
            </a:r>
          </a:p>
          <a:p>
            <a:pPr lvl="0" algn="justLow" rtl="1">
              <a:lnSpc>
                <a:spcPct val="107000"/>
              </a:lnSpc>
              <a:spcAft>
                <a:spcPts val="0"/>
              </a:spcAft>
              <a:tabLst>
                <a:tab pos="396240" algn="l"/>
              </a:tabLst>
            </a:pPr>
            <a:r>
              <a:rPr lang="ar-EG" sz="2400" b="1" dirty="0">
                <a:solidFill>
                  <a:srgbClr val="0070C0"/>
                </a:solidFill>
                <a:latin typeface="Times New Roman"/>
                <a:ea typeface="Times New Roman"/>
                <a:cs typeface="Simplified Arabic"/>
              </a:rPr>
              <a:t>•	</a:t>
            </a:r>
            <a:r>
              <a:rPr lang="ar-EG" sz="2400" b="1" dirty="0" smtClean="0">
                <a:solidFill>
                  <a:srgbClr val="0070C0"/>
                </a:solidFill>
                <a:latin typeface="Times New Roman"/>
                <a:ea typeface="Times New Roman"/>
                <a:cs typeface="Simplified Arabic"/>
              </a:rPr>
              <a:t> تطوير </a:t>
            </a:r>
            <a:r>
              <a:rPr lang="ar-EG" sz="2400" b="1" dirty="0">
                <a:solidFill>
                  <a:srgbClr val="0070C0"/>
                </a:solidFill>
                <a:latin typeface="Times New Roman"/>
                <a:ea typeface="Times New Roman"/>
                <a:cs typeface="Simplified Arabic"/>
              </a:rPr>
              <a:t>قوائم البريد الإلكتروني.</a:t>
            </a:r>
          </a:p>
          <a:p>
            <a:pPr lvl="0" algn="justLow" rtl="1">
              <a:lnSpc>
                <a:spcPct val="107000"/>
              </a:lnSpc>
              <a:spcAft>
                <a:spcPts val="0"/>
              </a:spcAft>
              <a:tabLst>
                <a:tab pos="396240" algn="l"/>
              </a:tabLst>
            </a:pPr>
            <a:r>
              <a:rPr lang="ar-EG" sz="2400" b="1" dirty="0" smtClean="0">
                <a:solidFill>
                  <a:srgbClr val="0070C0"/>
                </a:solidFill>
                <a:latin typeface="Times New Roman"/>
                <a:ea typeface="Times New Roman"/>
                <a:cs typeface="Simplified Arabic"/>
              </a:rPr>
              <a:t>• </a:t>
            </a:r>
            <a:r>
              <a:rPr lang="ar-EG" sz="2400" b="1" dirty="0">
                <a:solidFill>
                  <a:srgbClr val="0070C0"/>
                </a:solidFill>
                <a:latin typeface="Times New Roman"/>
                <a:ea typeface="Times New Roman"/>
                <a:cs typeface="Simplified Arabic"/>
              </a:rPr>
              <a:t>	التأكد من متابعة جميع وسائل الإعلام عبر الإنترنت.</a:t>
            </a:r>
          </a:p>
          <a:p>
            <a:pPr lvl="0" algn="justLow" rtl="1">
              <a:lnSpc>
                <a:spcPct val="107000"/>
              </a:lnSpc>
              <a:spcAft>
                <a:spcPts val="0"/>
              </a:spcAft>
              <a:tabLst>
                <a:tab pos="396240" algn="l"/>
              </a:tabLst>
            </a:pPr>
            <a:r>
              <a:rPr lang="ar-EG" sz="2400" b="1" dirty="0" smtClean="0">
                <a:solidFill>
                  <a:srgbClr val="0070C0"/>
                </a:solidFill>
                <a:latin typeface="Times New Roman"/>
                <a:ea typeface="Times New Roman"/>
                <a:cs typeface="Simplified Arabic"/>
              </a:rPr>
              <a:t>• </a:t>
            </a:r>
            <a:r>
              <a:rPr lang="ar-EG" sz="2400" b="1" dirty="0">
                <a:solidFill>
                  <a:srgbClr val="0070C0"/>
                </a:solidFill>
                <a:latin typeface="Times New Roman"/>
                <a:ea typeface="Times New Roman"/>
                <a:cs typeface="Simplified Arabic"/>
              </a:rPr>
              <a:t>	تسجيل جميع المواقع المهمة.</a:t>
            </a:r>
          </a:p>
          <a:p>
            <a:pPr lvl="0" algn="justLow" rtl="1">
              <a:lnSpc>
                <a:spcPct val="107000"/>
              </a:lnSpc>
              <a:spcAft>
                <a:spcPts val="0"/>
              </a:spcAft>
              <a:tabLst>
                <a:tab pos="396240" algn="l"/>
              </a:tabLst>
            </a:pPr>
            <a:r>
              <a:rPr lang="ar-EG" sz="2400" b="1" dirty="0" smtClean="0">
                <a:solidFill>
                  <a:srgbClr val="0070C0"/>
                </a:solidFill>
                <a:latin typeface="Times New Roman"/>
                <a:ea typeface="Times New Roman"/>
                <a:cs typeface="Simplified Arabic"/>
              </a:rPr>
              <a:t>• </a:t>
            </a:r>
            <a:r>
              <a:rPr lang="ar-EG" sz="2400" b="1" dirty="0">
                <a:solidFill>
                  <a:srgbClr val="0070C0"/>
                </a:solidFill>
                <a:latin typeface="Times New Roman"/>
                <a:ea typeface="Times New Roman"/>
                <a:cs typeface="Simplified Arabic"/>
              </a:rPr>
              <a:t>	عمل خطط لمواجهة الشائعات.</a:t>
            </a:r>
          </a:p>
          <a:p>
            <a:pPr lvl="0" algn="justLow" rtl="1">
              <a:lnSpc>
                <a:spcPct val="107000"/>
              </a:lnSpc>
              <a:spcAft>
                <a:spcPts val="0"/>
              </a:spcAft>
              <a:tabLst>
                <a:tab pos="396240" algn="l"/>
              </a:tabLst>
            </a:pPr>
            <a:r>
              <a:rPr lang="ar-EG" sz="2400" b="1" dirty="0">
                <a:solidFill>
                  <a:srgbClr val="0070C0"/>
                </a:solidFill>
                <a:latin typeface="Times New Roman"/>
                <a:ea typeface="Times New Roman"/>
                <a:cs typeface="Simplified Arabic"/>
              </a:rPr>
              <a:t>•	</a:t>
            </a:r>
            <a:r>
              <a:rPr lang="ar-EG" sz="2400" b="1" dirty="0" smtClean="0">
                <a:solidFill>
                  <a:srgbClr val="0070C0"/>
                </a:solidFill>
                <a:latin typeface="Times New Roman"/>
                <a:ea typeface="Times New Roman"/>
                <a:cs typeface="Simplified Arabic"/>
              </a:rPr>
              <a:t> عمل </a:t>
            </a:r>
            <a:r>
              <a:rPr lang="ar-EG" sz="2400" b="1" dirty="0">
                <a:solidFill>
                  <a:srgbClr val="0070C0"/>
                </a:solidFill>
                <a:latin typeface="Times New Roman"/>
                <a:ea typeface="Times New Roman"/>
                <a:cs typeface="Simplified Arabic"/>
              </a:rPr>
              <a:t>صفحة فرعية لاتصالات الأزمة على موقع المنظمة تضم معلومات عن الأزمة وتطوراتها.</a:t>
            </a:r>
          </a:p>
          <a:p>
            <a:pPr lvl="0" algn="justLow" rtl="1">
              <a:lnSpc>
                <a:spcPct val="107000"/>
              </a:lnSpc>
              <a:spcAft>
                <a:spcPts val="0"/>
              </a:spcAft>
              <a:tabLst>
                <a:tab pos="396240" algn="l"/>
              </a:tabLst>
            </a:pPr>
            <a:r>
              <a:rPr lang="ar-EG" sz="2400" b="1" dirty="0" smtClean="0">
                <a:solidFill>
                  <a:srgbClr val="0070C0"/>
                </a:solidFill>
                <a:latin typeface="Times New Roman"/>
                <a:ea typeface="Times New Roman"/>
                <a:cs typeface="Simplified Arabic"/>
              </a:rPr>
              <a:t>• إنشاء </a:t>
            </a:r>
            <a:r>
              <a:rPr lang="ar-EG" sz="2400" b="1" dirty="0">
                <a:solidFill>
                  <a:srgbClr val="0070C0"/>
                </a:solidFill>
                <a:latin typeface="Times New Roman"/>
                <a:ea typeface="Times New Roman"/>
                <a:cs typeface="Simplified Arabic"/>
              </a:rPr>
              <a:t>موقع بديل لموقع المنظمة لاستخدامه عند الحاجة.</a:t>
            </a:r>
          </a:p>
          <a:p>
            <a:pPr lvl="0" algn="justLow" rtl="1">
              <a:lnSpc>
                <a:spcPct val="107000"/>
              </a:lnSpc>
              <a:spcAft>
                <a:spcPts val="0"/>
              </a:spcAft>
              <a:tabLst>
                <a:tab pos="396240" algn="l"/>
              </a:tabLst>
            </a:pPr>
            <a:r>
              <a:rPr lang="ar-EG" sz="2400" b="1" dirty="0">
                <a:solidFill>
                  <a:srgbClr val="0070C0"/>
                </a:solidFill>
                <a:latin typeface="Times New Roman"/>
                <a:ea typeface="Times New Roman"/>
                <a:cs typeface="Simplified Arabic"/>
              </a:rPr>
              <a:t>•	</a:t>
            </a:r>
            <a:r>
              <a:rPr lang="ar-EG" sz="2400" b="1" dirty="0" smtClean="0">
                <a:solidFill>
                  <a:srgbClr val="0070C0"/>
                </a:solidFill>
                <a:latin typeface="Times New Roman"/>
                <a:ea typeface="Times New Roman"/>
                <a:cs typeface="Simplified Arabic"/>
              </a:rPr>
              <a:t> إضافة </a:t>
            </a:r>
            <a:r>
              <a:rPr lang="ar-EG" sz="2400" b="1" dirty="0">
                <a:solidFill>
                  <a:srgbClr val="0070C0"/>
                </a:solidFill>
                <a:latin typeface="Times New Roman"/>
                <a:ea typeface="Times New Roman"/>
                <a:cs typeface="Simplified Arabic"/>
              </a:rPr>
              <a:t>روابط مهمة ومفيدة على الموقع.</a:t>
            </a:r>
          </a:p>
          <a:p>
            <a:pPr lvl="0" algn="justLow" rtl="1">
              <a:lnSpc>
                <a:spcPct val="107000"/>
              </a:lnSpc>
              <a:spcAft>
                <a:spcPts val="0"/>
              </a:spcAft>
              <a:tabLst>
                <a:tab pos="396240" algn="l"/>
              </a:tabLst>
            </a:pPr>
            <a:r>
              <a:rPr lang="ar-EG" sz="2400" b="1" dirty="0" smtClean="0">
                <a:solidFill>
                  <a:srgbClr val="0070C0"/>
                </a:solidFill>
                <a:latin typeface="Times New Roman"/>
                <a:ea typeface="Times New Roman"/>
                <a:cs typeface="Simplified Arabic"/>
              </a:rPr>
              <a:t>• </a:t>
            </a:r>
            <a:r>
              <a:rPr lang="ar-EG" sz="2400" b="1" dirty="0">
                <a:solidFill>
                  <a:srgbClr val="0070C0"/>
                </a:solidFill>
                <a:latin typeface="Times New Roman"/>
                <a:ea typeface="Times New Roman"/>
                <a:cs typeface="Simplified Arabic"/>
              </a:rPr>
              <a:t>	إضافة روابط للمنظمات المدعمة والحليفة.</a:t>
            </a:r>
          </a:p>
          <a:p>
            <a:pPr lvl="0" algn="justLow" rtl="1">
              <a:lnSpc>
                <a:spcPct val="107000"/>
              </a:lnSpc>
              <a:spcAft>
                <a:spcPts val="0"/>
              </a:spcAft>
              <a:tabLst>
                <a:tab pos="396240" algn="l"/>
              </a:tabLst>
            </a:pPr>
            <a:r>
              <a:rPr lang="ar-EG" sz="2400" b="1" dirty="0" smtClean="0">
                <a:solidFill>
                  <a:srgbClr val="0070C0"/>
                </a:solidFill>
                <a:latin typeface="Times New Roman"/>
                <a:ea typeface="Times New Roman"/>
                <a:cs typeface="Simplified Arabic"/>
              </a:rPr>
              <a:t>• </a:t>
            </a:r>
            <a:r>
              <a:rPr lang="ar-EG" sz="2400" b="1" dirty="0">
                <a:solidFill>
                  <a:srgbClr val="0070C0"/>
                </a:solidFill>
                <a:latin typeface="Times New Roman"/>
                <a:ea typeface="Times New Roman"/>
                <a:cs typeface="Simplified Arabic"/>
              </a:rPr>
              <a:t>	استخدام الوسائط المتعددة.</a:t>
            </a:r>
          </a:p>
          <a:p>
            <a:pPr lvl="0" algn="justLow" rtl="1">
              <a:lnSpc>
                <a:spcPct val="107000"/>
              </a:lnSpc>
              <a:spcAft>
                <a:spcPts val="0"/>
              </a:spcAft>
              <a:tabLst>
                <a:tab pos="396240" algn="l"/>
              </a:tabLst>
            </a:pPr>
            <a:r>
              <a:rPr lang="ar-EG" sz="2400" b="1" dirty="0">
                <a:solidFill>
                  <a:srgbClr val="0070C0"/>
                </a:solidFill>
                <a:latin typeface="Times New Roman"/>
                <a:ea typeface="Times New Roman"/>
                <a:cs typeface="Simplified Arabic"/>
              </a:rPr>
              <a:t>•	</a:t>
            </a:r>
            <a:r>
              <a:rPr lang="ar-EG" sz="2400" b="1" dirty="0" smtClean="0">
                <a:solidFill>
                  <a:srgbClr val="0070C0"/>
                </a:solidFill>
                <a:latin typeface="Times New Roman"/>
                <a:ea typeface="Times New Roman"/>
                <a:cs typeface="Simplified Arabic"/>
              </a:rPr>
              <a:t>إ ضافة </a:t>
            </a:r>
            <a:r>
              <a:rPr lang="ar-EG" sz="2400" b="1" dirty="0">
                <a:solidFill>
                  <a:srgbClr val="0070C0"/>
                </a:solidFill>
                <a:latin typeface="Times New Roman"/>
                <a:ea typeface="Times New Roman"/>
                <a:cs typeface="Simplified Arabic"/>
              </a:rPr>
              <a:t>خبير بالإنترنت للفريق وتقييم مدى الحاجة لوجود خبير خارجي.</a:t>
            </a:r>
          </a:p>
          <a:p>
            <a:pPr lvl="0" algn="justLow" rtl="1">
              <a:lnSpc>
                <a:spcPct val="107000"/>
              </a:lnSpc>
              <a:spcAft>
                <a:spcPts val="0"/>
              </a:spcAft>
              <a:tabLst>
                <a:tab pos="396240" algn="l"/>
              </a:tabLst>
            </a:pPr>
            <a:r>
              <a:rPr lang="ar-EG" sz="2400" b="1" dirty="0">
                <a:solidFill>
                  <a:srgbClr val="0070C0"/>
                </a:solidFill>
                <a:latin typeface="Times New Roman"/>
                <a:ea typeface="Times New Roman"/>
                <a:cs typeface="Simplified Arabic"/>
              </a:rPr>
              <a:t>•	اختبار الخطة</a:t>
            </a:r>
            <a:r>
              <a:rPr lang="ar-EG" sz="2400" b="1" dirty="0" smtClean="0">
                <a:solidFill>
                  <a:srgbClr val="0070C0"/>
                </a:solidFill>
                <a:latin typeface="Times New Roman"/>
                <a:ea typeface="Times New Roman"/>
                <a:cs typeface="Simplified Arabic"/>
              </a:rPr>
              <a:t>.</a:t>
            </a:r>
            <a:endParaRPr lang="ar-EG" sz="2400" b="1" dirty="0">
              <a:solidFill>
                <a:srgbClr val="0070C0"/>
              </a:solidFill>
              <a:latin typeface="Times New Roman"/>
              <a:ea typeface="Times New Roman"/>
              <a:cs typeface="Simplified Arabic"/>
            </a:endParaRPr>
          </a:p>
        </p:txBody>
      </p:sp>
    </p:spTree>
    <p:extLst>
      <p:ext uri="{BB962C8B-B14F-4D97-AF65-F5344CB8AC3E}">
        <p14:creationId xmlns:p14="http://schemas.microsoft.com/office/powerpoint/2010/main" val="423909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9144000" cy="6877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TextBox 12"/>
          <p:cNvSpPr txBox="1"/>
          <p:nvPr/>
        </p:nvSpPr>
        <p:spPr>
          <a:xfrm>
            <a:off x="914400" y="381000"/>
            <a:ext cx="7467600" cy="6204584"/>
          </a:xfrm>
          <a:prstGeom prst="rect">
            <a:avLst/>
          </a:prstGeom>
          <a:noFill/>
        </p:spPr>
        <p:txBody>
          <a:bodyPr wrap="square" rtlCol="0">
            <a:spAutoFit/>
          </a:bodyPr>
          <a:lstStyle/>
          <a:p>
            <a:pPr lvl="0" algn="ctr"/>
            <a:r>
              <a:rPr lang="ar-EG" sz="4000" b="1" u="sng" dirty="0" smtClean="0">
                <a:ln w="28575">
                  <a:noFill/>
                </a:ln>
                <a:solidFill>
                  <a:prstClr val="black"/>
                </a:solidFill>
                <a:effectLst>
                  <a:glow rad="101600">
                    <a:srgbClr val="C0504D">
                      <a:satMod val="175000"/>
                      <a:alpha val="40000"/>
                    </a:srgbClr>
                  </a:glow>
                </a:effectLst>
                <a:latin typeface="Simplified Arabic" pitchFamily="18" charset="-78"/>
                <a:cs typeface="Simplified Arabic" pitchFamily="18" charset="-78"/>
              </a:rPr>
              <a:t>ثالثاً: </a:t>
            </a:r>
            <a:r>
              <a:rPr lang="ar-EG" sz="4000" b="1" u="sng" dirty="0">
                <a:ln w="28575">
                  <a:noFill/>
                </a:ln>
                <a:solidFill>
                  <a:prstClr val="black"/>
                </a:solidFill>
                <a:effectLst>
                  <a:glow rad="101600">
                    <a:srgbClr val="C0504D">
                      <a:satMod val="175000"/>
                      <a:alpha val="40000"/>
                    </a:srgbClr>
                  </a:glow>
                </a:effectLst>
                <a:latin typeface="Simplified Arabic" pitchFamily="18" charset="-78"/>
                <a:cs typeface="Simplified Arabic" pitchFamily="18" charset="-78"/>
              </a:rPr>
              <a:t>التعامل مع الأزمة</a:t>
            </a:r>
            <a:endParaRPr lang="ar-EG" sz="4000" b="1" u="sng" dirty="0" smtClean="0">
              <a:ln w="28575">
                <a:noFill/>
              </a:ln>
              <a:solidFill>
                <a:prstClr val="black"/>
              </a:solidFill>
              <a:effectLst>
                <a:glow rad="101600">
                  <a:srgbClr val="C0504D">
                    <a:satMod val="175000"/>
                    <a:alpha val="40000"/>
                  </a:srgbClr>
                </a:glow>
              </a:effectLst>
              <a:latin typeface="Simplified Arabic" pitchFamily="18" charset="-78"/>
              <a:cs typeface="Simplified Arabic" pitchFamily="18" charset="-78"/>
            </a:endParaRPr>
          </a:p>
          <a:p>
            <a:pPr lvl="0" algn="ctr"/>
            <a:endParaRPr lang="ar-EG" sz="1050" u="sng" dirty="0" smtClean="0">
              <a:latin typeface="Times New Roman"/>
              <a:ea typeface="Times New Roman"/>
              <a:cs typeface="Simplified Arabic"/>
            </a:endParaRPr>
          </a:p>
          <a:p>
            <a:pPr lvl="0" algn="justLow" rtl="1">
              <a:lnSpc>
                <a:spcPct val="107000"/>
              </a:lnSpc>
              <a:spcAft>
                <a:spcPts val="0"/>
              </a:spcAft>
              <a:tabLst>
                <a:tab pos="396240" algn="l"/>
              </a:tabLst>
            </a:pPr>
            <a:r>
              <a:rPr lang="ar-EG" sz="3600" b="1" dirty="0" smtClean="0">
                <a:solidFill>
                  <a:schemeClr val="accent4">
                    <a:lumMod val="75000"/>
                  </a:schemeClr>
                </a:solidFill>
                <a:latin typeface="Times New Roman"/>
                <a:ea typeface="Times New Roman"/>
                <a:cs typeface="Simplified Arabic"/>
              </a:rPr>
              <a:t>•</a:t>
            </a:r>
            <a:r>
              <a:rPr lang="ar-EG" sz="3600" b="1" dirty="0">
                <a:solidFill>
                  <a:schemeClr val="accent4">
                    <a:lumMod val="75000"/>
                  </a:schemeClr>
                </a:solidFill>
                <a:latin typeface="Times New Roman"/>
                <a:ea typeface="Times New Roman"/>
                <a:cs typeface="Simplified Arabic"/>
              </a:rPr>
              <a:t>	</a:t>
            </a:r>
            <a:r>
              <a:rPr lang="ar-EG" sz="3600" b="1" dirty="0" smtClean="0">
                <a:solidFill>
                  <a:schemeClr val="accent4">
                    <a:lumMod val="75000"/>
                  </a:schemeClr>
                </a:solidFill>
                <a:latin typeface="Times New Roman"/>
                <a:ea typeface="Times New Roman"/>
                <a:cs typeface="Simplified Arabic"/>
              </a:rPr>
              <a:t> تدعيم </a:t>
            </a:r>
            <a:r>
              <a:rPr lang="ar-EG" sz="3600" b="1" dirty="0">
                <a:solidFill>
                  <a:schemeClr val="accent4">
                    <a:lumMod val="75000"/>
                  </a:schemeClr>
                </a:solidFill>
                <a:latin typeface="Times New Roman"/>
                <a:ea typeface="Times New Roman"/>
                <a:cs typeface="Simplified Arabic"/>
              </a:rPr>
              <a:t>الاتصال مزدوج الاتجاه.</a:t>
            </a:r>
          </a:p>
          <a:p>
            <a:pPr lvl="0" algn="justLow" rtl="1">
              <a:lnSpc>
                <a:spcPct val="107000"/>
              </a:lnSpc>
              <a:spcAft>
                <a:spcPts val="0"/>
              </a:spcAft>
              <a:tabLst>
                <a:tab pos="396240" algn="l"/>
              </a:tabLst>
            </a:pPr>
            <a:r>
              <a:rPr lang="ar-EG" sz="3600" b="1" dirty="0" smtClean="0">
                <a:solidFill>
                  <a:schemeClr val="accent4">
                    <a:lumMod val="75000"/>
                  </a:schemeClr>
                </a:solidFill>
                <a:latin typeface="Times New Roman"/>
                <a:ea typeface="Times New Roman"/>
                <a:cs typeface="Simplified Arabic"/>
              </a:rPr>
              <a:t>• </a:t>
            </a:r>
            <a:r>
              <a:rPr lang="ar-EG" sz="3600" b="1" dirty="0">
                <a:solidFill>
                  <a:schemeClr val="accent4">
                    <a:lumMod val="75000"/>
                  </a:schemeClr>
                </a:solidFill>
                <a:latin typeface="Times New Roman"/>
                <a:ea typeface="Times New Roman"/>
                <a:cs typeface="Simplified Arabic"/>
              </a:rPr>
              <a:t>	إضافة محركات بحث على الموقع.</a:t>
            </a:r>
          </a:p>
          <a:p>
            <a:pPr lvl="0" algn="justLow" rtl="1">
              <a:lnSpc>
                <a:spcPct val="107000"/>
              </a:lnSpc>
              <a:spcAft>
                <a:spcPts val="0"/>
              </a:spcAft>
              <a:tabLst>
                <a:tab pos="396240" algn="l"/>
              </a:tabLst>
            </a:pPr>
            <a:r>
              <a:rPr lang="ar-EG" sz="3600" b="1" dirty="0" smtClean="0">
                <a:solidFill>
                  <a:schemeClr val="accent4">
                    <a:lumMod val="75000"/>
                  </a:schemeClr>
                </a:solidFill>
                <a:latin typeface="Times New Roman"/>
                <a:ea typeface="Times New Roman"/>
                <a:cs typeface="Simplified Arabic"/>
              </a:rPr>
              <a:t>• </a:t>
            </a:r>
            <a:r>
              <a:rPr lang="ar-EG" sz="3600" b="1" dirty="0">
                <a:solidFill>
                  <a:schemeClr val="accent4">
                    <a:lumMod val="75000"/>
                  </a:schemeClr>
                </a:solidFill>
                <a:latin typeface="Times New Roman"/>
                <a:ea typeface="Times New Roman"/>
                <a:cs typeface="Simplified Arabic"/>
              </a:rPr>
              <a:t>	متابعة جميع مصادر المعلومات ووسائل الإعلام.</a:t>
            </a:r>
          </a:p>
          <a:p>
            <a:pPr lvl="0" algn="justLow" rtl="1">
              <a:lnSpc>
                <a:spcPct val="107000"/>
              </a:lnSpc>
              <a:spcAft>
                <a:spcPts val="0"/>
              </a:spcAft>
              <a:tabLst>
                <a:tab pos="396240" algn="l"/>
              </a:tabLst>
            </a:pPr>
            <a:r>
              <a:rPr lang="ar-EG" sz="3600" b="1" dirty="0">
                <a:solidFill>
                  <a:schemeClr val="accent4">
                    <a:lumMod val="75000"/>
                  </a:schemeClr>
                </a:solidFill>
                <a:latin typeface="Times New Roman"/>
                <a:ea typeface="Times New Roman"/>
                <a:cs typeface="Simplified Arabic"/>
              </a:rPr>
              <a:t>•	</a:t>
            </a:r>
            <a:r>
              <a:rPr lang="ar-EG" sz="3600" b="1" dirty="0" smtClean="0">
                <a:solidFill>
                  <a:schemeClr val="accent4">
                    <a:lumMod val="75000"/>
                  </a:schemeClr>
                </a:solidFill>
                <a:latin typeface="Times New Roman"/>
                <a:ea typeface="Times New Roman"/>
                <a:cs typeface="Simplified Arabic"/>
              </a:rPr>
              <a:t> استخدام </a:t>
            </a:r>
            <a:r>
              <a:rPr lang="ar-EG" sz="3600" b="1" dirty="0">
                <a:solidFill>
                  <a:schemeClr val="accent4">
                    <a:lumMod val="75000"/>
                  </a:schemeClr>
                </a:solidFill>
                <a:latin typeface="Times New Roman"/>
                <a:ea typeface="Times New Roman"/>
                <a:cs typeface="Simplified Arabic"/>
              </a:rPr>
              <a:t>روابط أو وصلات لمواقع موثوق فيها.</a:t>
            </a:r>
          </a:p>
          <a:p>
            <a:pPr lvl="0" algn="justLow" rtl="1">
              <a:lnSpc>
                <a:spcPct val="107000"/>
              </a:lnSpc>
              <a:spcAft>
                <a:spcPts val="0"/>
              </a:spcAft>
              <a:tabLst>
                <a:tab pos="396240" algn="l"/>
              </a:tabLst>
            </a:pPr>
            <a:r>
              <a:rPr lang="ar-EG" sz="3600" b="1" dirty="0">
                <a:solidFill>
                  <a:schemeClr val="accent4">
                    <a:lumMod val="75000"/>
                  </a:schemeClr>
                </a:solidFill>
                <a:latin typeface="Times New Roman"/>
                <a:ea typeface="Times New Roman"/>
                <a:cs typeface="Simplified Arabic"/>
              </a:rPr>
              <a:t>•	</a:t>
            </a:r>
            <a:r>
              <a:rPr lang="ar-EG" sz="3600" b="1" dirty="0" smtClean="0">
                <a:solidFill>
                  <a:schemeClr val="accent4">
                    <a:lumMod val="75000"/>
                  </a:schemeClr>
                </a:solidFill>
                <a:latin typeface="Times New Roman"/>
                <a:ea typeface="Times New Roman"/>
                <a:cs typeface="Simplified Arabic"/>
              </a:rPr>
              <a:t> استخدام </a:t>
            </a:r>
            <a:r>
              <a:rPr lang="ar-EG" sz="3600" b="1" dirty="0">
                <a:solidFill>
                  <a:schemeClr val="accent4">
                    <a:lumMod val="75000"/>
                  </a:schemeClr>
                </a:solidFill>
                <a:latin typeface="Times New Roman"/>
                <a:ea typeface="Times New Roman"/>
                <a:cs typeface="Simplified Arabic"/>
              </a:rPr>
              <a:t>المدونات والوسائط التفاعلية.</a:t>
            </a:r>
          </a:p>
          <a:p>
            <a:pPr lvl="0" algn="justLow" rtl="1">
              <a:lnSpc>
                <a:spcPct val="107000"/>
              </a:lnSpc>
              <a:spcAft>
                <a:spcPts val="0"/>
              </a:spcAft>
              <a:tabLst>
                <a:tab pos="396240" algn="l"/>
              </a:tabLst>
            </a:pPr>
            <a:r>
              <a:rPr lang="ar-EG" sz="3600" b="1" dirty="0">
                <a:solidFill>
                  <a:schemeClr val="accent4">
                    <a:lumMod val="75000"/>
                  </a:schemeClr>
                </a:solidFill>
                <a:latin typeface="Times New Roman"/>
                <a:ea typeface="Times New Roman"/>
                <a:cs typeface="Simplified Arabic"/>
              </a:rPr>
              <a:t>•	</a:t>
            </a:r>
            <a:r>
              <a:rPr lang="ar-EG" sz="3600" b="1" dirty="0" smtClean="0">
                <a:solidFill>
                  <a:schemeClr val="accent4">
                    <a:lumMod val="75000"/>
                  </a:schemeClr>
                </a:solidFill>
                <a:latin typeface="Times New Roman"/>
                <a:ea typeface="Times New Roman"/>
                <a:cs typeface="Simplified Arabic"/>
              </a:rPr>
              <a:t> إجراء </a:t>
            </a:r>
            <a:r>
              <a:rPr lang="ar-EG" sz="3600" b="1" dirty="0">
                <a:solidFill>
                  <a:schemeClr val="accent4">
                    <a:lumMod val="75000"/>
                  </a:schemeClr>
                </a:solidFill>
                <a:latin typeface="Times New Roman"/>
                <a:ea typeface="Times New Roman"/>
                <a:cs typeface="Simplified Arabic"/>
              </a:rPr>
              <a:t>استطلاعات الرأي.</a:t>
            </a:r>
          </a:p>
          <a:p>
            <a:pPr lvl="0" algn="justLow" rtl="1">
              <a:lnSpc>
                <a:spcPct val="107000"/>
              </a:lnSpc>
              <a:spcAft>
                <a:spcPts val="0"/>
              </a:spcAft>
              <a:tabLst>
                <a:tab pos="396240" algn="l"/>
              </a:tabLst>
            </a:pPr>
            <a:r>
              <a:rPr lang="ar-EG" sz="3600" b="1" dirty="0">
                <a:solidFill>
                  <a:schemeClr val="accent4">
                    <a:lumMod val="75000"/>
                  </a:schemeClr>
                </a:solidFill>
                <a:latin typeface="Times New Roman"/>
                <a:ea typeface="Times New Roman"/>
                <a:cs typeface="Simplified Arabic"/>
              </a:rPr>
              <a:t>•	</a:t>
            </a:r>
            <a:r>
              <a:rPr lang="ar-EG" sz="3600" b="1" dirty="0" smtClean="0">
                <a:solidFill>
                  <a:schemeClr val="accent4">
                    <a:lumMod val="75000"/>
                  </a:schemeClr>
                </a:solidFill>
                <a:latin typeface="Times New Roman"/>
                <a:ea typeface="Times New Roman"/>
                <a:cs typeface="Simplified Arabic"/>
              </a:rPr>
              <a:t> توجيه </a:t>
            </a:r>
            <a:r>
              <a:rPr lang="ar-EG" sz="3600" b="1" dirty="0">
                <a:solidFill>
                  <a:schemeClr val="accent4">
                    <a:lumMod val="75000"/>
                  </a:schemeClr>
                </a:solidFill>
                <a:latin typeface="Times New Roman"/>
                <a:ea typeface="Times New Roman"/>
                <a:cs typeface="Simplified Arabic"/>
              </a:rPr>
              <a:t>خطاب مباشر من رئيس المنظمة للجمهور عبر الإنترنت</a:t>
            </a:r>
          </a:p>
        </p:txBody>
      </p:sp>
    </p:spTree>
    <p:extLst>
      <p:ext uri="{BB962C8B-B14F-4D97-AF65-F5344CB8AC3E}">
        <p14:creationId xmlns:p14="http://schemas.microsoft.com/office/powerpoint/2010/main" val="3653313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9144000" cy="6877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TextBox 12"/>
          <p:cNvSpPr txBox="1"/>
          <p:nvPr/>
        </p:nvSpPr>
        <p:spPr>
          <a:xfrm>
            <a:off x="457200" y="381000"/>
            <a:ext cx="8229600" cy="5611793"/>
          </a:xfrm>
          <a:prstGeom prst="rect">
            <a:avLst/>
          </a:prstGeom>
          <a:noFill/>
        </p:spPr>
        <p:txBody>
          <a:bodyPr wrap="square" rtlCol="0">
            <a:spAutoFit/>
          </a:bodyPr>
          <a:lstStyle/>
          <a:p>
            <a:pPr algn="ctr"/>
            <a:r>
              <a:rPr lang="ar-EG" sz="4000" b="1" u="sng" dirty="0" smtClean="0">
                <a:ln w="28575">
                  <a:noFill/>
                </a:ln>
                <a:solidFill>
                  <a:srgbClr val="7030A0"/>
                </a:solidFill>
                <a:effectLst>
                  <a:glow rad="101600">
                    <a:srgbClr val="C0504D">
                      <a:satMod val="175000"/>
                      <a:alpha val="40000"/>
                    </a:srgbClr>
                  </a:glow>
                </a:effectLst>
                <a:latin typeface="Simplified Arabic" pitchFamily="18" charset="-78"/>
                <a:cs typeface="Simplified Arabic" pitchFamily="18" charset="-78"/>
              </a:rPr>
              <a:t>رابعاً: ما </a:t>
            </a:r>
            <a:r>
              <a:rPr lang="ar-EG" sz="4000" b="1" u="sng" dirty="0">
                <a:ln w="28575">
                  <a:noFill/>
                </a:ln>
                <a:solidFill>
                  <a:srgbClr val="7030A0"/>
                </a:solidFill>
                <a:effectLst>
                  <a:glow rad="101600">
                    <a:srgbClr val="C0504D">
                      <a:satMod val="175000"/>
                      <a:alpha val="40000"/>
                    </a:srgbClr>
                  </a:glow>
                </a:effectLst>
                <a:latin typeface="Simplified Arabic" pitchFamily="18" charset="-78"/>
                <a:cs typeface="Simplified Arabic" pitchFamily="18" charset="-78"/>
              </a:rPr>
              <a:t>بعد </a:t>
            </a:r>
            <a:r>
              <a:rPr lang="ar-EG" sz="4000" b="1" u="sng" dirty="0" smtClean="0">
                <a:ln w="28575">
                  <a:noFill/>
                </a:ln>
                <a:solidFill>
                  <a:srgbClr val="7030A0"/>
                </a:solidFill>
                <a:effectLst>
                  <a:glow rad="101600">
                    <a:srgbClr val="C0504D">
                      <a:satMod val="175000"/>
                      <a:alpha val="40000"/>
                    </a:srgbClr>
                  </a:glow>
                </a:effectLst>
                <a:latin typeface="Simplified Arabic" pitchFamily="18" charset="-78"/>
                <a:cs typeface="Simplified Arabic" pitchFamily="18" charset="-78"/>
              </a:rPr>
              <a:t>الأزمة</a:t>
            </a:r>
          </a:p>
          <a:p>
            <a:pPr algn="ctr"/>
            <a:endParaRPr lang="ar-EG" sz="1050" u="sng" dirty="0" smtClean="0">
              <a:solidFill>
                <a:schemeClr val="tx2">
                  <a:lumMod val="60000"/>
                  <a:lumOff val="40000"/>
                </a:schemeClr>
              </a:solidFill>
              <a:latin typeface="Times New Roman"/>
              <a:ea typeface="Times New Roman"/>
              <a:cs typeface="Simplified Arabic"/>
            </a:endParaRPr>
          </a:p>
          <a:p>
            <a:pPr algn="justLow" rtl="1">
              <a:lnSpc>
                <a:spcPct val="107000"/>
              </a:lnSpc>
              <a:tabLst>
                <a:tab pos="396240" algn="l"/>
              </a:tabLst>
            </a:pPr>
            <a:r>
              <a:rPr lang="ar-EG" sz="3600" b="1" dirty="0" smtClean="0">
                <a:solidFill>
                  <a:schemeClr val="tx2">
                    <a:lumMod val="60000"/>
                    <a:lumOff val="40000"/>
                  </a:schemeClr>
                </a:solidFill>
                <a:latin typeface="Times New Roman"/>
                <a:ea typeface="Times New Roman"/>
                <a:cs typeface="Simplified Arabic"/>
              </a:rPr>
              <a:t>•</a:t>
            </a:r>
            <a:r>
              <a:rPr lang="ar-EG" sz="3600" b="1" dirty="0">
                <a:solidFill>
                  <a:schemeClr val="tx2">
                    <a:lumMod val="60000"/>
                    <a:lumOff val="40000"/>
                  </a:schemeClr>
                </a:solidFill>
                <a:latin typeface="Times New Roman"/>
                <a:ea typeface="Times New Roman"/>
                <a:cs typeface="Simplified Arabic"/>
              </a:rPr>
              <a:t>	</a:t>
            </a:r>
            <a:r>
              <a:rPr lang="ar-EG" sz="3600" b="1" dirty="0" smtClean="0">
                <a:solidFill>
                  <a:schemeClr val="tx2">
                    <a:lumMod val="60000"/>
                    <a:lumOff val="40000"/>
                  </a:schemeClr>
                </a:solidFill>
                <a:latin typeface="Times New Roman"/>
                <a:ea typeface="Times New Roman"/>
                <a:cs typeface="Simplified Arabic"/>
              </a:rPr>
              <a:t> </a:t>
            </a:r>
            <a:r>
              <a:rPr lang="ar-EG" sz="3600" b="1" dirty="0" smtClean="0">
                <a:solidFill>
                  <a:schemeClr val="tx2">
                    <a:lumMod val="60000"/>
                    <a:lumOff val="40000"/>
                  </a:schemeClr>
                </a:solidFill>
                <a:latin typeface="Times New Roman"/>
                <a:ea typeface="Times New Roman"/>
                <a:cs typeface="Simplified Arabic"/>
              </a:rPr>
              <a:t>توجيه </a:t>
            </a:r>
            <a:r>
              <a:rPr lang="ar-EG" sz="3600" b="1" dirty="0">
                <a:solidFill>
                  <a:schemeClr val="tx2">
                    <a:lumMod val="60000"/>
                    <a:lumOff val="40000"/>
                  </a:schemeClr>
                </a:solidFill>
                <a:latin typeface="Times New Roman"/>
                <a:ea typeface="Times New Roman"/>
                <a:cs typeface="Simplified Arabic"/>
              </a:rPr>
              <a:t>الشكر للذين دعموا المنظمة.</a:t>
            </a:r>
          </a:p>
          <a:p>
            <a:pPr algn="justLow" rtl="1">
              <a:lnSpc>
                <a:spcPct val="107000"/>
              </a:lnSpc>
              <a:tabLst>
                <a:tab pos="396240" algn="l"/>
              </a:tabLst>
            </a:pPr>
            <a:r>
              <a:rPr lang="ar-EG" sz="3600" b="1" dirty="0">
                <a:solidFill>
                  <a:schemeClr val="tx2">
                    <a:lumMod val="60000"/>
                    <a:lumOff val="40000"/>
                  </a:schemeClr>
                </a:solidFill>
                <a:latin typeface="Times New Roman"/>
                <a:ea typeface="Times New Roman"/>
                <a:cs typeface="Simplified Arabic"/>
              </a:rPr>
              <a:t>•	</a:t>
            </a:r>
            <a:r>
              <a:rPr lang="ar-EG" sz="3600" b="1" dirty="0" smtClean="0">
                <a:solidFill>
                  <a:schemeClr val="tx2">
                    <a:lumMod val="60000"/>
                    <a:lumOff val="40000"/>
                  </a:schemeClr>
                </a:solidFill>
                <a:latin typeface="Times New Roman"/>
                <a:ea typeface="Times New Roman"/>
                <a:cs typeface="Simplified Arabic"/>
              </a:rPr>
              <a:t> تطوير </a:t>
            </a:r>
            <a:r>
              <a:rPr lang="ar-EG" sz="3600" b="1" dirty="0">
                <a:solidFill>
                  <a:schemeClr val="tx2">
                    <a:lumMod val="60000"/>
                    <a:lumOff val="40000"/>
                  </a:schemeClr>
                </a:solidFill>
                <a:latin typeface="Times New Roman"/>
                <a:ea typeface="Times New Roman"/>
                <a:cs typeface="Simplified Arabic"/>
              </a:rPr>
              <a:t>المركز الإعلامي على الموقع.</a:t>
            </a:r>
          </a:p>
          <a:p>
            <a:pPr algn="justLow" rtl="1">
              <a:lnSpc>
                <a:spcPct val="107000"/>
              </a:lnSpc>
              <a:tabLst>
                <a:tab pos="396240" algn="l"/>
              </a:tabLst>
            </a:pPr>
            <a:r>
              <a:rPr lang="ar-EG" sz="3600" b="1" dirty="0">
                <a:solidFill>
                  <a:schemeClr val="tx2">
                    <a:lumMod val="60000"/>
                    <a:lumOff val="40000"/>
                  </a:schemeClr>
                </a:solidFill>
                <a:latin typeface="Times New Roman"/>
                <a:ea typeface="Times New Roman"/>
                <a:cs typeface="Simplified Arabic"/>
              </a:rPr>
              <a:t>•	</a:t>
            </a:r>
            <a:r>
              <a:rPr lang="ar-EG" sz="3600" b="1" dirty="0" smtClean="0">
                <a:solidFill>
                  <a:schemeClr val="tx2">
                    <a:lumMod val="60000"/>
                    <a:lumOff val="40000"/>
                  </a:schemeClr>
                </a:solidFill>
                <a:latin typeface="Times New Roman"/>
                <a:ea typeface="Times New Roman"/>
                <a:cs typeface="Simplified Arabic"/>
              </a:rPr>
              <a:t> تطوير </a:t>
            </a:r>
            <a:r>
              <a:rPr lang="ar-EG" sz="3600" b="1" dirty="0">
                <a:solidFill>
                  <a:schemeClr val="tx2">
                    <a:lumMod val="60000"/>
                    <a:lumOff val="40000"/>
                  </a:schemeClr>
                </a:solidFill>
                <a:latin typeface="Times New Roman"/>
                <a:ea typeface="Times New Roman"/>
                <a:cs typeface="Simplified Arabic"/>
              </a:rPr>
              <a:t>استراتيجيات وتكتيكات إعادة بناء الصورة.</a:t>
            </a:r>
          </a:p>
          <a:p>
            <a:pPr algn="justLow" rtl="1">
              <a:lnSpc>
                <a:spcPct val="107000"/>
              </a:lnSpc>
              <a:tabLst>
                <a:tab pos="396240" algn="l"/>
              </a:tabLst>
            </a:pPr>
            <a:r>
              <a:rPr lang="ar-EG" sz="3600" b="1" dirty="0">
                <a:solidFill>
                  <a:schemeClr val="tx2">
                    <a:lumMod val="60000"/>
                    <a:lumOff val="40000"/>
                  </a:schemeClr>
                </a:solidFill>
                <a:latin typeface="Times New Roman"/>
                <a:ea typeface="Times New Roman"/>
                <a:cs typeface="Simplified Arabic"/>
              </a:rPr>
              <a:t>•	</a:t>
            </a:r>
            <a:r>
              <a:rPr lang="ar-EG" sz="3600" b="1" dirty="0" smtClean="0">
                <a:solidFill>
                  <a:schemeClr val="tx2">
                    <a:lumMod val="60000"/>
                    <a:lumOff val="40000"/>
                  </a:schemeClr>
                </a:solidFill>
                <a:latin typeface="Times New Roman"/>
                <a:ea typeface="Times New Roman"/>
                <a:cs typeface="Simplified Arabic"/>
              </a:rPr>
              <a:t> تقييم </a:t>
            </a:r>
            <a:r>
              <a:rPr lang="ar-EG" sz="3600" b="1" dirty="0">
                <a:solidFill>
                  <a:schemeClr val="tx2">
                    <a:lumMod val="60000"/>
                    <a:lumOff val="40000"/>
                  </a:schemeClr>
                </a:solidFill>
                <a:latin typeface="Times New Roman"/>
                <a:ea typeface="Times New Roman"/>
                <a:cs typeface="Simplified Arabic"/>
              </a:rPr>
              <a:t>ماذا حدث وكيف تم التعامل معه؟</a:t>
            </a:r>
          </a:p>
          <a:p>
            <a:pPr algn="justLow" rtl="1">
              <a:lnSpc>
                <a:spcPct val="107000"/>
              </a:lnSpc>
              <a:tabLst>
                <a:tab pos="396240" algn="l"/>
              </a:tabLst>
            </a:pPr>
            <a:r>
              <a:rPr lang="ar-EG" sz="3600" b="1" dirty="0">
                <a:solidFill>
                  <a:schemeClr val="tx2">
                    <a:lumMod val="60000"/>
                    <a:lumOff val="40000"/>
                  </a:schemeClr>
                </a:solidFill>
                <a:latin typeface="Times New Roman"/>
                <a:ea typeface="Times New Roman"/>
                <a:cs typeface="Simplified Arabic"/>
              </a:rPr>
              <a:t>•	</a:t>
            </a:r>
            <a:r>
              <a:rPr lang="ar-EG" sz="3600" b="1" dirty="0" smtClean="0">
                <a:solidFill>
                  <a:schemeClr val="tx2">
                    <a:lumMod val="60000"/>
                    <a:lumOff val="40000"/>
                  </a:schemeClr>
                </a:solidFill>
                <a:latin typeface="Times New Roman"/>
                <a:ea typeface="Times New Roman"/>
                <a:cs typeface="Simplified Arabic"/>
              </a:rPr>
              <a:t> الأخذ </a:t>
            </a:r>
            <a:r>
              <a:rPr lang="ar-EG" sz="3600" b="1" dirty="0">
                <a:solidFill>
                  <a:schemeClr val="tx2">
                    <a:lumMod val="60000"/>
                    <a:lumOff val="40000"/>
                  </a:schemeClr>
                </a:solidFill>
                <a:latin typeface="Times New Roman"/>
                <a:ea typeface="Times New Roman"/>
                <a:cs typeface="Simplified Arabic"/>
              </a:rPr>
              <a:t>في الاعتبار أن أحداث الأزمة تظل متاحة على الإنترنت بسبب احتفاظ المواقع بالأخبار والمعلومات وإمكانية الرجوع إليها من قبل المستخدمين، خاصة مع وجود مواقع مثل.</a:t>
            </a:r>
            <a:r>
              <a:rPr lang="en-US" sz="3600" b="1" dirty="0">
                <a:solidFill>
                  <a:schemeClr val="tx2">
                    <a:lumMod val="60000"/>
                    <a:lumOff val="40000"/>
                  </a:schemeClr>
                </a:solidFill>
                <a:latin typeface="Times New Roman"/>
                <a:ea typeface="Times New Roman"/>
                <a:cs typeface="Simplified Arabic"/>
              </a:rPr>
              <a:t>YouTube </a:t>
            </a:r>
            <a:endParaRPr lang="en-US" sz="3600" b="1" dirty="0" smtClean="0">
              <a:solidFill>
                <a:schemeClr val="tx2">
                  <a:lumMod val="60000"/>
                  <a:lumOff val="40000"/>
                </a:schemeClr>
              </a:solidFill>
              <a:latin typeface="Times New Roman"/>
              <a:ea typeface="Times New Roman"/>
              <a:cs typeface="Simplified Arabic"/>
            </a:endParaRPr>
          </a:p>
        </p:txBody>
      </p:sp>
    </p:spTree>
    <p:extLst>
      <p:ext uri="{BB962C8B-B14F-4D97-AF65-F5344CB8AC3E}">
        <p14:creationId xmlns:p14="http://schemas.microsoft.com/office/powerpoint/2010/main" val="1190026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7225"/>
            <a:ext cx="8305800" cy="3277975"/>
          </a:xfrm>
        </p:spPr>
        <p:txBody>
          <a:bodyPr>
            <a:normAutofit/>
          </a:bodyPr>
          <a:lstStyle/>
          <a:p>
            <a:r>
              <a:rPr lang="ar-EG" sz="7200" dirty="0" smtClean="0">
                <a:effectLst>
                  <a:glow rad="101600">
                    <a:schemeClr val="accent3">
                      <a:satMod val="175000"/>
                      <a:alpha val="40000"/>
                    </a:schemeClr>
                  </a:glow>
                </a:effectLst>
                <a:latin typeface="Simplified Arabic" pitchFamily="18" charset="-78"/>
                <a:cs typeface="Simplified Arabic" pitchFamily="18" charset="-78"/>
              </a:rPr>
              <a:t>شكراً لحسن استماعكم</a:t>
            </a:r>
            <a:r>
              <a:rPr lang="ar-EG" dirty="0" smtClean="0"/>
              <a:t/>
            </a:r>
            <a:br>
              <a:rPr lang="ar-EG" dirty="0" smtClean="0"/>
            </a:br>
            <a:r>
              <a:rPr lang="ar-EG" sz="2400" dirty="0" smtClean="0"/>
              <a:t/>
            </a:r>
            <a:br>
              <a:rPr lang="ar-EG" sz="2400" dirty="0" smtClean="0"/>
            </a:br>
            <a:r>
              <a:rPr lang="ar-EG" dirty="0" smtClean="0">
                <a:solidFill>
                  <a:srgbClr val="0070C0"/>
                </a:solidFill>
                <a:effectLst>
                  <a:glow rad="101600">
                    <a:schemeClr val="accent2">
                      <a:satMod val="175000"/>
                      <a:alpha val="40000"/>
                    </a:schemeClr>
                  </a:glow>
                </a:effectLst>
              </a:rPr>
              <a:t>تحياتي</a:t>
            </a:r>
            <a:r>
              <a:rPr lang="ar-EG" dirty="0" smtClean="0"/>
              <a:t/>
            </a:r>
            <a:br>
              <a:rPr lang="ar-EG" dirty="0" smtClean="0"/>
            </a:br>
            <a:r>
              <a:rPr lang="ar-EG" sz="1600" dirty="0"/>
              <a:t/>
            </a:r>
            <a:br>
              <a:rPr lang="ar-EG" sz="1600" dirty="0"/>
            </a:br>
            <a:r>
              <a:rPr lang="ar-EG" sz="4800" dirty="0" smtClean="0">
                <a:effectLst>
                  <a:glow rad="139700">
                    <a:schemeClr val="accent2">
                      <a:satMod val="175000"/>
                      <a:alpha val="40000"/>
                    </a:schemeClr>
                  </a:glow>
                </a:effectLst>
              </a:rPr>
              <a:t>دكتورة/ شيماء عبدالعاطي</a:t>
            </a:r>
            <a:endParaRPr lang="en-US" sz="4800" dirty="0">
              <a:effectLst>
                <a:glow rad="139700">
                  <a:schemeClr val="accent2">
                    <a:satMod val="175000"/>
                    <a:alpha val="40000"/>
                  </a:schemeClr>
                </a:glow>
              </a:effectLst>
            </a:endParaRPr>
          </a:p>
        </p:txBody>
      </p:sp>
      <p:pic>
        <p:nvPicPr>
          <p:cNvPr id="2058" name="Picture 10" descr="C:\Users\Ahmed Ismaiel\Desktop\612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7400" y="3733800"/>
            <a:ext cx="4724400" cy="30218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12901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617</TotalTime>
  <Words>190</Words>
  <Application>Microsoft Office PowerPoint</Application>
  <PresentationFormat>On-screen Show (4:3)</PresentationFormat>
  <Paragraphs>57</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شكراً لحسن استماعكم  تحياتي  دكتورة/ شيماء عبدالعاطي</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Ahmed Ismaiel</cp:lastModifiedBy>
  <cp:revision>60</cp:revision>
  <dcterms:created xsi:type="dcterms:W3CDTF">2013-11-13T00:31:30Z</dcterms:created>
  <dcterms:modified xsi:type="dcterms:W3CDTF">2020-04-27T22:06:50Z</dcterms:modified>
</cp:coreProperties>
</file>