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61" r:id="rId3"/>
    <p:sldId id="276" r:id="rId4"/>
    <p:sldId id="263" r:id="rId5"/>
    <p:sldId id="274" r:id="rId6"/>
    <p:sldId id="273" r:id="rId7"/>
  </p:sldIdLst>
  <p:sldSz cx="9144000" cy="5143500" type="screen16x9"/>
  <p:notesSz cx="6858000" cy="9144000"/>
  <p:embeddedFontLst>
    <p:embeddedFont>
      <p:font typeface="Montserrat" charset="0"/>
      <p:regular r:id="rId9"/>
      <p:bold r:id="rId10"/>
    </p:embeddedFont>
    <p:embeddedFont>
      <p:font typeface="Karla" charset="0"/>
      <p:regular r:id="rId11"/>
      <p:bold r:id="rId12"/>
      <p:italic r:id="rId13"/>
      <p:boldItalic r:id="rId14"/>
    </p:embeddedFont>
    <p:embeddedFont>
      <p:font typeface="Calibri" pitchFamily="34" charset="0"/>
      <p:regular r:id="rId15"/>
      <p:bold r:id="rId16"/>
      <p:italic r:id="rId17"/>
      <p:boldItalic r:id="rId18"/>
    </p:embeddedFont>
    <p:embeddedFont>
      <p:font typeface="Simplified Arabic" pitchFamily="18" charset="-78"/>
      <p:regular r:id="rId19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FF99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DCF175D9-3DFA-409B-B1AE-9BDC072BF8FE}">
  <a:tblStyle styleId="{DCF175D9-3DFA-409B-B1AE-9BDC072BF8FE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>
        <p:scale>
          <a:sx n="50" d="100"/>
          <a:sy n="50" d="100"/>
        </p:scale>
        <p:origin x="-48" y="-52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theme" Target="theme/theme1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231569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218925" y="-9675"/>
            <a:ext cx="5276875" cy="5167075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0" name="Shape 10"/>
          <p:cNvSpPr/>
          <p:nvPr/>
        </p:nvSpPr>
        <p:spPr>
          <a:xfrm>
            <a:off x="-9675" y="-9675"/>
            <a:ext cx="5276875" cy="5167075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48300" y="3175950"/>
            <a:ext cx="3530700" cy="1181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600"/>
            </a:lvl1pPr>
            <a:lvl2pPr lvl="1">
              <a:spcBef>
                <a:spcPts val="0"/>
              </a:spcBef>
              <a:buSzPct val="100000"/>
              <a:defRPr sz="3600"/>
            </a:lvl2pPr>
            <a:lvl3pPr lvl="2">
              <a:spcBef>
                <a:spcPts val="0"/>
              </a:spcBef>
              <a:buSzPct val="100000"/>
              <a:defRPr sz="3600"/>
            </a:lvl3pPr>
            <a:lvl4pPr lvl="3">
              <a:spcBef>
                <a:spcPts val="0"/>
              </a:spcBef>
              <a:buSzPct val="100000"/>
              <a:defRPr sz="3600"/>
            </a:lvl4pPr>
            <a:lvl5pPr lvl="4">
              <a:spcBef>
                <a:spcPts val="0"/>
              </a:spcBef>
              <a:buSzPct val="100000"/>
              <a:defRPr sz="3600"/>
            </a:lvl5pPr>
            <a:lvl6pPr lvl="5">
              <a:spcBef>
                <a:spcPts val="0"/>
              </a:spcBef>
              <a:buSzPct val="100000"/>
              <a:defRPr sz="3600"/>
            </a:lvl6pPr>
            <a:lvl7pPr lvl="6">
              <a:spcBef>
                <a:spcPts val="0"/>
              </a:spcBef>
              <a:buSzPct val="100000"/>
              <a:defRPr sz="3600"/>
            </a:lvl7pPr>
            <a:lvl8pPr lvl="7">
              <a:spcBef>
                <a:spcPts val="0"/>
              </a:spcBef>
              <a:buSzPct val="100000"/>
              <a:defRPr sz="3600"/>
            </a:lvl8pPr>
            <a:lvl9pPr lvl="8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22860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33" name="Shape 33"/>
          <p:cNvSpPr/>
          <p:nvPr/>
        </p:nvSpPr>
        <p:spPr>
          <a:xfrm>
            <a:off x="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38350" y="893500"/>
            <a:ext cx="5324100" cy="48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38250" y="1504950"/>
            <a:ext cx="5324100" cy="2255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22860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38" name="Shape 38"/>
          <p:cNvSpPr/>
          <p:nvPr/>
        </p:nvSpPr>
        <p:spPr>
          <a:xfrm>
            <a:off x="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841000" y="969700"/>
            <a:ext cx="4801499" cy="409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841000" y="1578025"/>
            <a:ext cx="2671800" cy="2433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3673842" y="1578025"/>
            <a:ext cx="2671800" cy="2433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22860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59" name="Shape 59"/>
          <p:cNvSpPr/>
          <p:nvPr/>
        </p:nvSpPr>
        <p:spPr>
          <a:xfrm>
            <a:off x="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CD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741100"/>
            <a:ext cx="5185199" cy="47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352550"/>
            <a:ext cx="5185199" cy="225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666666"/>
              </a:buClr>
              <a:buSzPct val="100000"/>
              <a:buFont typeface="Karla"/>
              <a:buChar char="▸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1pPr>
            <a:lvl2pPr lvl="1">
              <a:spcBef>
                <a:spcPts val="480"/>
              </a:spcBef>
              <a:buClr>
                <a:srgbClr val="666666"/>
              </a:buClr>
              <a:buSzPct val="100000"/>
              <a:buFont typeface="Karla"/>
              <a:buChar char="▹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2pPr>
            <a:lvl3pPr lvl="2">
              <a:spcBef>
                <a:spcPts val="480"/>
              </a:spcBef>
              <a:buClr>
                <a:srgbClr val="666666"/>
              </a:buClr>
              <a:buSzPct val="100000"/>
              <a:buFont typeface="Karla"/>
              <a:buChar char="▹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3pPr>
            <a:lvl4pPr lvl="3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4pPr>
            <a:lvl5pPr lvl="4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5pPr>
            <a:lvl6pPr lvl="5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6pPr>
            <a:lvl7pPr lvl="6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7pPr>
            <a:lvl8pPr lvl="7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8pPr>
            <a:lvl9pPr lvl="8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4" r:id="rId3"/>
    <p:sldLayoutId id="2147483658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ctrTitle"/>
          </p:nvPr>
        </p:nvSpPr>
        <p:spPr>
          <a:xfrm>
            <a:off x="179512" y="1643056"/>
            <a:ext cx="8064896" cy="171451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r"/>
            <a:r>
              <a:rPr lang="ar-EG" dirty="0" smtClean="0">
                <a:solidFill>
                  <a:schemeClr val="bg1"/>
                </a:solidFill>
              </a:rPr>
              <a:t/>
            </a:r>
            <a:br>
              <a:rPr lang="ar-EG" dirty="0" smtClean="0">
                <a:solidFill>
                  <a:schemeClr val="bg1"/>
                </a:solidFill>
              </a:rPr>
            </a:br>
            <a:r>
              <a:rPr lang="ar-EG" dirty="0" smtClean="0">
                <a:solidFill>
                  <a:schemeClr val="bg1"/>
                </a:solidFill>
              </a:rPr>
              <a:t/>
            </a:r>
            <a:br>
              <a:rPr lang="ar-EG" dirty="0" smtClean="0">
                <a:solidFill>
                  <a:schemeClr val="bg1"/>
                </a:solidFill>
              </a:rPr>
            </a:br>
            <a:r>
              <a:rPr lang="ar-EG" dirty="0" smtClean="0">
                <a:solidFill>
                  <a:schemeClr val="bg1"/>
                </a:solidFill>
              </a:rPr>
              <a:t/>
            </a:r>
            <a:br>
              <a:rPr lang="ar-EG" dirty="0" smtClean="0">
                <a:solidFill>
                  <a:schemeClr val="bg1"/>
                </a:solidFill>
              </a:rPr>
            </a:br>
            <a:r>
              <a:rPr lang="en" dirty="0" smtClean="0">
                <a:solidFill>
                  <a:schemeClr val="bg1"/>
                </a:solidFill>
              </a:rPr>
              <a:t> </a:t>
            </a:r>
            <a:r>
              <a:rPr lang="ar-EG" dirty="0" smtClean="0">
                <a:solidFill>
                  <a:schemeClr val="bg1"/>
                </a:solidFill>
              </a:rPr>
              <a:t>محاضرة رقم </a:t>
            </a:r>
            <a:r>
              <a:rPr lang="ar-EG" dirty="0" smtClean="0">
                <a:solidFill>
                  <a:schemeClr val="bg1"/>
                </a:solidFill>
              </a:rPr>
              <a:t>11</a:t>
            </a:r>
            <a:r>
              <a:rPr lang="ar-EG" dirty="0" smtClean="0">
                <a:solidFill>
                  <a:schemeClr val="bg1"/>
                </a:solidFill>
              </a:rPr>
              <a:t/>
            </a:r>
            <a:br>
              <a:rPr lang="ar-EG" dirty="0" smtClean="0">
                <a:solidFill>
                  <a:schemeClr val="bg1"/>
                </a:solidFill>
              </a:rPr>
            </a:br>
            <a:r>
              <a:rPr lang="ar-EG" dirty="0" smtClean="0">
                <a:solidFill>
                  <a:schemeClr val="bg1"/>
                </a:solidFill>
              </a:rPr>
              <a:t>                                   </a:t>
            </a:r>
            <a:r>
              <a:rPr lang="ar-EG" dirty="0" smtClean="0">
                <a:solidFill>
                  <a:srgbClr val="002060"/>
                </a:solidFill>
              </a:rPr>
              <a:t>مادة: الاتصال التسويقي</a:t>
            </a:r>
            <a:br>
              <a:rPr lang="ar-EG" dirty="0" smtClean="0">
                <a:solidFill>
                  <a:srgbClr val="002060"/>
                </a:solidFill>
              </a:rPr>
            </a:br>
            <a:r>
              <a:rPr lang="ar-EG" dirty="0" smtClean="0">
                <a:solidFill>
                  <a:srgbClr val="002060"/>
                </a:solidFill>
              </a:rPr>
              <a:t/>
            </a:r>
            <a:br>
              <a:rPr lang="ar-EG" dirty="0" smtClean="0">
                <a:solidFill>
                  <a:srgbClr val="002060"/>
                </a:solidFill>
              </a:rPr>
            </a:br>
            <a:r>
              <a:rPr lang="ar-EG" dirty="0" smtClean="0">
                <a:solidFill>
                  <a:srgbClr val="002060"/>
                </a:solidFill>
              </a:rPr>
              <a:t>           </a:t>
            </a:r>
            <a:r>
              <a:rPr lang="ar-EG" dirty="0" smtClean="0">
                <a:solidFill>
                  <a:schemeClr val="bg1"/>
                </a:solidFill>
              </a:rPr>
              <a:t>الفرقة: الثالثة     </a:t>
            </a:r>
            <a:r>
              <a:rPr lang="ar-EG" dirty="0" smtClean="0">
                <a:solidFill>
                  <a:srgbClr val="002060"/>
                </a:solidFill>
              </a:rPr>
              <a:t>علاقات عامة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" dirty="0">
              <a:solidFill>
                <a:srgbClr val="002060"/>
              </a:solidFill>
            </a:endParaRPr>
          </a:p>
        </p:txBody>
      </p:sp>
      <p:pic>
        <p:nvPicPr>
          <p:cNvPr id="1026" name="Picture 2" descr="رؤ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92" y="3000015"/>
            <a:ext cx="4536504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78"/>
          <p:cNvSpPr txBox="1">
            <a:spLocks/>
          </p:cNvSpPr>
          <p:nvPr/>
        </p:nvSpPr>
        <p:spPr>
          <a:xfrm>
            <a:off x="297436" y="838348"/>
            <a:ext cx="6722836" cy="409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algn="ctr" rtl="1"/>
            <a:r>
              <a:rPr lang="ar-EG" sz="3200" b="1" u="sng" dirty="0">
                <a:solidFill>
                  <a:srgbClr val="FF0000"/>
                </a:solidFill>
                <a:cs typeface="Times New Roman"/>
              </a:rPr>
              <a:t>محددات قياس فعالية الاتصالات التسويقية المتكاملة</a:t>
            </a:r>
            <a:endParaRPr lang="en-US" sz="3200" b="1" u="sng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1203598"/>
            <a:ext cx="65882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buSzPct val="100000"/>
            </a:pPr>
            <a:r>
              <a:rPr lang="ar-SA" sz="3600" b="1" dirty="0">
                <a:solidFill>
                  <a:srgbClr val="7030A0"/>
                </a:solidFill>
                <a:ea typeface="Calibri"/>
                <a:cs typeface="Simplified Arabic"/>
              </a:rPr>
              <a:t>أولاً: قياس مدى تقدير المستهلكين للعلامة التجارية .</a:t>
            </a:r>
          </a:p>
          <a:p>
            <a:pPr lvl="0" algn="just" rtl="1">
              <a:buSzPct val="100000"/>
            </a:pPr>
            <a:r>
              <a:rPr lang="ar-SA" sz="3600" b="1" dirty="0">
                <a:solidFill>
                  <a:srgbClr val="7030A0"/>
                </a:solidFill>
                <a:ea typeface="Calibri"/>
                <a:cs typeface="Simplified Arabic"/>
              </a:rPr>
              <a:t>ثانياً: قياس صورة العلامة التجارية فى أذهان المستهلكين .</a:t>
            </a:r>
          </a:p>
          <a:p>
            <a:pPr lvl="0" algn="just" rtl="1">
              <a:buSzPct val="100000"/>
            </a:pPr>
            <a:r>
              <a:rPr lang="ar-SA" sz="3600" b="1" dirty="0">
                <a:solidFill>
                  <a:srgbClr val="7030A0"/>
                </a:solidFill>
                <a:ea typeface="Calibri"/>
                <a:cs typeface="Simplified Arabic"/>
              </a:rPr>
              <a:t>ثالثاً: قياس الاتجاه نحو العلامة التجارية .</a:t>
            </a:r>
          </a:p>
          <a:p>
            <a:pPr lvl="0" algn="just" rtl="1">
              <a:buSzPct val="100000"/>
            </a:pPr>
            <a:r>
              <a:rPr lang="ar-SA" sz="3600" b="1" dirty="0">
                <a:solidFill>
                  <a:srgbClr val="7030A0"/>
                </a:solidFill>
                <a:ea typeface="Calibri"/>
                <a:cs typeface="Simplified Arabic"/>
              </a:rPr>
              <a:t>رابعاً: استدعاء وتذكر العلامة التجارية .</a:t>
            </a:r>
          </a:p>
          <a:p>
            <a:pPr lvl="0" algn="just" rtl="1">
              <a:buSzPct val="100000"/>
            </a:pPr>
            <a:r>
              <a:rPr lang="ar-SA" sz="3600" b="1" dirty="0">
                <a:solidFill>
                  <a:srgbClr val="7030A0"/>
                </a:solidFill>
                <a:ea typeface="Calibri"/>
                <a:cs typeface="Simplified Arabic"/>
              </a:rPr>
              <a:t>خامساً: النية الشرائية 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384" y="195486"/>
            <a:ext cx="706591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SzPct val="100000"/>
            </a:pPr>
            <a:r>
              <a:rPr lang="ar-EG" sz="2400" b="1" u="sng" dirty="0">
                <a:solidFill>
                  <a:srgbClr val="FF0000"/>
                </a:solidFill>
                <a:ea typeface="Calibri"/>
                <a:cs typeface="Simplified Arabic"/>
              </a:rPr>
              <a:t>وأضاف </a:t>
            </a:r>
            <a:r>
              <a:rPr lang="en-US" sz="2400" b="1" u="sng" dirty="0" smtClean="0">
                <a:solidFill>
                  <a:srgbClr val="FF0000"/>
                </a:solidFill>
                <a:ea typeface="Calibri"/>
                <a:cs typeface="Simplified Arabic"/>
              </a:rPr>
              <a:t>David Jones </a:t>
            </a:r>
            <a:r>
              <a:rPr lang="ar-EG" sz="2400" b="1" u="sng" dirty="0">
                <a:solidFill>
                  <a:srgbClr val="FF0000"/>
                </a:solidFill>
                <a:ea typeface="Calibri"/>
                <a:cs typeface="Simplified Arabic"/>
              </a:rPr>
              <a:t>أنه يمكن لقياس مدى فعالية الاتصالات التسويقية من خلال خمس نقاط أيضا وذكرها كما يلى</a:t>
            </a:r>
            <a:r>
              <a:rPr lang="ar-EG" sz="2400" b="1" u="sng" dirty="0" smtClean="0">
                <a:solidFill>
                  <a:srgbClr val="FF0000"/>
                </a:solidFill>
                <a:ea typeface="Calibri"/>
                <a:cs typeface="Simplified Arabic"/>
              </a:rPr>
              <a:t>:</a:t>
            </a:r>
          </a:p>
          <a:p>
            <a:pPr algn="ctr" rtl="1">
              <a:buSzPct val="100000"/>
            </a:pPr>
            <a:endParaRPr lang="ar-EG" sz="1800" b="1" u="sng" dirty="0">
              <a:solidFill>
                <a:srgbClr val="FF0000"/>
              </a:solidFill>
              <a:ea typeface="Calibri"/>
              <a:cs typeface="Simplified Arabic"/>
            </a:endParaRPr>
          </a:p>
          <a:p>
            <a:pPr algn="r" rtl="1">
              <a:buSzPct val="100000"/>
            </a:pPr>
            <a:r>
              <a:rPr lang="ar-EG" sz="2800" dirty="0">
                <a:solidFill>
                  <a:srgbClr val="0070C0"/>
                </a:solidFill>
                <a:ea typeface="Calibri"/>
                <a:cs typeface="Simplified Arabic"/>
              </a:rPr>
              <a:t>1</a:t>
            </a:r>
            <a:r>
              <a:rPr lang="ar-EG" sz="2800" dirty="0" smtClean="0">
                <a:solidFill>
                  <a:srgbClr val="0070C0"/>
                </a:solidFill>
                <a:ea typeface="Calibri"/>
                <a:cs typeface="Simplified Arabic"/>
              </a:rPr>
              <a:t>) العوائد </a:t>
            </a:r>
            <a:r>
              <a:rPr lang="ar-EG" sz="2800" dirty="0">
                <a:solidFill>
                  <a:srgbClr val="0070C0"/>
                </a:solidFill>
                <a:ea typeface="Calibri"/>
                <a:cs typeface="Simplified Arabic"/>
              </a:rPr>
              <a:t>قصيرة المدى والتى تشمل المبيعات والأرباح .</a:t>
            </a:r>
          </a:p>
          <a:p>
            <a:pPr algn="r" rtl="1">
              <a:buSzPct val="100000"/>
            </a:pPr>
            <a:r>
              <a:rPr lang="ar-EG" sz="2800" dirty="0">
                <a:solidFill>
                  <a:srgbClr val="0070C0"/>
                </a:solidFill>
                <a:ea typeface="Calibri"/>
                <a:cs typeface="Simplified Arabic"/>
              </a:rPr>
              <a:t>2</a:t>
            </a:r>
            <a:r>
              <a:rPr lang="ar-EG" sz="2800" dirty="0" smtClean="0">
                <a:solidFill>
                  <a:srgbClr val="0070C0"/>
                </a:solidFill>
                <a:ea typeface="Calibri"/>
                <a:cs typeface="Simplified Arabic"/>
              </a:rPr>
              <a:t>) النتائج </a:t>
            </a:r>
            <a:r>
              <a:rPr lang="ar-EG" sz="2800" dirty="0">
                <a:solidFill>
                  <a:srgbClr val="0070C0"/>
                </a:solidFill>
                <a:ea typeface="Calibri"/>
                <a:cs typeface="Simplified Arabic"/>
              </a:rPr>
              <a:t>طويلة الأمد والتى تهدف تقييم مدى معرفة المستهلكين بالعلامة التجارية وولائهم لها .</a:t>
            </a:r>
          </a:p>
          <a:p>
            <a:pPr algn="r" rtl="1">
              <a:buSzPct val="100000"/>
            </a:pPr>
            <a:r>
              <a:rPr lang="ar-EG" sz="2800" dirty="0">
                <a:solidFill>
                  <a:srgbClr val="0070C0"/>
                </a:solidFill>
                <a:ea typeface="Calibri"/>
                <a:cs typeface="Simplified Arabic"/>
              </a:rPr>
              <a:t>3</a:t>
            </a:r>
            <a:r>
              <a:rPr lang="ar-EG" sz="2800" dirty="0" smtClean="0">
                <a:solidFill>
                  <a:srgbClr val="0070C0"/>
                </a:solidFill>
                <a:ea typeface="Calibri"/>
                <a:cs typeface="Simplified Arabic"/>
              </a:rPr>
              <a:t>) اختبار </a:t>
            </a:r>
            <a:r>
              <a:rPr lang="ar-EG" sz="2800" dirty="0">
                <a:solidFill>
                  <a:srgbClr val="0070C0"/>
                </a:solidFill>
                <a:ea typeface="Calibri"/>
                <a:cs typeface="Simplified Arabic"/>
              </a:rPr>
              <a:t>قدرة المستهلك على أن يكون واعياً بأى منتج جديد لنفس العلامة التجارية</a:t>
            </a:r>
          </a:p>
          <a:p>
            <a:pPr algn="r" rtl="1">
              <a:buSzPct val="100000"/>
            </a:pPr>
            <a:r>
              <a:rPr lang="ar-EG" sz="2800" dirty="0">
                <a:solidFill>
                  <a:srgbClr val="0070C0"/>
                </a:solidFill>
                <a:ea typeface="Calibri"/>
                <a:cs typeface="Simplified Arabic"/>
              </a:rPr>
              <a:t>4</a:t>
            </a:r>
            <a:r>
              <a:rPr lang="ar-EG" sz="2800" dirty="0" smtClean="0">
                <a:solidFill>
                  <a:srgbClr val="0070C0"/>
                </a:solidFill>
                <a:ea typeface="Calibri"/>
                <a:cs typeface="Simplified Arabic"/>
              </a:rPr>
              <a:t>) قياس </a:t>
            </a:r>
            <a:r>
              <a:rPr lang="ar-EG" sz="2800" dirty="0">
                <a:solidFill>
                  <a:srgbClr val="0070C0"/>
                </a:solidFill>
                <a:ea typeface="Calibri"/>
                <a:cs typeface="Simplified Arabic"/>
              </a:rPr>
              <a:t>مدى وعى المستهلك بالمنظمة وعلامتها التجارية .</a:t>
            </a:r>
          </a:p>
          <a:p>
            <a:pPr algn="r" rtl="1">
              <a:buSzPct val="100000"/>
            </a:pPr>
            <a:r>
              <a:rPr lang="ar-EG" sz="2800" dirty="0">
                <a:solidFill>
                  <a:srgbClr val="0070C0"/>
                </a:solidFill>
                <a:ea typeface="Calibri"/>
                <a:cs typeface="Simplified Arabic"/>
              </a:rPr>
              <a:t>5</a:t>
            </a:r>
            <a:r>
              <a:rPr lang="ar-EG" sz="2800" dirty="0" smtClean="0">
                <a:solidFill>
                  <a:srgbClr val="0070C0"/>
                </a:solidFill>
                <a:ea typeface="Calibri"/>
                <a:cs typeface="Simplified Arabic"/>
              </a:rPr>
              <a:t>) وجود </a:t>
            </a:r>
            <a:r>
              <a:rPr lang="ar-EG" sz="2800" dirty="0">
                <a:solidFill>
                  <a:srgbClr val="0070C0"/>
                </a:solidFill>
                <a:ea typeface="Calibri"/>
                <a:cs typeface="Simplified Arabic"/>
              </a:rPr>
              <a:t>صورة ذهنية إيجابية عن المنظمة وعلامتها </a:t>
            </a:r>
            <a:r>
              <a:rPr lang="ar-EG" sz="2800" dirty="0" smtClean="0">
                <a:solidFill>
                  <a:srgbClr val="0070C0"/>
                </a:solidFill>
                <a:ea typeface="Calibri"/>
                <a:cs typeface="Simplified Arabic"/>
              </a:rPr>
              <a:t>التجارية</a:t>
            </a:r>
            <a:endParaRPr lang="ar-EG" sz="2800" dirty="0">
              <a:solidFill>
                <a:srgbClr val="0070C0"/>
              </a:solidFill>
              <a:ea typeface="Calibri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91014528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251520" y="311210"/>
            <a:ext cx="7056784" cy="4950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EG" sz="3200" b="1" u="sng" dirty="0">
                <a:solidFill>
                  <a:srgbClr val="CC3399"/>
                </a:solidFill>
              </a:rPr>
              <a:t>معوقات التطبيق الفعال للاتصالات التسويقية </a:t>
            </a:r>
            <a:r>
              <a:rPr lang="ar-EG" sz="3200" b="1" u="sng" dirty="0" smtClean="0">
                <a:solidFill>
                  <a:srgbClr val="CC3399"/>
                </a:solidFill>
              </a:rPr>
              <a:t>المتكاملة</a:t>
            </a:r>
          </a:p>
          <a:p>
            <a:pPr lvl="0" algn="ctr"/>
            <a:endParaRPr lang="ar-EG" sz="1200" b="1" u="sng" dirty="0" smtClean="0">
              <a:solidFill>
                <a:srgbClr val="CC3399"/>
              </a:solidFill>
            </a:endParaRPr>
          </a:p>
          <a:p>
            <a:pPr algn="justLow" rtl="1">
              <a:lnSpc>
                <a:spcPct val="107000"/>
              </a:lnSpc>
            </a:pPr>
            <a:r>
              <a:rPr lang="ar-EG" sz="2800" b="1" dirty="0" smtClean="0">
                <a:solidFill>
                  <a:srgbClr val="00B050"/>
                </a:solidFill>
                <a:latin typeface="Times New Roman"/>
                <a:ea typeface="Times New Roman"/>
                <a:cs typeface="Simplified Arabic"/>
              </a:rPr>
              <a:t>• </a:t>
            </a:r>
            <a:r>
              <a:rPr lang="ar-EG" sz="2800" b="1" dirty="0">
                <a:solidFill>
                  <a:srgbClr val="00B050"/>
                </a:solidFill>
                <a:latin typeface="Times New Roman"/>
                <a:ea typeface="Times New Roman"/>
                <a:cs typeface="Simplified Arabic"/>
              </a:rPr>
              <a:t>أن معظم الأفراد (ويشمل ممارسى التسويق) لا يفهمون تماماً عمليات الاتصالات التسويقية المتكاملة </a:t>
            </a:r>
            <a:r>
              <a:rPr lang="en-US" sz="2800" b="1" dirty="0" smtClean="0">
                <a:solidFill>
                  <a:srgbClr val="00B050"/>
                </a:solidFill>
                <a:latin typeface="Times New Roman"/>
                <a:ea typeface="Times New Roman"/>
                <a:cs typeface="Simplified Arabic"/>
              </a:rPr>
              <a:t>IMC</a:t>
            </a:r>
            <a:r>
              <a:rPr lang="ar-EG" sz="2800" b="1" dirty="0" smtClean="0">
                <a:solidFill>
                  <a:srgbClr val="00B050"/>
                </a:solidFill>
                <a:latin typeface="Times New Roman"/>
                <a:ea typeface="Times New Roman"/>
                <a:cs typeface="Simplified Arabic"/>
              </a:rPr>
              <a:t> أو أهميتها.</a:t>
            </a:r>
            <a:endParaRPr lang="ar-EG" sz="2800" b="1" dirty="0">
              <a:solidFill>
                <a:srgbClr val="00B050"/>
              </a:solidFill>
              <a:latin typeface="Times New Roman"/>
              <a:ea typeface="Times New Roman"/>
              <a:cs typeface="Simplified Arabic"/>
            </a:endParaRPr>
          </a:p>
          <a:p>
            <a:pPr algn="justLow" rtl="1">
              <a:lnSpc>
                <a:spcPct val="107000"/>
              </a:lnSpc>
            </a:pPr>
            <a:r>
              <a:rPr lang="ar-EG" sz="28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Simplified Arabic"/>
              </a:rPr>
              <a:t>• </a:t>
            </a:r>
            <a:r>
              <a:rPr lang="ar-EG" sz="28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Simplified Arabic"/>
              </a:rPr>
              <a:t>وهناك </a:t>
            </a:r>
            <a:r>
              <a:rPr lang="ar-EG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Simplified Arabic"/>
              </a:rPr>
              <a:t>اتجاه ينظر إلي أن عامل التكلفة يعد أكثر قيود وتحديات تواجه عملية التطبيق</a:t>
            </a:r>
            <a:r>
              <a:rPr lang="ar-EG" sz="28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Simplified Arabic"/>
              </a:rPr>
              <a:t>.</a:t>
            </a:r>
          </a:p>
          <a:p>
            <a:pPr algn="justLow" rtl="1">
              <a:lnSpc>
                <a:spcPct val="107000"/>
              </a:lnSpc>
            </a:pPr>
            <a:r>
              <a:rPr lang="ar-EG" sz="2800" b="1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Simplified Arabic"/>
              </a:rPr>
              <a:t>• أن </a:t>
            </a:r>
            <a:r>
              <a:rPr lang="ar-EG" sz="2800" b="1" dirty="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Simplified Arabic"/>
              </a:rPr>
              <a:t>تطبيق  الاتصالات التسويقية المتكاملة ليس اتجاه قصير الأمد فهو يحتاج فترة طويلة حتى ينجح وتشعر المنظمة </a:t>
            </a:r>
            <a:r>
              <a:rPr lang="ar-EG" sz="2800" b="1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Simplified Arabic"/>
              </a:rPr>
              <a:t>بفوائده.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323528" y="374710"/>
            <a:ext cx="6696744" cy="4396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Clr>
                <a:srgbClr val="999999"/>
              </a:buClr>
              <a:buSzPct val="100000"/>
            </a:pPr>
            <a:r>
              <a:rPr lang="ar-EG" sz="2800" b="1" u="sng" dirty="0">
                <a:solidFill>
                  <a:srgbClr val="CC3399"/>
                </a:solidFill>
              </a:rPr>
              <a:t>عدداً من التوصيات لنجاح برنامج الاتصالات </a:t>
            </a:r>
            <a:r>
              <a:rPr lang="ar-EG" sz="2800" b="1" u="sng" dirty="0" smtClean="0">
                <a:solidFill>
                  <a:srgbClr val="CC3399"/>
                </a:solidFill>
              </a:rPr>
              <a:t>التسويقية</a:t>
            </a:r>
          </a:p>
          <a:p>
            <a:pPr algn="ctr" rtl="1">
              <a:buClr>
                <a:srgbClr val="999999"/>
              </a:buClr>
              <a:buSzPct val="100000"/>
            </a:pPr>
            <a:endParaRPr lang="ar-EG" sz="1200" b="1" u="sng" dirty="0" smtClean="0">
              <a:solidFill>
                <a:srgbClr val="CC3399"/>
              </a:solidFill>
            </a:endParaRPr>
          </a:p>
          <a:p>
            <a:pPr algn="justLow" rtl="1">
              <a:lnSpc>
                <a:spcPct val="107000"/>
              </a:lnSpc>
            </a:pPr>
            <a:r>
              <a:rPr lang="ar-EG" sz="3200" b="1" dirty="0" smtClean="0">
                <a:solidFill>
                  <a:srgbClr val="00B050"/>
                </a:solidFill>
                <a:latin typeface="Times New Roman"/>
                <a:ea typeface="Times New Roman"/>
                <a:cs typeface="Simplified Arabic"/>
              </a:rPr>
              <a:t>1) يجب </a:t>
            </a:r>
            <a:r>
              <a:rPr lang="ar-EG" sz="3200" b="1" dirty="0">
                <a:solidFill>
                  <a:srgbClr val="00B050"/>
                </a:solidFill>
                <a:latin typeface="Times New Roman"/>
                <a:ea typeface="Times New Roman"/>
                <a:cs typeface="Simplified Arabic"/>
              </a:rPr>
              <a:t>أن يعتمد برنامج الاتصالات التسويقية علي الحديث إلي العملاء والجمهور بصوت واحد متناسق</a:t>
            </a:r>
            <a:r>
              <a:rPr lang="ar-EG" sz="3200" b="1" dirty="0" smtClean="0">
                <a:solidFill>
                  <a:srgbClr val="00B050"/>
                </a:solidFill>
                <a:latin typeface="Times New Roman"/>
                <a:ea typeface="Times New Roman"/>
                <a:cs typeface="Simplified Arabic"/>
              </a:rPr>
              <a:t>.</a:t>
            </a:r>
          </a:p>
          <a:p>
            <a:pPr algn="justLow" rtl="1">
              <a:lnSpc>
                <a:spcPct val="107000"/>
              </a:lnSpc>
            </a:pPr>
            <a:r>
              <a:rPr lang="ar-EG" sz="3200" b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Simplified Arabic"/>
              </a:rPr>
              <a:t>2) يجب </a:t>
            </a:r>
            <a:r>
              <a:rPr lang="ar-EG" sz="32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Simplified Arabic"/>
              </a:rPr>
              <a:t>أن يضع السوق في الاعتبار وجهة نظر الجمهور عند وضع خطة الاتصالات التسويقية.</a:t>
            </a:r>
            <a:endParaRPr lang="ar-EG" sz="3200" b="1" dirty="0" smtClean="0">
              <a:solidFill>
                <a:schemeClr val="accent2">
                  <a:lumMod val="75000"/>
                </a:schemeClr>
              </a:solidFill>
              <a:latin typeface="Times New Roman"/>
              <a:ea typeface="Calibri"/>
              <a:cs typeface="Simplified Arabic"/>
            </a:endParaRPr>
          </a:p>
          <a:p>
            <a:pPr algn="justLow" rtl="1">
              <a:lnSpc>
                <a:spcPct val="107000"/>
              </a:lnSpc>
            </a:pPr>
            <a:r>
              <a:rPr lang="ar-EG" sz="3200" b="1" dirty="0" smtClean="0">
                <a:solidFill>
                  <a:srgbClr val="0070C0"/>
                </a:solidFill>
                <a:latin typeface="Times New Roman"/>
                <a:ea typeface="Calibri"/>
                <a:cs typeface="Simplified Arabic"/>
              </a:rPr>
              <a:t>3) يجب </a:t>
            </a:r>
            <a:r>
              <a:rPr lang="ar-EG" sz="3200" b="1" dirty="0">
                <a:solidFill>
                  <a:srgbClr val="0070C0"/>
                </a:solidFill>
                <a:latin typeface="Times New Roman"/>
                <a:ea typeface="Calibri"/>
                <a:cs typeface="Simplified Arabic"/>
              </a:rPr>
              <a:t>أن تكون نظم الاستراتيجيات الاتصالية متكاملة داخلياً. </a:t>
            </a:r>
            <a:r>
              <a:rPr lang="ar-EG" sz="3200" b="1" dirty="0" smtClean="0">
                <a:solidFill>
                  <a:srgbClr val="0070C0"/>
                </a:solidFill>
                <a:latin typeface="Times New Roman"/>
                <a:ea typeface="Calibri"/>
                <a:cs typeface="Simplified Arabic"/>
              </a:rPr>
              <a:t>                              </a:t>
            </a:r>
            <a:endParaRPr lang="en-US" sz="1800" b="1" dirty="0">
              <a:solidFill>
                <a:srgbClr val="0070C0"/>
              </a:solidFill>
              <a:latin typeface="Calibri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616057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500034" y="225166"/>
            <a:ext cx="64294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YE" sz="4400" kern="1200" dirty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Simplified Arabic" pitchFamily="18" charset="-78"/>
                <a:ea typeface="+mj-ea"/>
                <a:cs typeface="Simplified Arabic" pitchFamily="18" charset="-78"/>
              </a:rPr>
              <a:t>نشكركم على حسن استماعكم وانتباهكم</a:t>
            </a:r>
            <a:r>
              <a:rPr lang="ar-YE" sz="4400" kern="1200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Simplified Arabic" pitchFamily="18" charset="-78"/>
                <a:ea typeface="+mj-ea"/>
                <a:cs typeface="Simplified Arabic" pitchFamily="18" charset="-78"/>
              </a:rPr>
              <a:t>...</a:t>
            </a:r>
            <a:endParaRPr lang="ar-EG" sz="4400" kern="1200" dirty="0" smtClean="0"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Simplified Arabic" pitchFamily="18" charset="-78"/>
              <a:ea typeface="+mj-ea"/>
              <a:cs typeface="Simplified Arabic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EG" sz="1600" kern="1200" dirty="0">
                <a:solidFill>
                  <a:prstClr val="black"/>
                </a:solidFill>
                <a:latin typeface="Calibri"/>
                <a:ea typeface="+mj-ea"/>
                <a:cs typeface="Times New Roman"/>
              </a:rPr>
              <a:t/>
            </a:r>
            <a:br>
              <a:rPr lang="ar-EG" sz="1600" kern="1200" dirty="0">
                <a:solidFill>
                  <a:prstClr val="black"/>
                </a:solidFill>
                <a:latin typeface="Calibri"/>
                <a:ea typeface="+mj-ea"/>
                <a:cs typeface="Times New Roman"/>
              </a:rPr>
            </a:br>
            <a:r>
              <a:rPr lang="ar-EG" sz="3600" kern="1200" dirty="0">
                <a:solidFill>
                  <a:prstClr val="black"/>
                </a:solidFill>
                <a:effectLst>
                  <a:glow rad="139700">
                    <a:srgbClr val="C0504D">
                      <a:satMod val="175000"/>
                      <a:alpha val="40000"/>
                    </a:srgbClr>
                  </a:glow>
                </a:effectLst>
                <a:latin typeface="Calibri"/>
                <a:ea typeface="+mj-ea"/>
                <a:cs typeface="Times New Roman"/>
              </a:rPr>
              <a:t>دكتورة/ شيماء عبدالعاطي</a:t>
            </a:r>
            <a:endParaRPr kumimoji="0" lang="ar-YE" sz="3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0" descr="C:\Users\Ahmed Ismaiel\Desktop\612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43758"/>
            <a:ext cx="4724400" cy="2266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virargu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497</TotalTime>
  <Words>245</Words>
  <Application>Microsoft Office PowerPoint</Application>
  <PresentationFormat>On-screen Show (16:9)</PresentationFormat>
  <Paragraphs>26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Montserrat</vt:lpstr>
      <vt:lpstr>Karla</vt:lpstr>
      <vt:lpstr>Calibri</vt:lpstr>
      <vt:lpstr>Simplified Arabic</vt:lpstr>
      <vt:lpstr>Times New Roman</vt:lpstr>
      <vt:lpstr>Arvirargus template</vt:lpstr>
      <vt:lpstr>    محاضرة رقم 11                                    مادة: الاتصال التسويقي             الفرقة: الثالثة     علاقات عامة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المسار  التطوري لبعض التجارب الدولية  في  إدماج التربية الإعلامية الحديثة</dc:title>
  <dc:creator>fatehi</dc:creator>
  <cp:lastModifiedBy>Ahmed Ismaiel</cp:lastModifiedBy>
  <cp:revision>77</cp:revision>
  <dcterms:modified xsi:type="dcterms:W3CDTF">2020-04-27T21:56:37Z</dcterms:modified>
</cp:coreProperties>
</file>