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6" r:id="rId3"/>
    <p:sldId id="288" r:id="rId4"/>
    <p:sldId id="318" r:id="rId5"/>
    <p:sldId id="290" r:id="rId6"/>
    <p:sldId id="291" r:id="rId7"/>
    <p:sldId id="292" r:id="rId8"/>
    <p:sldId id="29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056"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audio" Target="../media/media1.wav"/><Relationship Id="rId1" Type="http://schemas.microsoft.com/office/2007/relationships/media" Target="../media/media1.wav"/><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smtClean="0"/>
              <a:t>Mass media material</a:t>
            </a:r>
            <a:r>
              <a:rPr lang="ar-EG" b="1" dirty="0" smtClean="0"/>
              <a:t/>
            </a:r>
            <a:br>
              <a:rPr lang="ar-EG" b="1" dirty="0" smtClean="0"/>
            </a:br>
            <a:r>
              <a:rPr lang="ar-EG" b="1" dirty="0" smtClean="0"/>
              <a:t>المحاضرة السابعة</a:t>
            </a:r>
            <a:endParaRPr lang="en-US" b="1" dirty="0"/>
          </a:p>
        </p:txBody>
      </p:sp>
      <p:sp>
        <p:nvSpPr>
          <p:cNvPr id="3" name="Subtitle 2"/>
          <p:cNvSpPr>
            <a:spLocks noGrp="1"/>
          </p:cNvSpPr>
          <p:nvPr>
            <p:ph type="subTitle" idx="1"/>
          </p:nvPr>
        </p:nvSpPr>
        <p:spPr/>
        <p:txBody>
          <a:bodyPr>
            <a:normAutofit fontScale="92500" lnSpcReduction="20000"/>
          </a:bodyPr>
          <a:lstStyle/>
          <a:p>
            <a:r>
              <a:rPr lang="ar-EG" b="1" dirty="0" smtClean="0"/>
              <a:t>أ.م.د/محمد عمارة</a:t>
            </a:r>
          </a:p>
          <a:p>
            <a:r>
              <a:rPr lang="ar-EG" b="1" dirty="0" smtClean="0"/>
              <a:t>أستاذ </a:t>
            </a:r>
            <a:r>
              <a:rPr lang="ar-EG" b="1" dirty="0"/>
              <a:t>مساعد بقسم الإذاعة والتليفزيون</a:t>
            </a:r>
          </a:p>
          <a:p>
            <a:r>
              <a:rPr lang="ar-EG" b="1" dirty="0"/>
              <a:t>ووكيل كلية الإعلام لشؤن خدمة البيئة وتنمية المجتمع - جامعة جنوب الوادي</a:t>
            </a:r>
          </a:p>
        </p:txBody>
      </p:sp>
      <p:pic>
        <p:nvPicPr>
          <p:cNvPr id="4" name="Audio 3">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8382000" y="6096000"/>
            <a:ext cx="609600" cy="609600"/>
          </a:xfrm>
          <a:prstGeom prst="rect">
            <a:avLst/>
          </a:prstGeom>
        </p:spPr>
      </p:pic>
    </p:spTree>
    <p:extLst>
      <p:ext uri="{BB962C8B-B14F-4D97-AF65-F5344CB8AC3E}">
        <p14:creationId xmlns:p14="http://schemas.microsoft.com/office/powerpoint/2010/main" val="2834355168"/>
      </p:ext>
    </p:extLst>
  </p:cSld>
  <p:clrMapOvr>
    <a:masterClrMapping/>
  </p:clrMapOvr>
  <mc:AlternateContent xmlns:mc="http://schemas.openxmlformats.org/markup-compatibility/2006" xmlns:p14="http://schemas.microsoft.com/office/powerpoint/2010/main">
    <mc:Choice Requires="p14">
      <p:transition spd="slow" p14:dur="2000" advTm="18443"/>
    </mc:Choice>
    <mc:Fallback xmlns="">
      <p:transition spd="slow" advTm="18443"/>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4"/>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normAutofit fontScale="62500" lnSpcReduction="20000"/>
          </a:bodyPr>
          <a:lstStyle/>
          <a:p>
            <a:pPr marL="0" indent="0" algn="just">
              <a:buNone/>
            </a:pPr>
            <a:r>
              <a:rPr lang="en-US" sz="4800" b="1" dirty="0"/>
              <a:t>c)	Inadequacy may be taking the form of lack of credibility . </a:t>
            </a:r>
            <a:r>
              <a:rPr lang="en-US" sz="4800" b="1" dirty="0" err="1"/>
              <a:t>Inkeles</a:t>
            </a:r>
            <a:r>
              <a:rPr lang="en-US" sz="4800" b="1" dirty="0"/>
              <a:t> and Bauer discovered  from their interviews with former soviet citizens that word of mouth closely followed newspaper as the most important source of information, and for some sections of the population, notably the urban elite with access to presumably better personal sources , word of mouth contact was regarded as the more reliable source, regardless of attitude to the regime. Rumor is thus both an alternative to and a substitute for other processes.</a:t>
            </a:r>
            <a:endParaRPr lang="en-US" sz="4800" b="1" dirty="0"/>
          </a:p>
        </p:txBody>
      </p:sp>
    </p:spTree>
    <p:extLst>
      <p:ext uri="{BB962C8B-B14F-4D97-AF65-F5344CB8AC3E}">
        <p14:creationId xmlns:p14="http://schemas.microsoft.com/office/powerpoint/2010/main" val="28674168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normAutofit lnSpcReduction="10000"/>
          </a:bodyPr>
          <a:lstStyle/>
          <a:p>
            <a:pPr marL="0" indent="0" algn="just">
              <a:buNone/>
            </a:pPr>
            <a:r>
              <a:rPr lang="en-US" sz="4400" b="1" dirty="0"/>
              <a:t>2-	Anyone who shares a situation and perceives it as problematic may because a participant in the flow of rumor, and to this extent participation is not closely related to existing patterns of social relationship. </a:t>
            </a:r>
            <a:endParaRPr lang="en-US" sz="4400" b="1" dirty="0"/>
          </a:p>
        </p:txBody>
      </p:sp>
    </p:spTree>
    <p:extLst>
      <p:ext uri="{BB962C8B-B14F-4D97-AF65-F5344CB8AC3E}">
        <p14:creationId xmlns:p14="http://schemas.microsoft.com/office/powerpoint/2010/main" val="82998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just">
              <a:buNone/>
            </a:pPr>
            <a:r>
              <a:rPr lang="en-US" sz="3600" b="1" dirty="0"/>
              <a:t>a) if the new situation is extreme enough, it may transcend prior relationships . however, certain aspects of previous social </a:t>
            </a:r>
            <a:r>
              <a:rPr lang="en-US" sz="3600" b="1" dirty="0" err="1"/>
              <a:t>strueture</a:t>
            </a:r>
            <a:r>
              <a:rPr lang="en-US" sz="3600" b="1" dirty="0"/>
              <a:t>, often do intrude to affect the flow of rumor , except perhaps in the most extreme crisis situation.</a:t>
            </a:r>
            <a:endParaRPr lang="en-US" sz="3600" b="1" dirty="0"/>
          </a:p>
        </p:txBody>
      </p:sp>
    </p:spTree>
    <p:extLst>
      <p:ext uri="{BB962C8B-B14F-4D97-AF65-F5344CB8AC3E}">
        <p14:creationId xmlns:p14="http://schemas.microsoft.com/office/powerpoint/2010/main" val="34676684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EG" b="1" dirty="0" smtClean="0"/>
              <a:t>الترجمة</a:t>
            </a:r>
            <a:endParaRPr lang="en-US" b="1" dirty="0"/>
          </a:p>
        </p:txBody>
      </p:sp>
      <p:sp>
        <p:nvSpPr>
          <p:cNvPr id="3" name="Content Placeholder 2"/>
          <p:cNvSpPr>
            <a:spLocks noGrp="1"/>
          </p:cNvSpPr>
          <p:nvPr>
            <p:ph idx="1"/>
          </p:nvPr>
        </p:nvSpPr>
        <p:spPr/>
        <p:txBody>
          <a:bodyPr>
            <a:normAutofit fontScale="85000" lnSpcReduction="20000"/>
          </a:bodyPr>
          <a:lstStyle/>
          <a:p>
            <a:pPr marL="0" indent="0" algn="just">
              <a:buNone/>
            </a:pPr>
            <a:r>
              <a:rPr lang="ar-EG" sz="4000" b="1" dirty="0" smtClean="0"/>
              <a:t>وقد يأخذ عدم الكفاية صورة نقص المصداقية. ولقد إكتشف إنكل وباور من خلال مقابلاتها مع مواطنين سوفيت سابقين أن الكلمة الصادرة عن الفم تاتي مباشرة بعد الصحف كأهم مصدر للمعلومات و أنه بالنسبة لبعض قطاعات السكان وعلى وجه الخصوص الصفوة التي تعيش في الحضر مع إفتراض توافر مصادر شخصية أفضل لديهم. </a:t>
            </a:r>
            <a:r>
              <a:rPr lang="ar-EG" sz="4000" b="1" dirty="0" smtClean="0"/>
              <a:t>فإن الإتصال عن طريق الكلمة ينظر إليه على أنه المصدر الذي يعول عليه (يثق فيه) بصرف النظر عن موقف الفرد تجاه النظام. وعلى ذلك فغن الإشاعة تعتبر بديلا عن أو تحل محل غيرها من عمليات الإتصال.</a:t>
            </a:r>
            <a:endParaRPr lang="ar-EG" sz="4000" b="1" dirty="0" smtClean="0"/>
          </a:p>
        </p:txBody>
      </p:sp>
    </p:spTree>
    <p:extLst>
      <p:ext uri="{BB962C8B-B14F-4D97-AF65-F5344CB8AC3E}">
        <p14:creationId xmlns:p14="http://schemas.microsoft.com/office/powerpoint/2010/main" val="27043124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normAutofit/>
          </a:bodyPr>
          <a:lstStyle/>
          <a:p>
            <a:pPr marL="0" indent="0" algn="r">
              <a:buNone/>
            </a:pPr>
            <a:r>
              <a:rPr lang="ar-EG" sz="4000" b="1" dirty="0" smtClean="0"/>
              <a:t>2ـ أي شخص يشارك في الموقف أو يعيبه كموقف يصعب حله، فقد أصبح مساهما في تدفق الإشاعة . وإلى هذا المدى فان المساهمة ليست مرتبطة إرتباطا وثيقا بوجود أنماط من العلاقات الاجتماعية.</a:t>
            </a:r>
            <a:endParaRPr lang="ar-EG" sz="4000" b="1" dirty="0" smtClean="0"/>
          </a:p>
        </p:txBody>
      </p:sp>
    </p:spTree>
    <p:extLst>
      <p:ext uri="{BB962C8B-B14F-4D97-AF65-F5344CB8AC3E}">
        <p14:creationId xmlns:p14="http://schemas.microsoft.com/office/powerpoint/2010/main" val="30813433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r">
              <a:buNone/>
            </a:pPr>
            <a:r>
              <a:rPr lang="ar-EG" sz="4000" b="1" dirty="0" smtClean="0"/>
              <a:t>أـ إذا كان الموقف الجديد كافيا إلى الدرجة القصوى، فإنه قد يتجاوز العلاقات السابقة. ومع ذلك فإن بعض مظاهر الهيكل الإجتماعي السابقة قد تدخل عنوة لتؤثر في تدفق الإشاعة، ربما فيما عدا حالة الأزمات البالغة للغاية.</a:t>
            </a:r>
            <a:endParaRPr lang="en-US" sz="4000" b="1" dirty="0"/>
          </a:p>
        </p:txBody>
      </p:sp>
    </p:spTree>
    <p:extLst>
      <p:ext uri="{BB962C8B-B14F-4D97-AF65-F5344CB8AC3E}">
        <p14:creationId xmlns:p14="http://schemas.microsoft.com/office/powerpoint/2010/main" val="22967650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r>
              <a:rPr lang="ar-EG" sz="4400" b="1" dirty="0" smtClean="0"/>
              <a:t>إنتهت المحاضرة</a:t>
            </a:r>
            <a:endParaRPr lang="en-US" sz="4400" b="1" dirty="0"/>
          </a:p>
        </p:txBody>
      </p:sp>
    </p:spTree>
    <p:extLst>
      <p:ext uri="{BB962C8B-B14F-4D97-AF65-F5344CB8AC3E}">
        <p14:creationId xmlns:p14="http://schemas.microsoft.com/office/powerpoint/2010/main" val="16608255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173</TotalTime>
  <Words>239</Words>
  <Application>Microsoft Office PowerPoint</Application>
  <PresentationFormat>On-screen Show (4:3)</PresentationFormat>
  <Paragraphs>12</Paragraphs>
  <Slides>8</Slides>
  <Notes>0</Notes>
  <HiddenSlides>0</HiddenSlides>
  <MMClips>1</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Mass media material المحاضرة السابعة</vt:lpstr>
      <vt:lpstr>PowerPoint Presentation</vt:lpstr>
      <vt:lpstr>PowerPoint Presentation</vt:lpstr>
      <vt:lpstr>PowerPoint Presentation</vt:lpstr>
      <vt:lpstr>الترجمة</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nile</dc:creator>
  <cp:lastModifiedBy>nile</cp:lastModifiedBy>
  <cp:revision>53</cp:revision>
  <dcterms:created xsi:type="dcterms:W3CDTF">2006-08-16T00:00:00Z</dcterms:created>
  <dcterms:modified xsi:type="dcterms:W3CDTF">2020-04-23T12:58:14Z</dcterms:modified>
</cp:coreProperties>
</file>