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4" d="100"/>
          <a:sy n="74" d="100"/>
        </p:scale>
        <p:origin x="-190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BB94A6-AE76-48BF-B33D-972BB4EBE080}" type="datetimeFigureOut">
              <a:rPr lang="en-US" smtClean="0"/>
              <a:t>4/12/2020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D19BAC-2617-432A-AC4C-D30B2E8C1120}" type="slidenum">
              <a:rPr lang="en-US" smtClean="0"/>
              <a:t>‹#›</a:t>
            </a:fld>
            <a:endParaRPr lang="en-US"/>
          </a:p>
        </p:txBody>
      </p:sp>
    </p:spTree>
    <p:extLst>
      <p:ext uri="{BB962C8B-B14F-4D97-AF65-F5344CB8AC3E}">
        <p14:creationId xmlns:p14="http://schemas.microsoft.com/office/powerpoint/2010/main" val="3280038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19BAC-2617-432A-AC4C-D30B2E8C1120}" type="slidenum">
              <a:rPr lang="en-US" smtClean="0"/>
              <a:t>1</a:t>
            </a:fld>
            <a:endParaRPr lang="en-US"/>
          </a:p>
        </p:txBody>
      </p:sp>
    </p:spTree>
    <p:extLst>
      <p:ext uri="{BB962C8B-B14F-4D97-AF65-F5344CB8AC3E}">
        <p14:creationId xmlns:p14="http://schemas.microsoft.com/office/powerpoint/2010/main" val="2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358D940-035A-473B-A5C7-9D8FCD8EE6E4}" type="datetimeFigureOut">
              <a:rPr lang="en-US" smtClean="0"/>
              <a:t>4/12/2020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B332A7B-67FC-47BA-AC83-D032E6E1F56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58D940-035A-473B-A5C7-9D8FCD8EE6E4}"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32A7B-67FC-47BA-AC83-D032E6E1F5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58D940-035A-473B-A5C7-9D8FCD8EE6E4}"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32A7B-67FC-47BA-AC83-D032E6E1F5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358D940-035A-473B-A5C7-9D8FCD8EE6E4}" type="datetimeFigureOut">
              <a:rPr lang="en-US" smtClean="0"/>
              <a:t>4/12/2020</a:t>
            </a:fld>
            <a:endParaRPr lang="en-US"/>
          </a:p>
        </p:txBody>
      </p:sp>
      <p:sp>
        <p:nvSpPr>
          <p:cNvPr id="9" name="Slide Number Placeholder 8"/>
          <p:cNvSpPr>
            <a:spLocks noGrp="1"/>
          </p:cNvSpPr>
          <p:nvPr>
            <p:ph type="sldNum" sz="quarter" idx="15"/>
          </p:nvPr>
        </p:nvSpPr>
        <p:spPr/>
        <p:txBody>
          <a:bodyPr rtlCol="0"/>
          <a:lstStyle/>
          <a:p>
            <a:fld id="{1B332A7B-67FC-47BA-AC83-D032E6E1F564}"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358D940-035A-473B-A5C7-9D8FCD8EE6E4}" type="datetimeFigureOut">
              <a:rPr lang="en-US" smtClean="0"/>
              <a:t>4/12/2020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B332A7B-67FC-47BA-AC83-D032E6E1F56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358D940-035A-473B-A5C7-9D8FCD8EE6E4}"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32A7B-67FC-47BA-AC83-D032E6E1F564}"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358D940-035A-473B-A5C7-9D8FCD8EE6E4}" type="datetimeFigureOut">
              <a:rPr lang="en-US" smtClean="0"/>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332A7B-67FC-47BA-AC83-D032E6E1F564}"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358D940-035A-473B-A5C7-9D8FCD8EE6E4}" type="datetimeFigureOut">
              <a:rPr lang="en-US" smtClean="0"/>
              <a:t>4/12/2020</a:t>
            </a:fld>
            <a:endParaRPr lang="en-US"/>
          </a:p>
        </p:txBody>
      </p:sp>
      <p:sp>
        <p:nvSpPr>
          <p:cNvPr id="7" name="Slide Number Placeholder 6"/>
          <p:cNvSpPr>
            <a:spLocks noGrp="1"/>
          </p:cNvSpPr>
          <p:nvPr>
            <p:ph type="sldNum" sz="quarter" idx="11"/>
          </p:nvPr>
        </p:nvSpPr>
        <p:spPr/>
        <p:txBody>
          <a:bodyPr rtlCol="0"/>
          <a:lstStyle/>
          <a:p>
            <a:fld id="{1B332A7B-67FC-47BA-AC83-D032E6E1F564}"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8D940-035A-473B-A5C7-9D8FCD8EE6E4}" type="datetimeFigureOut">
              <a:rPr lang="en-US" smtClean="0"/>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332A7B-67FC-47BA-AC83-D032E6E1F5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358D940-035A-473B-A5C7-9D8FCD8EE6E4}" type="datetimeFigureOut">
              <a:rPr lang="en-US" smtClean="0"/>
              <a:t>4/12/2020</a:t>
            </a:fld>
            <a:endParaRPr lang="en-US"/>
          </a:p>
        </p:txBody>
      </p:sp>
      <p:sp>
        <p:nvSpPr>
          <p:cNvPr id="22" name="Slide Number Placeholder 21"/>
          <p:cNvSpPr>
            <a:spLocks noGrp="1"/>
          </p:cNvSpPr>
          <p:nvPr>
            <p:ph type="sldNum" sz="quarter" idx="15"/>
          </p:nvPr>
        </p:nvSpPr>
        <p:spPr/>
        <p:txBody>
          <a:bodyPr rtlCol="0"/>
          <a:lstStyle/>
          <a:p>
            <a:fld id="{1B332A7B-67FC-47BA-AC83-D032E6E1F564}"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358D940-035A-473B-A5C7-9D8FCD8EE6E4}" type="datetimeFigureOut">
              <a:rPr lang="en-US" smtClean="0"/>
              <a:t>4/12/2020</a:t>
            </a:fld>
            <a:endParaRPr lang="en-US"/>
          </a:p>
        </p:txBody>
      </p:sp>
      <p:sp>
        <p:nvSpPr>
          <p:cNvPr id="18" name="Slide Number Placeholder 17"/>
          <p:cNvSpPr>
            <a:spLocks noGrp="1"/>
          </p:cNvSpPr>
          <p:nvPr>
            <p:ph type="sldNum" sz="quarter" idx="11"/>
          </p:nvPr>
        </p:nvSpPr>
        <p:spPr/>
        <p:txBody>
          <a:bodyPr rtlCol="0"/>
          <a:lstStyle/>
          <a:p>
            <a:fld id="{1B332A7B-67FC-47BA-AC83-D032E6E1F564}"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358D940-035A-473B-A5C7-9D8FCD8EE6E4}" type="datetimeFigureOut">
              <a:rPr lang="en-US" smtClean="0"/>
              <a:t>4/12/2020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B332A7B-67FC-47BA-AC83-D032E6E1F56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3.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57200"/>
            <a:ext cx="6688137"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319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
            <a:ext cx="7696200" cy="6309420"/>
          </a:xfrm>
          <a:prstGeom prst="rect">
            <a:avLst/>
          </a:prstGeom>
        </p:spPr>
        <p:txBody>
          <a:bodyPr wrap="square">
            <a:spAutoFit/>
          </a:bodyPr>
          <a:lstStyle/>
          <a:p>
            <a:pPr algn="r" rtl="1"/>
            <a:r>
              <a:rPr lang="ar-AE" sz="2800" b="1" i="0" dirty="0" smtClean="0">
                <a:solidFill>
                  <a:srgbClr val="FF0000"/>
                </a:solidFill>
                <a:effectLst/>
                <a:latin typeface="A Massir Ballpoint" pitchFamily="2" charset="-78"/>
                <a:cs typeface="A Massir Ballpoint" pitchFamily="2" charset="-78"/>
              </a:rPr>
              <a:t>قواعد تحسين الصوت</a:t>
            </a:r>
          </a:p>
          <a:p>
            <a:pPr algn="r" rtl="1"/>
            <a:r>
              <a:rPr lang="ar-AE" b="1" i="0" dirty="0" smtClean="0">
                <a:solidFill>
                  <a:srgbClr val="000000"/>
                </a:solidFill>
                <a:effectLst/>
                <a:latin typeface="dubai light"/>
              </a:rPr>
              <a:t>من خلال اتباع القواعد المهمة التالية، يمكنك ضمان تحسن صوتك بشكل ملحوظ، إلى أن تصل إلى النتيجة المرغوبة.</a:t>
            </a:r>
          </a:p>
          <a:p>
            <a:pPr algn="r" rtl="1"/>
            <a:r>
              <a:rPr lang="ar-AE" sz="2800" b="1" i="0" dirty="0" smtClean="0">
                <a:solidFill>
                  <a:srgbClr val="FF0000"/>
                </a:solidFill>
                <a:effectLst/>
                <a:latin typeface="A Massir Ballpoint" pitchFamily="2" charset="-78"/>
                <a:cs typeface="A Massir Ballpoint" pitchFamily="2" charset="-78"/>
              </a:rPr>
              <a:t>التنفس بشكل عميق</a:t>
            </a:r>
          </a:p>
          <a:p>
            <a:pPr algn="r" rtl="1"/>
            <a:r>
              <a:rPr lang="ar-AE" sz="2400" b="0" i="0" dirty="0" smtClean="0">
                <a:solidFill>
                  <a:srgbClr val="000000"/>
                </a:solidFill>
                <a:effectLst/>
                <a:latin typeface="A Massir Ballpoint" pitchFamily="2" charset="-78"/>
                <a:cs typeface="A Massir Ballpoint" pitchFamily="2" charset="-78"/>
              </a:rPr>
              <a:t>التنفس وطريقته، بالإضافة إلى معدله وعمقه؛ جميعها من الأشياء الأكثر تأثيرًا على الصوت، ويمكن تحديد فيما إذا كان تنفسك عميق أم لا، وذلك من خلال مراقبة معدل التنفس وزمنه، ولحسن الحظ يمكنك تحسين معدل تنفسك من خلال اتباع تمارين التنفس التالية:</a:t>
            </a:r>
          </a:p>
          <a:p>
            <a:pPr algn="r" rtl="1">
              <a:buFont typeface="Arial"/>
              <a:buChar char="•"/>
            </a:pPr>
            <a:r>
              <a:rPr lang="ar-AE" sz="2400" b="0" i="0" dirty="0" smtClean="0">
                <a:solidFill>
                  <a:srgbClr val="000000"/>
                </a:solidFill>
                <a:effectLst/>
                <a:latin typeface="A Massir Ballpoint" pitchFamily="2" charset="-78"/>
                <a:cs typeface="A Massir Ballpoint" pitchFamily="2" charset="-78"/>
              </a:rPr>
              <a:t>قف بشكل مستقيم مع شد الظهر بشكل جيد، وعليك وضع اليدين على الخصر، بحيث تكون الإبهام من جهة الظهر، بينما بقية الأصابع تكون من جهة البطن، ومن ثم التنفس بعمق، يجب أن تنتفخ المعدة خلال الشهيق، وبالتالي تتحرك اليدين.</a:t>
            </a:r>
          </a:p>
          <a:p>
            <a:pPr algn="r" rtl="1">
              <a:buFont typeface="Arial"/>
              <a:buChar char="•"/>
            </a:pPr>
            <a:r>
              <a:rPr lang="ar-AE" sz="2400" b="0" i="0" dirty="0" smtClean="0">
                <a:solidFill>
                  <a:srgbClr val="000000"/>
                </a:solidFill>
                <a:effectLst/>
                <a:latin typeface="A Massir Ballpoint" pitchFamily="2" charset="-78"/>
                <a:cs typeface="A Massir Ballpoint" pitchFamily="2" charset="-78"/>
              </a:rPr>
              <a:t>في حال كان التمرين الأول صعب، يمكن الاستلقاء على الظهر ووضع الأيدي على البطن، ومن ثم التنفس إلى أن ترتفع الأيدي.</a:t>
            </a:r>
          </a:p>
          <a:p>
            <a:pPr algn="r" rtl="1"/>
            <a:r>
              <a:rPr lang="ar-AE" sz="2400" b="0" i="0" dirty="0" smtClean="0">
                <a:solidFill>
                  <a:srgbClr val="000000"/>
                </a:solidFill>
                <a:effectLst/>
                <a:latin typeface="A Massir Ballpoint" pitchFamily="2" charset="-78"/>
                <a:cs typeface="A Massir Ballpoint" pitchFamily="2" charset="-78"/>
              </a:rPr>
              <a:t>ملاحظات حول التمرينين:</a:t>
            </a:r>
          </a:p>
          <a:p>
            <a:pPr algn="r" rtl="1">
              <a:buFont typeface="Arial"/>
              <a:buChar char="•"/>
            </a:pPr>
            <a:r>
              <a:rPr lang="ar-AE" sz="2400" b="0" i="0" dirty="0" smtClean="0">
                <a:solidFill>
                  <a:srgbClr val="000000"/>
                </a:solidFill>
                <a:effectLst/>
                <a:latin typeface="A Massir Ballpoint" pitchFamily="2" charset="-78"/>
                <a:cs typeface="A Massir Ballpoint" pitchFamily="2" charset="-78"/>
              </a:rPr>
              <a:t>مع تكرار التمرين يصبح النفس أطول، ومعدل الشهيق والزفير مناسب لصوت جميل.</a:t>
            </a:r>
          </a:p>
          <a:p>
            <a:pPr algn="r" rtl="1">
              <a:buFont typeface="Arial"/>
              <a:buChar char="•"/>
            </a:pPr>
            <a:r>
              <a:rPr lang="ar-AE" sz="2400" b="0" i="0" dirty="0" smtClean="0">
                <a:solidFill>
                  <a:srgbClr val="000000"/>
                </a:solidFill>
                <a:effectLst/>
                <a:latin typeface="A Massir Ballpoint" pitchFamily="2" charset="-78"/>
                <a:cs typeface="A Massir Ballpoint" pitchFamily="2" charset="-78"/>
              </a:rPr>
              <a:t>في كلا التمرينين؛ يجب الانتباه، فالكتفان لا يجب أن يتحركا.</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1000" y="990600"/>
            <a:ext cx="609600" cy="609600"/>
          </a:xfrm>
          <a:prstGeom prst="rect">
            <a:avLst/>
          </a:prstGeom>
        </p:spPr>
      </p:pic>
    </p:spTree>
    <p:extLst>
      <p:ext uri="{BB962C8B-B14F-4D97-AF65-F5344CB8AC3E}">
        <p14:creationId xmlns:p14="http://schemas.microsoft.com/office/powerpoint/2010/main" val="27395077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04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457200"/>
            <a:ext cx="7315200" cy="6093976"/>
          </a:xfrm>
          <a:prstGeom prst="rect">
            <a:avLst/>
          </a:prstGeom>
        </p:spPr>
        <p:txBody>
          <a:bodyPr wrap="square">
            <a:spAutoFit/>
          </a:bodyPr>
          <a:lstStyle/>
          <a:p>
            <a:pPr algn="r" rtl="1"/>
            <a:r>
              <a:rPr lang="ar-AE" sz="2800" b="1" i="0" dirty="0" smtClean="0">
                <a:solidFill>
                  <a:srgbClr val="FF0000"/>
                </a:solidFill>
                <a:effectLst/>
                <a:latin typeface="A Massir Ballpoint" pitchFamily="2" charset="-78"/>
                <a:cs typeface="A Massir Ballpoint" pitchFamily="2" charset="-78"/>
              </a:rPr>
              <a:t>طريقة الوقوف</a:t>
            </a:r>
          </a:p>
          <a:p>
            <a:pPr algn="r" rtl="1"/>
            <a:r>
              <a:rPr lang="ar-AE" sz="2800" b="0" i="0" dirty="0" smtClean="0">
                <a:solidFill>
                  <a:srgbClr val="000000"/>
                </a:solidFill>
                <a:effectLst/>
                <a:latin typeface="A Massir Ballpoint" pitchFamily="2" charset="-78"/>
                <a:cs typeface="A Massir Ballpoint" pitchFamily="2" charset="-78"/>
              </a:rPr>
              <a:t>لطريقة الوقوف أو الجلوس أهمية فيما يخص الصوت وطريقة التحدث، ويمكن ضمان ذلك باتباع النقاط التالية، والانتباه إليها.</a:t>
            </a:r>
          </a:p>
          <a:p>
            <a:pPr algn="r" rtl="1">
              <a:buFont typeface="Arial"/>
              <a:buChar char="•"/>
            </a:pPr>
            <a:r>
              <a:rPr lang="ar-AE" sz="2800" b="0" i="0" dirty="0" smtClean="0">
                <a:solidFill>
                  <a:srgbClr val="000000"/>
                </a:solidFill>
                <a:effectLst/>
                <a:latin typeface="A Massir Ballpoint" pitchFamily="2" charset="-78"/>
                <a:cs typeface="A Massir Ballpoint" pitchFamily="2" charset="-78"/>
              </a:rPr>
              <a:t>يجب أن تكون الساق مشدودة، وثابتة على الأرض حتى تعطي شعور بالأمان ينعكس على نبرة الصوت.</a:t>
            </a:r>
          </a:p>
          <a:p>
            <a:pPr algn="r" rtl="1">
              <a:buFont typeface="Arial"/>
              <a:buChar char="•"/>
            </a:pPr>
            <a:r>
              <a:rPr lang="ar-AE" sz="2800" b="0" i="0" dirty="0" smtClean="0">
                <a:solidFill>
                  <a:srgbClr val="000000"/>
                </a:solidFill>
                <a:effectLst/>
                <a:latin typeface="A Massir Ballpoint" pitchFamily="2" charset="-78"/>
                <a:cs typeface="A Massir Ballpoint" pitchFamily="2" charset="-78"/>
              </a:rPr>
              <a:t>بالنسبة لليدين، يجب أن تكون كل يد ممدودة على الساق، بعيدًا عن عقد اليدين معًا.</a:t>
            </a:r>
          </a:p>
          <a:p>
            <a:pPr algn="r" rtl="1">
              <a:buFont typeface="Arial"/>
              <a:buChar char="•"/>
            </a:pPr>
            <a:r>
              <a:rPr lang="ar-AE" sz="2800" b="0" i="0" dirty="0" smtClean="0">
                <a:solidFill>
                  <a:srgbClr val="000000"/>
                </a:solidFill>
                <a:effectLst/>
                <a:latin typeface="A Massir Ballpoint" pitchFamily="2" charset="-78"/>
                <a:cs typeface="A Massir Ballpoint" pitchFamily="2" charset="-78"/>
              </a:rPr>
              <a:t>يجب البقاء على عضلات البطن في حالة استرخاء.</a:t>
            </a:r>
          </a:p>
          <a:p>
            <a:pPr algn="r" rtl="1">
              <a:buFont typeface="Arial"/>
              <a:buChar char="•"/>
            </a:pPr>
            <a:r>
              <a:rPr lang="ar-AE" sz="2800" b="0" i="0" dirty="0" smtClean="0">
                <a:solidFill>
                  <a:srgbClr val="000000"/>
                </a:solidFill>
                <a:effectLst/>
                <a:latin typeface="A Massir Ballpoint" pitchFamily="2" charset="-78"/>
                <a:cs typeface="A Massir Ballpoint" pitchFamily="2" charset="-78"/>
              </a:rPr>
              <a:t>يجب شد الظهر، والكتف، لإعطاء مظهر الواثق، ما يظهر على الصوت.</a:t>
            </a:r>
          </a:p>
          <a:p>
            <a:pPr algn="r" rtl="1">
              <a:buFont typeface="Arial"/>
              <a:buChar char="•"/>
            </a:pPr>
            <a:r>
              <a:rPr lang="ar-AE" sz="2800" b="0" i="0" dirty="0" smtClean="0">
                <a:solidFill>
                  <a:srgbClr val="000000"/>
                </a:solidFill>
                <a:effectLst/>
                <a:latin typeface="A Massir Ballpoint" pitchFamily="2" charset="-78"/>
                <a:cs typeface="A Massir Ballpoint" pitchFamily="2" charset="-78"/>
              </a:rPr>
              <a:t>أما بالنسبة للذقن فيجب أن تكون بالتوازي مع الأرض، دون ارتفاعها للأعلى، أو جعلها منخفضة نحو الأسفل.</a:t>
            </a:r>
          </a:p>
          <a:p>
            <a:pPr algn="r" rtl="1"/>
            <a:r>
              <a:rPr lang="ar-AE" b="0" i="0" dirty="0" smtClean="0">
                <a:solidFill>
                  <a:srgbClr val="000000"/>
                </a:solidFill>
                <a:effectLst/>
                <a:latin typeface="dubai light"/>
              </a:rPr>
              <a:t/>
            </a:r>
            <a:br>
              <a:rPr lang="ar-AE" b="0" i="0" dirty="0" smtClean="0">
                <a:solidFill>
                  <a:srgbClr val="000000"/>
                </a:solidFill>
                <a:effectLst/>
                <a:latin typeface="dubai light"/>
              </a:rPr>
            </a:br>
            <a:r>
              <a:rPr lang="ar-AE" b="0" i="0" dirty="0" smtClean="0">
                <a:solidFill>
                  <a:srgbClr val="000000"/>
                </a:solidFill>
                <a:effectLst/>
                <a:latin typeface="dubai light"/>
              </a:rPr>
              <a:t/>
            </a:r>
            <a:br>
              <a:rPr lang="ar-AE" b="0" i="0" dirty="0" smtClean="0">
                <a:solidFill>
                  <a:srgbClr val="000000"/>
                </a:solidFill>
                <a:effectLst/>
                <a:latin typeface="dubai light"/>
              </a:rPr>
            </a:br>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5800" y="434662"/>
            <a:ext cx="609600" cy="609600"/>
          </a:xfrm>
          <a:prstGeom prst="rect">
            <a:avLst/>
          </a:prstGeom>
        </p:spPr>
      </p:pic>
    </p:spTree>
    <p:extLst>
      <p:ext uri="{BB962C8B-B14F-4D97-AF65-F5344CB8AC3E}">
        <p14:creationId xmlns:p14="http://schemas.microsoft.com/office/powerpoint/2010/main" val="14031057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6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0491" y="256147"/>
            <a:ext cx="6858000" cy="6001643"/>
          </a:xfrm>
          <a:prstGeom prst="rect">
            <a:avLst/>
          </a:prstGeom>
        </p:spPr>
        <p:txBody>
          <a:bodyPr wrap="square">
            <a:spAutoFit/>
          </a:bodyPr>
          <a:lstStyle/>
          <a:p>
            <a:pPr algn="r"/>
            <a:r>
              <a:rPr lang="ar-AE" sz="2400" b="1" i="0" dirty="0" smtClean="0">
                <a:solidFill>
                  <a:srgbClr val="FF0000"/>
                </a:solidFill>
                <a:effectLst/>
                <a:latin typeface="A Massir Ballpoint" pitchFamily="2" charset="-78"/>
                <a:cs typeface="A Massir Ballpoint" pitchFamily="2" charset="-78"/>
              </a:rPr>
              <a:t>الاسترخاء</a:t>
            </a:r>
          </a:p>
          <a:p>
            <a:pPr algn="r"/>
            <a:r>
              <a:rPr lang="ar-AE" sz="2000" b="0" i="0" dirty="0" smtClean="0">
                <a:solidFill>
                  <a:srgbClr val="000000"/>
                </a:solidFill>
                <a:effectLst/>
                <a:latin typeface="A Massir Ballpoint" pitchFamily="2" charset="-78"/>
                <a:cs typeface="A Massir Ballpoint" pitchFamily="2" charset="-78"/>
              </a:rPr>
              <a:t>بعد التأكد من وضعية الوقوف أو الجلوس الصحيحة، يجب الانتباه إلى أهمية الراحة والاسترخاء، فمع وجود القلق، لا يمكن التحدث بالصوت الجميل المطلوب، فقد يظهر الصوت مرتجف.</a:t>
            </a:r>
          </a:p>
          <a:p>
            <a:pPr algn="r"/>
            <a:r>
              <a:rPr lang="ar-AE" sz="2400" b="1" i="0" dirty="0" smtClean="0">
                <a:solidFill>
                  <a:srgbClr val="FF0000"/>
                </a:solidFill>
                <a:effectLst/>
                <a:latin typeface="A Massir Ballpoint" pitchFamily="2" charset="-78"/>
                <a:cs typeface="A Massir Ballpoint" pitchFamily="2" charset="-78"/>
              </a:rPr>
              <a:t>التمارين الصوتية</a:t>
            </a:r>
          </a:p>
          <a:p>
            <a:pPr algn="r"/>
            <a:r>
              <a:rPr lang="ar-AE" sz="2000" b="0" i="0" dirty="0" smtClean="0">
                <a:solidFill>
                  <a:srgbClr val="000000"/>
                </a:solidFill>
                <a:effectLst/>
                <a:latin typeface="A Massir Ballpoint" pitchFamily="2" charset="-78"/>
                <a:cs typeface="A Massir Ballpoint" pitchFamily="2" charset="-78"/>
              </a:rPr>
              <a:t>يجب ممارسة التمارين الصوتية بشكل مستمر، وخاصة قبل إلقاء الخطب،أو الظهور في التلفاز، أو التكلم أمام مجموعة، وهذه التمارين تعتبر بمثابة إحماء للصوت، وللحبال الصوتية:</a:t>
            </a:r>
          </a:p>
          <a:p>
            <a:pPr algn="r">
              <a:buFont typeface="Arial"/>
              <a:buChar char="•"/>
            </a:pPr>
            <a:r>
              <a:rPr lang="ar-AE" sz="2400" b="0" i="0" dirty="0" smtClean="0">
                <a:solidFill>
                  <a:srgbClr val="C00000"/>
                </a:solidFill>
                <a:effectLst/>
                <a:latin typeface="A Massir Ballpoint" pitchFamily="2" charset="-78"/>
                <a:cs typeface="A Massir Ballpoint" pitchFamily="2" charset="-78"/>
              </a:rPr>
              <a:t>التثاؤب</a:t>
            </a:r>
            <a:r>
              <a:rPr lang="ar-AE" sz="2000" b="0" i="0" dirty="0" smtClean="0">
                <a:solidFill>
                  <a:srgbClr val="000000"/>
                </a:solidFill>
                <a:effectLst/>
                <a:latin typeface="A Massir Ballpoint" pitchFamily="2" charset="-78"/>
                <a:cs typeface="A Massir Ballpoint" pitchFamily="2" charset="-78"/>
              </a:rPr>
              <a:t>:</a:t>
            </a:r>
          </a:p>
          <a:p>
            <a:pPr algn="r"/>
            <a:r>
              <a:rPr lang="ar-AE" sz="2400" b="0" i="0" dirty="0" smtClean="0">
                <a:solidFill>
                  <a:srgbClr val="000000"/>
                </a:solidFill>
                <a:effectLst/>
                <a:latin typeface="A Massir Ballpoint" pitchFamily="2" charset="-78"/>
                <a:cs typeface="A Massir Ballpoint" pitchFamily="2" charset="-78"/>
              </a:rPr>
              <a:t>يساعد التثاؤب على تمرين ومد وفتح الفم، والحلق والحنجرة، كما يساعد على استرخاء عضلات الحجاب الحاجز، ما يعمل على جعل الصوت أكثر وضوحًا، كما يساعد على تدريب عضلات الكلام.</a:t>
            </a:r>
          </a:p>
          <a:p>
            <a:pPr algn="r"/>
            <a:r>
              <a:rPr lang="ar-AE" sz="2400" b="0" i="0" dirty="0" smtClean="0">
                <a:solidFill>
                  <a:srgbClr val="000000"/>
                </a:solidFill>
                <a:effectLst/>
                <a:latin typeface="A Massir Ballpoint" pitchFamily="2" charset="-78"/>
                <a:cs typeface="A Massir Ballpoint" pitchFamily="2" charset="-78"/>
              </a:rPr>
              <a:t>يمكن أداء تمرين التثاؤب من خلال فتح الفم بشكل كبير، ومن ثم التنفس، وأخذ شهيق وزفير ببطء</a:t>
            </a:r>
            <a:r>
              <a:rPr lang="ar-AE" sz="2000" b="0" i="0" dirty="0" smtClean="0">
                <a:solidFill>
                  <a:srgbClr val="000000"/>
                </a:solidFill>
                <a:effectLst/>
                <a:latin typeface="A Massir Ballpoint" pitchFamily="2" charset="-78"/>
                <a:cs typeface="A Massir Ballpoint" pitchFamily="2" charset="-78"/>
              </a:rPr>
              <a:t>.</a:t>
            </a:r>
          </a:p>
          <a:p>
            <a:pPr algn="r">
              <a:buFont typeface="Arial"/>
              <a:buChar char="•"/>
            </a:pPr>
            <a:r>
              <a:rPr lang="ar-AE" sz="2400" b="0" i="0" dirty="0" smtClean="0">
                <a:solidFill>
                  <a:srgbClr val="C00000"/>
                </a:solidFill>
                <a:effectLst/>
                <a:latin typeface="A Massir Ballpoint" pitchFamily="2" charset="-78"/>
                <a:cs typeface="A Massir Ballpoint" pitchFamily="2" charset="-78"/>
              </a:rPr>
              <a:t>السعال بهدوء:</a:t>
            </a:r>
          </a:p>
          <a:p>
            <a:pPr algn="r"/>
            <a:r>
              <a:rPr lang="ar-AE" sz="2400" b="0" i="0" dirty="0" smtClean="0">
                <a:solidFill>
                  <a:srgbClr val="000000"/>
                </a:solidFill>
                <a:effectLst/>
                <a:latin typeface="A Massir Ballpoint" pitchFamily="2" charset="-78"/>
                <a:cs typeface="A Massir Ballpoint" pitchFamily="2" charset="-78"/>
              </a:rPr>
              <a:t>السعال بلطف وهدوء، يساعد على تمرين عضلات الحلق والصدر، وجعلها أقدر على إصدار الأصوات بكفاءة أكبر.</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05691" y="990600"/>
            <a:ext cx="609600" cy="609600"/>
          </a:xfrm>
          <a:prstGeom prst="rect">
            <a:avLst/>
          </a:prstGeom>
        </p:spPr>
      </p:pic>
    </p:spTree>
    <p:extLst>
      <p:ext uri="{BB962C8B-B14F-4D97-AF65-F5344CB8AC3E}">
        <p14:creationId xmlns:p14="http://schemas.microsoft.com/office/powerpoint/2010/main" val="33458966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9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381000"/>
            <a:ext cx="7467600" cy="2286000"/>
          </a:xfrm>
        </p:spPr>
        <p:txBody>
          <a:bodyPr/>
          <a:lstStyle/>
          <a:p>
            <a:pPr algn="r"/>
            <a:r>
              <a:rPr lang="ar-AE" b="1" dirty="0">
                <a:solidFill>
                  <a:srgbClr val="C00000"/>
                </a:solidFill>
                <a:latin typeface="A Massir Ballpoint" pitchFamily="2" charset="-78"/>
                <a:cs typeface="A Massir Ballpoint" pitchFamily="2" charset="-78"/>
              </a:rPr>
              <a:t>المزيد من الكلمات</a:t>
            </a:r>
          </a:p>
          <a:p>
            <a:pPr algn="r"/>
            <a:r>
              <a:rPr lang="ar-AE" dirty="0">
                <a:solidFill>
                  <a:srgbClr val="000000"/>
                </a:solidFill>
                <a:latin typeface="A Massir Ballpoint" pitchFamily="2" charset="-78"/>
                <a:cs typeface="A Massir Ballpoint" pitchFamily="2" charset="-78"/>
              </a:rPr>
              <a:t>تدرب على نطق كلمات، ذات لفظ متشابه، وقول عبارات وجمل كثيرة، ودون توقف، مع تنظيم التنفس في أثناء الكلام.</a:t>
            </a:r>
          </a:p>
          <a:p>
            <a:pPr algn="r"/>
            <a:r>
              <a:rPr lang="ar-AE" dirty="0">
                <a:solidFill>
                  <a:srgbClr val="000000"/>
                </a:solidFill>
                <a:latin typeface="A Massir Ballpoint" pitchFamily="2" charset="-78"/>
                <a:cs typeface="A Massir Ballpoint" pitchFamily="2" charset="-78"/>
              </a:rPr>
              <a:t>جرب أن تمد أحرف العلة، أو قم بغنائها وتلحينها، اجعل المكان يضج بصوتك، وبغنائك للكلمات التي تحتوي حروف العلة، لا تتوقف عن النطق</a:t>
            </a:r>
            <a:r>
              <a:rPr lang="ar-AE" dirty="0" smtClean="0">
                <a:solidFill>
                  <a:srgbClr val="000000"/>
                </a:solidFill>
                <a:latin typeface="A Massir Ballpoint" pitchFamily="2" charset="-78"/>
                <a:cs typeface="A Massir Ballpoint" pitchFamily="2" charset="-78"/>
              </a:rPr>
              <a:t>.</a:t>
            </a:r>
            <a:endParaRPr lang="ar-AE" dirty="0">
              <a:solidFill>
                <a:srgbClr val="000000"/>
              </a:solidFill>
              <a:latin typeface="A Massir Ballpoint" pitchFamily="2" charset="-78"/>
              <a:cs typeface="A Massir Ballpoint" pitchFamily="2" charset="-78"/>
            </a:endParaRPr>
          </a:p>
        </p:txBody>
      </p:sp>
      <p:sp>
        <p:nvSpPr>
          <p:cNvPr id="4" name="Rectangle 3"/>
          <p:cNvSpPr/>
          <p:nvPr/>
        </p:nvSpPr>
        <p:spPr>
          <a:xfrm>
            <a:off x="1143000" y="2514600"/>
            <a:ext cx="7162800" cy="1261884"/>
          </a:xfrm>
          <a:prstGeom prst="rect">
            <a:avLst/>
          </a:prstGeom>
        </p:spPr>
        <p:txBody>
          <a:bodyPr wrap="square">
            <a:spAutoFit/>
          </a:bodyPr>
          <a:lstStyle/>
          <a:p>
            <a:pPr algn="r"/>
            <a:r>
              <a:rPr lang="ar-AE" sz="2800" b="1" i="0" dirty="0" smtClean="0">
                <a:solidFill>
                  <a:srgbClr val="C00000"/>
                </a:solidFill>
                <a:effectLst/>
                <a:latin typeface="A Massir Ballpoint" pitchFamily="2" charset="-78"/>
                <a:cs typeface="A Massir Ballpoint" pitchFamily="2" charset="-78"/>
              </a:rPr>
              <a:t>حافظ على صوتك</a:t>
            </a:r>
          </a:p>
          <a:p>
            <a:pPr algn="r"/>
            <a:r>
              <a:rPr lang="ar-AE" sz="2400" b="0" i="0" dirty="0" smtClean="0">
                <a:solidFill>
                  <a:srgbClr val="000000"/>
                </a:solidFill>
                <a:effectLst/>
                <a:latin typeface="A Massir Ballpoint" pitchFamily="2" charset="-78"/>
                <a:cs typeface="A Massir Ballpoint" pitchFamily="2" charset="-78"/>
              </a:rPr>
              <a:t>عليك أن تحافظ على صوتك، وذلك بتجنب الصراخ، فقد يؤدي الصراخ إلى ضرر بالحبال الصوتية، وبحة قد تستمر لبضع أيام بعد ذلك.</a:t>
            </a:r>
          </a:p>
        </p:txBody>
      </p:sp>
      <p:pic>
        <p:nvPicPr>
          <p:cNvPr id="1026" name="Picture 2" descr="تعريف الصوت - موضو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308433"/>
            <a:ext cx="3500488" cy="16668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181600" y="4837082"/>
            <a:ext cx="609600" cy="609600"/>
          </a:xfrm>
          <a:prstGeom prst="rect">
            <a:avLst/>
          </a:prstGeom>
        </p:spPr>
      </p:pic>
    </p:spTree>
    <p:extLst>
      <p:ext uri="{BB962C8B-B14F-4D97-AF65-F5344CB8AC3E}">
        <p14:creationId xmlns:p14="http://schemas.microsoft.com/office/powerpoint/2010/main" val="689511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32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1264</TotalTime>
  <Words>506</Words>
  <Application>Microsoft Office PowerPoint</Application>
  <PresentationFormat>On-screen Show (4:3)</PresentationFormat>
  <Paragraphs>32</Paragraphs>
  <Slides>5</Slides>
  <Notes>1</Notes>
  <HiddenSlides>0</HiddenSlides>
  <MMClips>4</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Oriel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Me</cp:lastModifiedBy>
  <cp:revision>11</cp:revision>
  <dcterms:created xsi:type="dcterms:W3CDTF">2020-04-12T15:21:03Z</dcterms:created>
  <dcterms:modified xsi:type="dcterms:W3CDTF">2020-04-13T12:25:26Z</dcterms:modified>
</cp:coreProperties>
</file>