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12" r:id="rId1"/>
  </p:sldMasterIdLst>
  <p:notesMasterIdLst>
    <p:notesMasterId r:id="rId10"/>
  </p:notesMasterIdLst>
  <p:sldIdLst>
    <p:sldId id="305" r:id="rId2"/>
    <p:sldId id="257" r:id="rId3"/>
    <p:sldId id="258" r:id="rId4"/>
    <p:sldId id="259" r:id="rId5"/>
    <p:sldId id="299" r:id="rId6"/>
    <p:sldId id="300" r:id="rId7"/>
    <p:sldId id="301" r:id="rId8"/>
    <p:sldId id="306" r:id="rId9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47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9A331B8-FB0B-434C-9340-2AAF9C662CF4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78D468-0817-46F2-9B11-D21DD20C78D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570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8D468-0817-46F2-9B11-D21DD20C78D7}" type="slidenum">
              <a:rPr lang="ar-EG" smtClean="0"/>
              <a:t>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9877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5480749-1216-4914-8206-DBFDD93953AC}" type="datetimeFigureOut">
              <a:rPr lang="ar-EG" smtClean="0"/>
              <a:t>19/08/1441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EBCEC67-351D-42B2-B66A-DE04C3B41B52}" type="slidenum">
              <a:rPr lang="ar-EG" smtClean="0"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hyperlink" Target="mailto:asmaa_mohamed@svu.edu.e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96" y="3933056"/>
            <a:ext cx="6912768" cy="18280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EG" sz="32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  <a:br>
              <a:rPr lang="ar-EG" sz="32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</a:br>
            <a:r>
              <a:rPr lang="ar-EG" sz="32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3200" b="1" dirty="0" smtClean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قاعة بحث </a:t>
            </a:r>
            <a:r>
              <a:rPr lang="ar-EG" sz="3200" dirty="0" smtClean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تمهيدي ماجستير</a:t>
            </a:r>
            <a:r>
              <a:rPr lang="en-US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/>
            </a:r>
            <a:br>
              <a:rPr lang="en-US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</a:br>
            <a:r>
              <a:rPr lang="ar-EG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  <a:br>
              <a:rPr lang="ar-EG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</a:br>
            <a:r>
              <a:rPr lang="ar-EG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</a:t>
            </a:r>
            <a:r>
              <a:rPr lang="ar-EG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أسمـــــاء عرام</a:t>
            </a:r>
            <a: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/>
            </a:r>
            <a:br>
              <a:rPr lang="ar-EG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</a:br>
            <a:endParaRPr lang="en-US" sz="32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73" y="166688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7400"/>
            <a:ext cx="235108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3706">
        <p14:honeycomb/>
      </p:transition>
    </mc:Choice>
    <mc:Fallback>
      <p:transition spd="slow" advTm="13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58" y="4737201"/>
            <a:ext cx="1557443" cy="15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2690336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ar-EG" sz="2400" dirty="0"/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755576" y="1120675"/>
            <a:ext cx="7704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dirty="0"/>
              <a:t> </a:t>
            </a:r>
            <a:endParaRPr lang="en-US" dirty="0"/>
          </a:p>
          <a:p>
            <a:r>
              <a:rPr lang="ar-EG" dirty="0"/>
              <a:t> </a:t>
            </a:r>
            <a:endParaRPr lang="en-US" sz="2400" dirty="0"/>
          </a:p>
          <a:p>
            <a:r>
              <a:rPr lang="ar-EG" sz="2400" b="1" dirty="0"/>
              <a:t>المشكلة البحثية</a:t>
            </a:r>
            <a:r>
              <a:rPr lang="ar-EG" sz="2400" dirty="0"/>
              <a:t> :-</a:t>
            </a:r>
            <a:endParaRPr lang="en-US" sz="2400" dirty="0"/>
          </a:p>
          <a:p>
            <a:r>
              <a:rPr lang="ar-EG" sz="2400" dirty="0"/>
              <a:t> ماذا نعني بالمشكلة البحثية ؟</a:t>
            </a:r>
            <a:endParaRPr lang="en-US" sz="2400" dirty="0"/>
          </a:p>
          <a:p>
            <a:r>
              <a:rPr lang="ar-EG" sz="2400" dirty="0"/>
              <a:t>تمثل المشكلة البحثية نقطة انطلاق للعملية البحثية وتشكل مرحلة أساسية .</a:t>
            </a:r>
            <a:endParaRPr lang="en-US" sz="2400" dirty="0"/>
          </a:p>
          <a:p>
            <a:r>
              <a:rPr lang="ar-EG" sz="2400" dirty="0"/>
              <a:t>ما خطوات العملية البحثية ؟</a:t>
            </a:r>
            <a:endParaRPr lang="en-US" sz="2400" dirty="0"/>
          </a:p>
          <a:p>
            <a:r>
              <a:rPr lang="ar-EG" sz="2400" dirty="0"/>
              <a:t>- اختيار مشكلة البحث .</a:t>
            </a:r>
            <a:endParaRPr lang="en-US" sz="2400" dirty="0"/>
          </a:p>
          <a:p>
            <a:r>
              <a:rPr lang="ar-EG" sz="2400" dirty="0"/>
              <a:t>- الدراسات السابقة .</a:t>
            </a:r>
            <a:endParaRPr lang="en-US" sz="2400" dirty="0"/>
          </a:p>
          <a:p>
            <a:r>
              <a:rPr lang="ar-EG" sz="2400" dirty="0"/>
              <a:t>- صياغة الفرضيات .</a:t>
            </a:r>
            <a:endParaRPr lang="en-US" sz="2400" dirty="0"/>
          </a:p>
          <a:p>
            <a:r>
              <a:rPr lang="ar-EG" sz="2400" dirty="0"/>
              <a:t>- تصميم البحث .</a:t>
            </a:r>
            <a:endParaRPr lang="en-US" sz="2400" dirty="0"/>
          </a:p>
          <a:p>
            <a:r>
              <a:rPr lang="ar-EG" sz="2400" dirty="0"/>
              <a:t>- تصميم العينة .</a:t>
            </a:r>
            <a:endParaRPr lang="en-US" sz="2400" dirty="0"/>
          </a:p>
          <a:p>
            <a:r>
              <a:rPr lang="ar-EG" sz="2400" dirty="0"/>
              <a:t>- الأدوات وجمع البيانات .</a:t>
            </a:r>
            <a:endParaRPr lang="en-US" sz="2400" dirty="0"/>
          </a:p>
          <a:p>
            <a:r>
              <a:rPr lang="ar-EG" sz="2400" dirty="0"/>
              <a:t>- تحليل البيانات .</a:t>
            </a:r>
            <a:endParaRPr lang="en-US" sz="2400" dirty="0"/>
          </a:p>
          <a:p>
            <a:r>
              <a:rPr lang="ar-EG" sz="2400" dirty="0"/>
              <a:t>- كتابة تقرير البحث .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6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96">
        <p14:ferris dir="r"/>
      </p:transition>
    </mc:Choice>
    <mc:Fallback>
      <p:transition spd="slow" advTm="147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87624" y="1231104"/>
            <a:ext cx="6912768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400" dirty="0"/>
              <a:t>مفهوم مشكلة البحث ؟</a:t>
            </a:r>
            <a:endParaRPr lang="en-US" sz="2400" dirty="0"/>
          </a:p>
          <a:p>
            <a:r>
              <a:rPr lang="ar-EG" sz="2400" dirty="0"/>
              <a:t>قد تكون :-</a:t>
            </a:r>
            <a:endParaRPr lang="en-US" sz="2400" dirty="0"/>
          </a:p>
          <a:p>
            <a:r>
              <a:rPr lang="ar-EG" sz="2400" dirty="0"/>
              <a:t>- موضوع </a:t>
            </a:r>
            <a:endParaRPr lang="en-US" sz="2400" dirty="0"/>
          </a:p>
          <a:p>
            <a:r>
              <a:rPr lang="ar-EG" sz="2400" dirty="0"/>
              <a:t>- مسألة </a:t>
            </a:r>
            <a:endParaRPr lang="en-US" sz="2400" dirty="0"/>
          </a:p>
          <a:p>
            <a:r>
              <a:rPr lang="ar-EG" sz="2400" dirty="0"/>
              <a:t>- مشكلة </a:t>
            </a:r>
            <a:endParaRPr lang="en-US" sz="2400" dirty="0"/>
          </a:p>
          <a:p>
            <a:r>
              <a:rPr lang="ar-EG" sz="2400" dirty="0"/>
              <a:t>بحاجة الي حل أو بحث أو دراسة وهذه المشكلة يجب أن تتسم بالتحديد والتدقيق لأن المشكلة المحددة تكون أيسر وأسهل للبحث والدراسة .</a:t>
            </a:r>
            <a:endParaRPr lang="en-US" sz="2400" dirty="0"/>
          </a:p>
          <a:p>
            <a:r>
              <a:rPr lang="ar-EG" sz="2400" dirty="0"/>
              <a:t>المشكلة هي حاجة لم تشبع أو موقف يحتاج إلي توضيح أو قضية تحتاج إلي استقصاء .</a:t>
            </a:r>
            <a:endParaRPr lang="en-US" sz="2400" dirty="0"/>
          </a:p>
          <a:p>
            <a:r>
              <a:rPr lang="ar-EG" sz="2400" dirty="0"/>
              <a:t>المشكلة تقود إلي قضية مهمه جداَ بحاجه إلي استقصاء علمي تتصف بالدقة والتحديد والوضوح .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5034">
        <p14:conveyor dir="r"/>
      </p:transition>
    </mc:Choice>
    <mc:Fallback>
      <p:transition spd="slow" advTm="35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576" y="130534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dirty="0"/>
              <a:t> 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55576" y="1582341"/>
            <a:ext cx="756292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dirty="0"/>
              <a:t> </a:t>
            </a:r>
            <a:endParaRPr lang="en-US" sz="2400" dirty="0"/>
          </a:p>
          <a:p>
            <a:r>
              <a:rPr lang="ar-EG" sz="2400" b="1" dirty="0"/>
              <a:t>كيف</a:t>
            </a:r>
            <a:r>
              <a:rPr lang="ar-EG" sz="2400" dirty="0"/>
              <a:t> يتم تحديد وصياغة المشكلة البحثية ؟</a:t>
            </a:r>
            <a:endParaRPr lang="en-US" sz="2400" dirty="0"/>
          </a:p>
          <a:p>
            <a:r>
              <a:rPr lang="ar-EG" sz="2400" dirty="0"/>
              <a:t>تصاغ المشكلة </a:t>
            </a:r>
            <a:r>
              <a:rPr lang="ar-EG" sz="2400" dirty="0" smtClean="0"/>
              <a:t>بدلا</a:t>
            </a:r>
            <a:r>
              <a:rPr lang="ar-EG" sz="2400" dirty="0" smtClean="0"/>
              <a:t>لا</a:t>
            </a:r>
            <a:r>
              <a:rPr lang="ar-EG" sz="2400" dirty="0" smtClean="0"/>
              <a:t>ت </a:t>
            </a:r>
            <a:r>
              <a:rPr lang="ar-EG" sz="2400" dirty="0"/>
              <a:t>وعبارات واضحة ومحددة تشير إلي وجود حاجة للاستقصاء العلمي .</a:t>
            </a:r>
            <a:endParaRPr lang="en-US" sz="2400" dirty="0"/>
          </a:p>
          <a:p>
            <a:r>
              <a:rPr lang="ar-EG" sz="2400" dirty="0"/>
              <a:t>فمشكلة البحث الكمي عادة ما تصاغ علي شكل سؤال أو فرضية .</a:t>
            </a:r>
            <a:endParaRPr lang="en-US" sz="2400" dirty="0"/>
          </a:p>
          <a:p>
            <a:r>
              <a:rPr lang="ar-EG" sz="2400" dirty="0"/>
              <a:t>مثال :-</a:t>
            </a:r>
            <a:endParaRPr lang="en-US" sz="2400" dirty="0"/>
          </a:p>
          <a:p>
            <a:r>
              <a:rPr lang="ar-EG" sz="2400" dirty="0"/>
              <a:t>ما دوافع استخدام طلاب جامعة جنوب الوادي لمواقع التواصل الاجتماعي ؟</a:t>
            </a:r>
            <a:endParaRPr lang="en-US" sz="2400" dirty="0"/>
          </a:p>
          <a:p>
            <a:r>
              <a:rPr lang="ar-EG" sz="2400" dirty="0"/>
              <a:t>هل توجد علاقة جوهرية بين درجة الاكتئاب ودرجة الوحدة النفسية لدي طلاب الثانوية العامة بمحافظة قنا ؟</a:t>
            </a:r>
            <a:endParaRPr lang="en-US" sz="2400" dirty="0"/>
          </a:p>
          <a:p>
            <a:r>
              <a:rPr lang="ar-EG" sz="2400" dirty="0"/>
              <a:t>أولا :- حددنا الموضوع بدقة وهو :-</a:t>
            </a:r>
            <a:endParaRPr lang="en-US" sz="2400" dirty="0"/>
          </a:p>
          <a:p>
            <a:r>
              <a:rPr lang="ar-EG" sz="2400" dirty="0"/>
              <a:t>دوافع استخدام الطلاب لمواقع التواصل الاجتماعي .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2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6069">
        <p14:vortex/>
      </p:transition>
    </mc:Choice>
    <mc:Fallback>
      <p:transition spd="slow" advTm="66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9569" y="1997839"/>
            <a:ext cx="7428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dirty="0"/>
              <a:t> 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5576" y="1997839"/>
            <a:ext cx="77048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dirty="0"/>
              <a:t> </a:t>
            </a:r>
            <a:endParaRPr lang="en-US" sz="2400" dirty="0"/>
          </a:p>
          <a:p>
            <a:r>
              <a:rPr lang="ar-EG" sz="2400" dirty="0"/>
              <a:t>ثانياَ :- حددنا الفئة المستخدمة مع هذه الدراسة وهم طلاب جامعة جنوب الوادي .</a:t>
            </a:r>
            <a:endParaRPr lang="en-US" sz="2400" dirty="0"/>
          </a:p>
          <a:p>
            <a:r>
              <a:rPr lang="ar-EG" sz="2400" dirty="0"/>
              <a:t>ثالثاَ :- حددنا المكان بدقة وهو جامعة جنوب الوادي .</a:t>
            </a:r>
            <a:endParaRPr lang="en-US" sz="2400" dirty="0"/>
          </a:p>
          <a:p>
            <a:r>
              <a:rPr lang="ar-EG" sz="2400" dirty="0"/>
              <a:t>بدأ بصيغة استفهامية للمشكلة .</a:t>
            </a:r>
            <a:endParaRPr lang="en-US" sz="2400" dirty="0"/>
          </a:p>
          <a:p>
            <a:r>
              <a:rPr lang="ar-EG" sz="2400" dirty="0" smtClean="0"/>
              <a:t>وأحيانا </a:t>
            </a:r>
            <a:r>
              <a:rPr lang="ar-EG" sz="2400" dirty="0"/>
              <a:t>ممكن نحدد الفترة الزمنية للعنوان لا مانع من ذلك .</a:t>
            </a:r>
            <a:endParaRPr lang="en-US" sz="2400" dirty="0"/>
          </a:p>
          <a:p>
            <a:r>
              <a:rPr lang="ar-EG" sz="2400" dirty="0"/>
              <a:t>مشكلة البحث الكيفي اما تصاغ صياغه استفهامية أو في شكل جملة بحثية .</a:t>
            </a:r>
            <a:endParaRPr lang="en-US" sz="2400" dirty="0"/>
          </a:p>
          <a:p>
            <a:r>
              <a:rPr lang="ar-EG" sz="2400" dirty="0"/>
              <a:t>في البحث الكيفي الصياغة تكون أوسع وأشمل وأكثر </a:t>
            </a:r>
            <a:r>
              <a:rPr lang="ar-EG" sz="2400" dirty="0" smtClean="0"/>
              <a:t>عمقا </a:t>
            </a:r>
            <a:r>
              <a:rPr lang="ar-EG" sz="2400" dirty="0"/>
              <a:t>أما في الكيفي أكثر تحديداَ .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4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556">
        <p14:prism dir="r" isContent="1"/>
      </p:transition>
    </mc:Choice>
    <mc:Fallback>
      <p:transition spd="slow" advTm="50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2413338"/>
            <a:ext cx="770485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dirty="0"/>
              <a:t> </a:t>
            </a:r>
            <a:endParaRPr lang="en-US" sz="2800" dirty="0"/>
          </a:p>
          <a:p>
            <a:r>
              <a:rPr lang="ar-EG" sz="2800" dirty="0"/>
              <a:t>مثال :- </a:t>
            </a:r>
            <a:endParaRPr lang="en-US" sz="2800" dirty="0"/>
          </a:p>
          <a:p>
            <a:r>
              <a:rPr lang="ar-EG" sz="2800" dirty="0"/>
              <a:t>- هل هناك تغير في بعض القيم ألتي أثرت علي المرأة الصعيدية نتيجة لمتابعتها للأفلام التركية ؟</a:t>
            </a:r>
            <a:endParaRPr lang="en-US" sz="2800" dirty="0"/>
          </a:p>
          <a:p>
            <a:r>
              <a:rPr lang="ar-EG" sz="2800" dirty="0"/>
              <a:t>- ما التغيرات التي طرأت علي برنامج تأهيل الصحفين منذ عام 2000 حتي 2020 ؟</a:t>
            </a:r>
            <a:endParaRPr lang="en-US" sz="2800" dirty="0"/>
          </a:p>
          <a:p>
            <a:r>
              <a:rPr lang="ar-EG" sz="2800" dirty="0"/>
              <a:t>البحوث النوعية لا تشير إلي </a:t>
            </a:r>
            <a:r>
              <a:rPr lang="ar-EG" sz="2800" dirty="0" smtClean="0"/>
              <a:t>أعداد </a:t>
            </a:r>
            <a:r>
              <a:rPr lang="ar-EG" sz="2800" dirty="0"/>
              <a:t>أو كمية .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3695">
        <p14:warp dir="in"/>
      </p:transition>
    </mc:Choice>
    <mc:Fallback>
      <p:transition spd="slow" advTm="33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576" y="1859340"/>
            <a:ext cx="7632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dirty="0"/>
              <a:t> </a:t>
            </a:r>
            <a:endParaRPr lang="en-US" sz="2400" dirty="0"/>
          </a:p>
          <a:p>
            <a:r>
              <a:rPr lang="ar-EG" sz="2400" u="sng" dirty="0"/>
              <a:t>مصادر الحصول علي المشكلة البحثية :-</a:t>
            </a:r>
            <a:endParaRPr lang="en-US" sz="2400" dirty="0"/>
          </a:p>
          <a:p>
            <a:r>
              <a:rPr lang="ar-EG" sz="2400" dirty="0"/>
              <a:t>- الملاحظات العابرة غير المقصودة .</a:t>
            </a:r>
            <a:endParaRPr lang="en-US" sz="2400" dirty="0"/>
          </a:p>
          <a:p>
            <a:r>
              <a:rPr lang="ar-EG" sz="2400" dirty="0"/>
              <a:t>- استنتاج واستخلاص من النظريات .</a:t>
            </a:r>
            <a:endParaRPr lang="en-US" sz="2400" dirty="0"/>
          </a:p>
          <a:p>
            <a:r>
              <a:rPr lang="ar-EG" sz="2400" dirty="0"/>
              <a:t>- مسح الدراسات السابقة .</a:t>
            </a:r>
            <a:endParaRPr lang="en-US" sz="2400" dirty="0"/>
          </a:p>
          <a:p>
            <a:r>
              <a:rPr lang="ar-EG" sz="2400" dirty="0"/>
              <a:t>- القضايا الاجتماعية والسياسية المعاصرة الموجودة في المجتمع .</a:t>
            </a:r>
            <a:endParaRPr lang="en-US" sz="2400" dirty="0"/>
          </a:p>
          <a:p>
            <a:r>
              <a:rPr lang="ar-EG" sz="2400" dirty="0"/>
              <a:t>- القضايا العملية والمواقف العملية .</a:t>
            </a:r>
            <a:endParaRPr lang="en-US" sz="2400" dirty="0"/>
          </a:p>
          <a:p>
            <a:r>
              <a:rPr lang="ar-EG" sz="2400" dirty="0"/>
              <a:t>- الخبرات الشخصية .</a:t>
            </a:r>
            <a:endParaRPr lang="en-US" sz="2400" dirty="0"/>
          </a:p>
          <a:p>
            <a:r>
              <a:rPr lang="ar-EG" sz="2400" dirty="0"/>
              <a:t>- الانترنت , يعتبر الانترنت أكثر المصادر شيوعاَ واستخداماَ وانتشاراَ لسهولة الوصول إلي المعلومات عبر هذا المصدر .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5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5586">
        <p14:flip dir="l"/>
      </p:transition>
    </mc:Choice>
    <mc:Fallback>
      <p:transition spd="slow" advTm="115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8680"/>
            <a:ext cx="201136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3280"/>
            <a:ext cx="23526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4935" y="2780928"/>
            <a:ext cx="70525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600" b="1" u="sng" dirty="0" smtClean="0"/>
              <a:t>للتواصل :-</a:t>
            </a:r>
          </a:p>
          <a:p>
            <a:pPr algn="ctr"/>
            <a:r>
              <a:rPr lang="en-US" sz="3600" dirty="0" smtClean="0">
                <a:hlinkClick r:id="rId6"/>
              </a:rPr>
              <a:t>asmaa_mohamed@svu.edu.eg</a:t>
            </a:r>
            <a:endParaRPr lang="en-US" sz="3600" dirty="0" smtClean="0"/>
          </a:p>
          <a:p>
            <a:pPr algn="ctr"/>
            <a:r>
              <a:rPr lang="ar-EG" sz="3600" dirty="0" smtClean="0"/>
              <a:t>---------------------------------------------</a:t>
            </a:r>
            <a:endParaRPr lang="ar-EG" sz="3600" dirty="0"/>
          </a:p>
          <a:p>
            <a:pPr algn="ctr"/>
            <a:r>
              <a:rPr lang="ar-EG" sz="3600" dirty="0" smtClean="0"/>
              <a:t>أشكــركم عـلـي حــســن المتــــابعة</a:t>
            </a:r>
            <a:r>
              <a:rPr lang="en-US" sz="3600" dirty="0" smtClean="0"/>
              <a:t> </a:t>
            </a:r>
            <a:endParaRPr lang="ar-EG" sz="3600" dirty="0" smtClean="0"/>
          </a:p>
          <a:p>
            <a:pPr algn="ctr"/>
            <a:endParaRPr lang="ar-EG" sz="3600" dirty="0" smtClean="0"/>
          </a:p>
          <a:p>
            <a:pPr algn="l"/>
            <a:r>
              <a:rPr lang="ar-EG" sz="3600" dirty="0" smtClean="0"/>
              <a:t>د. أسمـــاء عـرام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91">
        <p:split orient="vert"/>
      </p:transition>
    </mc:Choice>
    <mc:Fallback>
      <p:transition spd="slow" advTm="180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دبوس تثبيت">
  <a:themeElements>
    <a:clrScheme name="دبوس تثبيت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دبوس تثبيت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بوس تثبيت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934</TotalTime>
  <Words>81</Words>
  <Application>Microsoft Office PowerPoint</Application>
  <PresentationFormat>On-screen Show (4:3)</PresentationFormat>
  <Paragraphs>62</Paragraphs>
  <Slides>8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دبوس تثبيت</vt:lpstr>
      <vt:lpstr>محـــــــاضــــــــــــرة فى مادة: قاعة بحث تمهيدي ماجستير إعـــــــــــــــداد د. أسمـــــاء عرام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samar</dc:creator>
  <cp:lastModifiedBy>lab</cp:lastModifiedBy>
  <cp:revision>98</cp:revision>
  <dcterms:created xsi:type="dcterms:W3CDTF">2019-11-10T16:57:12Z</dcterms:created>
  <dcterms:modified xsi:type="dcterms:W3CDTF">2020-04-12T10:02:01Z</dcterms:modified>
</cp:coreProperties>
</file>