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B745E7-F291-4406-AA99-F8422FD11E8C}">
          <p14:sldIdLst>
            <p14:sldId id="256"/>
            <p14:sldId id="257"/>
            <p14:sldId id="258"/>
            <p14:sldId id="259"/>
            <p14:sldId id="260"/>
            <p14:sldId id="261"/>
            <p14:sldId id="262"/>
          </p14:sldIdLst>
        </p14:section>
        <p14:section name="Untitled Section" id="{05BEAACF-B812-4B47-B1DF-59C08B155A31}">
          <p14:sldIdLst/>
        </p14:section>
        <p14:section name="Untitled Section" id="{35BADB17-59E5-4423-B287-23A5B998903C}">
          <p14:sldIdLst>
            <p14:sldId id="263"/>
            <p14:sldId id="269"/>
            <p14:sldId id="264"/>
            <p14:sldId id="265"/>
            <p14:sldId id="266"/>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71" autoAdjust="0"/>
  </p:normalViewPr>
  <p:slideViewPr>
    <p:cSldViewPr>
      <p:cViewPr>
        <p:scale>
          <a:sx n="66" d="100"/>
          <a:sy n="66" d="100"/>
        </p:scale>
        <p:origin x="-1446" y="-180"/>
      </p:cViewPr>
      <p:guideLst>
        <p:guide orient="horz" pos="2160"/>
        <p:guide pos="2880"/>
      </p:guideLst>
    </p:cSldViewPr>
  </p:slideViewPr>
  <p:outlineViewPr>
    <p:cViewPr>
      <p:scale>
        <a:sx n="33" d="100"/>
        <a:sy n="33" d="100"/>
      </p:scale>
      <p:origin x="24" y="6204"/>
    </p:cViewPr>
  </p:outlineViewPr>
  <p:notesTextViewPr>
    <p:cViewPr>
      <p:scale>
        <a:sx n="1" d="1"/>
        <a:sy n="1" d="1"/>
      </p:scale>
      <p:origin x="0" y="0"/>
    </p:cViewPr>
  </p:notesTextViewPr>
  <p:sorterViewPr>
    <p:cViewPr>
      <p:scale>
        <a:sx n="100" d="100"/>
        <a:sy n="100" d="100"/>
      </p:scale>
      <p:origin x="0" y="26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C83DFFE-ED02-4634-AB80-16B5DAAE8C73}" type="datetimeFigureOut">
              <a:rPr lang="en-US" smtClean="0"/>
              <a:t>4/14/2020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825C9AB-7556-478D-8DF5-6FDA023CA59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83DFFE-ED02-4634-AB80-16B5DAAE8C73}"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C9AB-7556-478D-8DF5-6FDA023CA5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83DFFE-ED02-4634-AB80-16B5DAAE8C73}"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C9AB-7556-478D-8DF5-6FDA023CA5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C83DFFE-ED02-4634-AB80-16B5DAAE8C73}" type="datetimeFigureOut">
              <a:rPr lang="en-US" smtClean="0"/>
              <a:t>4/14/2020</a:t>
            </a:fld>
            <a:endParaRPr lang="en-US"/>
          </a:p>
        </p:txBody>
      </p:sp>
      <p:sp>
        <p:nvSpPr>
          <p:cNvPr id="9" name="Slide Number Placeholder 8"/>
          <p:cNvSpPr>
            <a:spLocks noGrp="1"/>
          </p:cNvSpPr>
          <p:nvPr>
            <p:ph type="sldNum" sz="quarter" idx="15"/>
          </p:nvPr>
        </p:nvSpPr>
        <p:spPr/>
        <p:txBody>
          <a:bodyPr rtlCol="0"/>
          <a:lstStyle/>
          <a:p>
            <a:fld id="{7825C9AB-7556-478D-8DF5-6FDA023CA595}"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C83DFFE-ED02-4634-AB80-16B5DAAE8C73}" type="datetimeFigureOut">
              <a:rPr lang="en-US" smtClean="0"/>
              <a:t>4/14/2020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825C9AB-7556-478D-8DF5-6FDA023CA59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83DFFE-ED02-4634-AB80-16B5DAAE8C73}"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5C9AB-7556-478D-8DF5-6FDA023CA595}"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C83DFFE-ED02-4634-AB80-16B5DAAE8C73}"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5C9AB-7556-478D-8DF5-6FDA023CA595}"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C83DFFE-ED02-4634-AB80-16B5DAAE8C73}" type="datetimeFigureOut">
              <a:rPr lang="en-US" smtClean="0"/>
              <a:t>4/14/2020</a:t>
            </a:fld>
            <a:endParaRPr lang="en-US"/>
          </a:p>
        </p:txBody>
      </p:sp>
      <p:sp>
        <p:nvSpPr>
          <p:cNvPr id="7" name="Slide Number Placeholder 6"/>
          <p:cNvSpPr>
            <a:spLocks noGrp="1"/>
          </p:cNvSpPr>
          <p:nvPr>
            <p:ph type="sldNum" sz="quarter" idx="11"/>
          </p:nvPr>
        </p:nvSpPr>
        <p:spPr/>
        <p:txBody>
          <a:bodyPr rtlCol="0"/>
          <a:lstStyle/>
          <a:p>
            <a:fld id="{7825C9AB-7556-478D-8DF5-6FDA023CA595}"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3DFFE-ED02-4634-AB80-16B5DAAE8C73}"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5C9AB-7556-478D-8DF5-6FDA023CA5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C83DFFE-ED02-4634-AB80-16B5DAAE8C73}" type="datetimeFigureOut">
              <a:rPr lang="en-US" smtClean="0"/>
              <a:t>4/14/2020</a:t>
            </a:fld>
            <a:endParaRPr lang="en-US"/>
          </a:p>
        </p:txBody>
      </p:sp>
      <p:sp>
        <p:nvSpPr>
          <p:cNvPr id="22" name="Slide Number Placeholder 21"/>
          <p:cNvSpPr>
            <a:spLocks noGrp="1"/>
          </p:cNvSpPr>
          <p:nvPr>
            <p:ph type="sldNum" sz="quarter" idx="15"/>
          </p:nvPr>
        </p:nvSpPr>
        <p:spPr/>
        <p:txBody>
          <a:bodyPr rtlCol="0"/>
          <a:lstStyle/>
          <a:p>
            <a:fld id="{7825C9AB-7556-478D-8DF5-6FDA023CA595}"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C83DFFE-ED02-4634-AB80-16B5DAAE8C73}" type="datetimeFigureOut">
              <a:rPr lang="en-US" smtClean="0"/>
              <a:t>4/14/2020</a:t>
            </a:fld>
            <a:endParaRPr lang="en-US"/>
          </a:p>
        </p:txBody>
      </p:sp>
      <p:sp>
        <p:nvSpPr>
          <p:cNvPr id="18" name="Slide Number Placeholder 17"/>
          <p:cNvSpPr>
            <a:spLocks noGrp="1"/>
          </p:cNvSpPr>
          <p:nvPr>
            <p:ph type="sldNum" sz="quarter" idx="11"/>
          </p:nvPr>
        </p:nvSpPr>
        <p:spPr/>
        <p:txBody>
          <a:bodyPr rtlCol="0"/>
          <a:lstStyle/>
          <a:p>
            <a:fld id="{7825C9AB-7556-478D-8DF5-6FDA023CA595}"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C83DFFE-ED02-4634-AB80-16B5DAAE8C73}" type="datetimeFigureOut">
              <a:rPr lang="en-US" smtClean="0"/>
              <a:t>4/14/2020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825C9AB-7556-478D-8DF5-6FDA023CA5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20962">
            <a:off x="2251444" y="1075583"/>
            <a:ext cx="6133410" cy="341632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AE" sz="5400" b="1" i="0" u="none" strike="noStrike" kern="0" cap="none" spc="300" normalizeH="0" baseline="0" noProof="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uLnTx/>
                <a:uFillTx/>
              </a:rPr>
              <a:t>سكشن مناهج بحث</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AE" sz="5400" b="1" i="0" u="none" strike="noStrike" kern="0" cap="none" spc="300" normalizeH="0" baseline="0" noProof="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uLnTx/>
                <a:uFillTx/>
              </a:rPr>
              <a:t>قسم الإذاعة والتلفزيون</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AE" sz="5400" b="1" i="0" u="none" strike="noStrike" kern="0" cap="none" spc="300" normalizeH="0" baseline="0" noProof="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uLnTx/>
                <a:uFillTx/>
              </a:rPr>
              <a:t>الفرقة الثالثة</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AE" sz="5400" b="1" i="0" u="none" strike="noStrike" kern="0" cap="none" spc="300" normalizeH="0" baseline="0" noProof="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uLnTx/>
                <a:uFillTx/>
              </a:rPr>
              <a:t>م- </a:t>
            </a:r>
            <a:r>
              <a:rPr kumimoji="0" lang="ar-AE" sz="5400" b="1" i="0" u="none" strike="noStrike" kern="0" cap="none" spc="300" normalizeH="0" baseline="0" noProof="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uLnTx/>
                <a:uFillTx/>
              </a:rPr>
              <a:t>آلاء بهاء الدين</a:t>
            </a:r>
            <a:endParaRPr kumimoji="0" lang="en-US" sz="5400" b="1" i="0" u="none" strike="noStrike" kern="0" cap="none" spc="300" normalizeH="0" baseline="0" noProof="0" dirty="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uLnTx/>
              <a:uFillTx/>
            </a:endParaRPr>
          </a:p>
        </p:txBody>
      </p:sp>
    </p:spTree>
    <p:extLst>
      <p:ext uri="{BB962C8B-B14F-4D97-AF65-F5344CB8AC3E}">
        <p14:creationId xmlns:p14="http://schemas.microsoft.com/office/powerpoint/2010/main" val="266713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5908" y="228600"/>
            <a:ext cx="7467600" cy="609600"/>
          </a:xfrm>
        </p:spPr>
        <p:txBody>
          <a:bodyPr>
            <a:normAutofit/>
          </a:bodyPr>
          <a:lstStyle/>
          <a:p>
            <a:pPr algn="r" rtl="1"/>
            <a:r>
              <a:rPr lang="ar-AE" sz="2800" b="1" dirty="0" smtClean="0">
                <a:solidFill>
                  <a:schemeClr val="accent1">
                    <a:lumMod val="75000"/>
                  </a:schemeClr>
                </a:solidFill>
                <a:latin typeface="A Massir Ballpoint" pitchFamily="2" charset="-78"/>
                <a:cs typeface="A Massir Ballpoint" pitchFamily="2" charset="-78"/>
              </a:rPr>
              <a:t>مشكلة الدراسة :</a:t>
            </a:r>
            <a:endParaRPr lang="en-US" sz="2800" b="1" dirty="0">
              <a:solidFill>
                <a:schemeClr val="accent1">
                  <a:lumMod val="75000"/>
                </a:schemeClr>
              </a:solidFill>
              <a:latin typeface="A Massir Ballpoint" pitchFamily="2" charset="-78"/>
              <a:cs typeface="A Massir Ballpoint" pitchFamily="2" charset="-78"/>
            </a:endParaRPr>
          </a:p>
        </p:txBody>
      </p:sp>
      <p:sp>
        <p:nvSpPr>
          <p:cNvPr id="4" name="Rectangle 3"/>
          <p:cNvSpPr/>
          <p:nvPr/>
        </p:nvSpPr>
        <p:spPr>
          <a:xfrm>
            <a:off x="1427408" y="1066800"/>
            <a:ext cx="6324600" cy="4154984"/>
          </a:xfrm>
          <a:prstGeom prst="rect">
            <a:avLst/>
          </a:prstGeom>
        </p:spPr>
        <p:txBody>
          <a:bodyPr wrap="square">
            <a:spAutoFit/>
          </a:bodyPr>
          <a:lstStyle/>
          <a:p>
            <a:pPr algn="just" rtl="1"/>
            <a:r>
              <a:rPr lang="ar-EG" sz="2400" b="1" i="0" u="none" strike="noStrike" dirty="0" smtClean="0">
                <a:solidFill>
                  <a:srgbClr val="FF0000"/>
                </a:solidFill>
                <a:effectLst/>
                <a:latin typeface="A Massir Ballpoint" pitchFamily="2" charset="-78"/>
                <a:cs typeface="A Massir Ballpoint" pitchFamily="2" charset="-78"/>
              </a:rPr>
              <a:t>أولاً- تحديد مشكلة البحث :-</a:t>
            </a:r>
            <a:endParaRPr lang="ar-EG" sz="2400" b="0" i="0" u="none" strike="noStrike" dirty="0" smtClean="0">
              <a:solidFill>
                <a:srgbClr val="212529"/>
              </a:solidFill>
              <a:effectLst/>
              <a:latin typeface="A Massir Ballpoint" pitchFamily="2" charset="-78"/>
              <a:cs typeface="A Massir Ballpoint" pitchFamily="2" charset="-78"/>
            </a:endParaRPr>
          </a:p>
          <a:p>
            <a:pPr algn="just" rtl="1"/>
            <a:r>
              <a:rPr lang="ar-EG" sz="2400" b="0" i="0" u="none" strike="noStrike" dirty="0" smtClean="0">
                <a:solidFill>
                  <a:srgbClr val="212529"/>
                </a:solidFill>
                <a:effectLst/>
                <a:latin typeface="A Massir Ballpoint" pitchFamily="2" charset="-78"/>
                <a:cs typeface="A Massir Ballpoint" pitchFamily="2" charset="-78"/>
              </a:rPr>
              <a:t>          أول خطوة يخطوها الباحث في دراسته هي تحديد مشكلة البحث أو الدراسة الخاصة به ، فلابد لأي دراسة أن تحتوي على مشكلة أو موضوع تنصب عليه ، وتعمل على حله ، وقد تكون مشكلة البحث مشكلة في مجتمع الباحث ، أو في بيئة العمل ، موضوع مهم في الحياة .</a:t>
            </a:r>
          </a:p>
          <a:p>
            <a:pPr algn="just" rtl="1"/>
            <a:r>
              <a:rPr lang="ar-EG" sz="2400" b="1" i="0" u="none" strike="noStrike" dirty="0" smtClean="0">
                <a:solidFill>
                  <a:srgbClr val="FF0000"/>
                </a:solidFill>
                <a:effectLst/>
                <a:latin typeface="A Massir Ballpoint" pitchFamily="2" charset="-78"/>
                <a:cs typeface="A Massir Ballpoint" pitchFamily="2" charset="-78"/>
              </a:rPr>
              <a:t>ثانياً- تعريف مشكلة البحث :-</a:t>
            </a:r>
            <a:endParaRPr lang="ar-EG" sz="2400" b="0" i="0" u="none" strike="noStrike" dirty="0" smtClean="0">
              <a:solidFill>
                <a:srgbClr val="212529"/>
              </a:solidFill>
              <a:effectLst/>
              <a:latin typeface="A Massir Ballpoint" pitchFamily="2" charset="-78"/>
              <a:cs typeface="A Massir Ballpoint" pitchFamily="2" charset="-78"/>
            </a:endParaRPr>
          </a:p>
          <a:p>
            <a:pPr algn="just" rtl="1"/>
            <a:r>
              <a:rPr lang="ar-EG" sz="2400" b="0" i="0" u="none" strike="noStrike" dirty="0" smtClean="0">
                <a:solidFill>
                  <a:srgbClr val="212529"/>
                </a:solidFill>
                <a:effectLst/>
                <a:latin typeface="A Massir Ballpoint" pitchFamily="2" charset="-78"/>
                <a:cs typeface="A Massir Ballpoint" pitchFamily="2" charset="-78"/>
              </a:rPr>
              <a:t>          يمكن تعريف مشكلة البحث بأنها النقطة التي يريد الباحث دراستها وتحقيقها وفهمها ، فهي عبارة عن التساؤلات التي يطرحها الباحث في دراسته ، وتكون مهمة الدراسة الإجابة على هذه التساؤلات ، وهذه الأسئلة لابد أن تكون عبارة عن جملة استفهامية تتكون من متغيرين على </a:t>
            </a:r>
            <a:r>
              <a:rPr lang="ar-EG" sz="2400" b="0" i="0" u="none" strike="noStrike" dirty="0" smtClean="0">
                <a:solidFill>
                  <a:srgbClr val="212529"/>
                </a:solidFill>
                <a:effectLst/>
                <a:latin typeface="A Massir Ballpoint" pitchFamily="2" charset="-78"/>
                <a:cs typeface="A Massir Ballpoint" pitchFamily="2" charset="-78"/>
              </a:rPr>
              <a:t>الأ</a:t>
            </a:r>
            <a:r>
              <a:rPr lang="ar-AE" sz="2400" b="0" i="0" u="none" strike="noStrike" dirty="0" smtClean="0">
                <a:solidFill>
                  <a:srgbClr val="212529"/>
                </a:solidFill>
                <a:effectLst/>
                <a:latin typeface="A Massir Ballpoint" pitchFamily="2" charset="-78"/>
                <a:cs typeface="A Massir Ballpoint" pitchFamily="2" charset="-78"/>
              </a:rPr>
              <a:t>قل.</a:t>
            </a:r>
            <a:r>
              <a:rPr lang="ar-EG" sz="2400" b="0" i="0" u="none" strike="noStrike" dirty="0" smtClean="0">
                <a:solidFill>
                  <a:srgbClr val="212529"/>
                </a:solidFill>
                <a:effectLst/>
                <a:latin typeface="A Massir Ballpoint" pitchFamily="2" charset="-78"/>
                <a:cs typeface="A Massir Ballpoint" pitchFamily="2" charset="-78"/>
              </a:rPr>
              <a:t> </a:t>
            </a:r>
            <a:endParaRPr lang="ar-EG" sz="2400" b="0" i="0" u="none" strike="noStrike" dirty="0">
              <a:solidFill>
                <a:srgbClr val="212529"/>
              </a:solidFill>
              <a:effectLst/>
              <a:latin typeface="A Massir Ballpoint" pitchFamily="2" charset="-78"/>
              <a:cs typeface="A Massir Ballpoint"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08" y="5105400"/>
            <a:ext cx="609600" cy="609600"/>
          </a:xfrm>
          <a:prstGeom prst="rect">
            <a:avLst/>
          </a:prstGeom>
        </p:spPr>
      </p:pic>
    </p:spTree>
    <p:extLst>
      <p:ext uri="{BB962C8B-B14F-4D97-AF65-F5344CB8AC3E}">
        <p14:creationId xmlns:p14="http://schemas.microsoft.com/office/powerpoint/2010/main" val="12760791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457200"/>
            <a:ext cx="7467600" cy="4873752"/>
          </a:xfrm>
        </p:spPr>
        <p:txBody>
          <a:bodyPr/>
          <a:lstStyle/>
          <a:p>
            <a:pPr algn="just" rtl="1"/>
            <a:r>
              <a:rPr lang="ar-EG" b="1" dirty="0">
                <a:solidFill>
                  <a:srgbClr val="FF0000"/>
                </a:solidFill>
                <a:latin typeface="A Massir Ballpoint" pitchFamily="2" charset="-78"/>
                <a:cs typeface="A Massir Ballpoint" pitchFamily="2" charset="-78"/>
              </a:rPr>
              <a:t>ثالثاً- صياغة مشكلة البحث :-</a:t>
            </a:r>
            <a:endParaRPr lang="ar-EG" dirty="0">
              <a:solidFill>
                <a:srgbClr val="212529"/>
              </a:solidFill>
              <a:latin typeface="A Massir Ballpoint" pitchFamily="2" charset="-78"/>
              <a:cs typeface="A Massir Ballpoint" pitchFamily="2" charset="-78"/>
            </a:endParaRPr>
          </a:p>
          <a:p>
            <a:pPr algn="just" rtl="1"/>
            <a:r>
              <a:rPr lang="ar-EG" dirty="0">
                <a:solidFill>
                  <a:srgbClr val="212529"/>
                </a:solidFill>
                <a:latin typeface="A Massir Ballpoint" pitchFamily="2" charset="-78"/>
                <a:cs typeface="A Massir Ballpoint" pitchFamily="2" charset="-78"/>
              </a:rPr>
              <a:t>          ويجب على الباحث أن يقوم بصياغة مشكلة البحث بأسلوب واضح ومباشر ومحدد ، بحيث يفصل موضوع الدراسة عن كافة المجالات الأخرى ويحدده ويخصصه ، ويكون ذلك من خلال عبارات واضحة ومفهومة .</a:t>
            </a:r>
          </a:p>
          <a:p>
            <a:pPr algn="just" rtl="1"/>
            <a:r>
              <a:rPr lang="ar-EG" dirty="0">
                <a:solidFill>
                  <a:srgbClr val="212529"/>
                </a:solidFill>
                <a:latin typeface="A Massir Ballpoint" pitchFamily="2" charset="-78"/>
                <a:cs typeface="A Massir Ballpoint" pitchFamily="2" charset="-78"/>
              </a:rPr>
              <a:t>          ومن الخطأ أن يقوم الباحث بنقل عنوان البحث أو الرسالة كما هو دون أدنى تعديل على أنه مشكلة البحث ، فلابد أن تكون مشكلة البحث أكثر تفصيلاً من العنوان ، ويطرح فيها الباحث كافة تساؤلات البحث ، ويوضح متغيراته .</a:t>
            </a:r>
          </a:p>
          <a:p>
            <a:pPr algn="just" rtl="1"/>
            <a:r>
              <a:rPr lang="ar-EG" dirty="0">
                <a:solidFill>
                  <a:srgbClr val="212529"/>
                </a:solidFill>
                <a:latin typeface="A Massir Ballpoint" pitchFamily="2" charset="-78"/>
                <a:cs typeface="A Massir Ballpoint" pitchFamily="2" charset="-78"/>
              </a:rPr>
              <a:t>          كذلك لا يجب الخلط بين المشكلة بمفهومها الدقيق ، ومشكلة البحث ، فالمشكلة هي معضلة أو ضائقة يصعب حلها ، أما مشكلة البحث فهي قد تكون مشكلة مجتمعية يعاني منها مجتمع ما ، وقد تكون تحليل لنتائج دراسات سابقة ، أو ظاهرة لم يتناولها أحد سابقاً بالبحث والدراسة .</a:t>
            </a:r>
          </a:p>
          <a:p>
            <a:pPr algn="r"/>
            <a:endParaRPr lang="en-US" dirty="0"/>
          </a:p>
        </p:txBody>
      </p:sp>
    </p:spTree>
    <p:extLst>
      <p:ext uri="{BB962C8B-B14F-4D97-AF65-F5344CB8AC3E}">
        <p14:creationId xmlns:p14="http://schemas.microsoft.com/office/powerpoint/2010/main" val="1267946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304800"/>
            <a:ext cx="7467600" cy="5562600"/>
          </a:xfrm>
        </p:spPr>
        <p:txBody>
          <a:bodyPr>
            <a:normAutofit fontScale="92500" lnSpcReduction="10000"/>
          </a:bodyPr>
          <a:lstStyle/>
          <a:p>
            <a:pPr algn="just" rtl="1"/>
            <a:r>
              <a:rPr lang="ar-EG" b="1" dirty="0">
                <a:solidFill>
                  <a:srgbClr val="FF0000"/>
                </a:solidFill>
                <a:latin typeface="A Massir Ballpoint" pitchFamily="2" charset="-78"/>
                <a:cs typeface="A Massir Ballpoint" pitchFamily="2" charset="-78"/>
              </a:rPr>
              <a:t>ابعاً- ما يجب على الباحث مراعاته أثناء اختيار مشكلة البحث :-</a:t>
            </a:r>
            <a:endParaRPr lang="ar-EG" dirty="0">
              <a:solidFill>
                <a:srgbClr val="212529"/>
              </a:solidFill>
              <a:latin typeface="A Massir Ballpoint" pitchFamily="2" charset="-78"/>
              <a:cs typeface="A Massir Ballpoint" pitchFamily="2" charset="-78"/>
            </a:endParaRPr>
          </a:p>
          <a:p>
            <a:pPr algn="just" rtl="1"/>
            <a:r>
              <a:rPr lang="ar-EG" dirty="0">
                <a:solidFill>
                  <a:srgbClr val="212529"/>
                </a:solidFill>
                <a:latin typeface="A Massir Ballpoint" pitchFamily="2" charset="-78"/>
                <a:cs typeface="A Massir Ballpoint" pitchFamily="2" charset="-78"/>
              </a:rPr>
              <a:t>          يجب على الباحث أثناء اختيار مشكلة البحث مراعاة ما يلي :-</a:t>
            </a:r>
          </a:p>
          <a:p>
            <a:pPr algn="just" rtl="1"/>
            <a:r>
              <a:rPr lang="ar-EG" dirty="0">
                <a:solidFill>
                  <a:srgbClr val="212529"/>
                </a:solidFill>
                <a:latin typeface="A Massir Ballpoint" pitchFamily="2" charset="-78"/>
                <a:cs typeface="A Massir Ballpoint" pitchFamily="2" charset="-78"/>
              </a:rPr>
              <a:t>1- أن يختار موضوعاً يميل إليه ؛ حتى لا يشعر بالملل أثناء البحث والكتابة فيه .</a:t>
            </a:r>
          </a:p>
          <a:p>
            <a:pPr algn="just" rtl="1"/>
            <a:r>
              <a:rPr lang="ar-EG" dirty="0">
                <a:solidFill>
                  <a:srgbClr val="212529"/>
                </a:solidFill>
                <a:latin typeface="A Massir Ballpoint" pitchFamily="2" charset="-78"/>
                <a:cs typeface="A Massir Ballpoint" pitchFamily="2" charset="-78"/>
              </a:rPr>
              <a:t>2- أن يختار موضوعاً يتوافر فيه المراجع الكافية لإكمال بحثه .</a:t>
            </a:r>
          </a:p>
          <a:p>
            <a:pPr algn="just" rtl="1"/>
            <a:r>
              <a:rPr lang="ar-EG" dirty="0">
                <a:solidFill>
                  <a:srgbClr val="212529"/>
                </a:solidFill>
                <a:latin typeface="A Massir Ballpoint" pitchFamily="2" charset="-78"/>
                <a:cs typeface="A Massir Ballpoint" pitchFamily="2" charset="-78"/>
              </a:rPr>
              <a:t>3- أن يتجنب المواضيع الغامضة والغير واضحة المعالم والحدود .</a:t>
            </a:r>
          </a:p>
          <a:p>
            <a:pPr algn="just" rtl="1"/>
            <a:r>
              <a:rPr lang="ar-EG" b="1" dirty="0">
                <a:solidFill>
                  <a:srgbClr val="FF0000"/>
                </a:solidFill>
                <a:latin typeface="A Massir Ballpoint" pitchFamily="2" charset="-78"/>
                <a:cs typeface="A Massir Ballpoint" pitchFamily="2" charset="-78"/>
              </a:rPr>
              <a:t>خامساً- طرق صياغة مشكلة البحث :-</a:t>
            </a:r>
            <a:endParaRPr lang="ar-EG" dirty="0">
              <a:solidFill>
                <a:srgbClr val="212529"/>
              </a:solidFill>
              <a:latin typeface="A Massir Ballpoint" pitchFamily="2" charset="-78"/>
              <a:cs typeface="A Massir Ballpoint" pitchFamily="2" charset="-78"/>
            </a:endParaRPr>
          </a:p>
          <a:p>
            <a:pPr algn="just" rtl="1"/>
            <a:r>
              <a:rPr lang="ar-EG" dirty="0">
                <a:solidFill>
                  <a:srgbClr val="212529"/>
                </a:solidFill>
                <a:latin typeface="A Massir Ballpoint" pitchFamily="2" charset="-78"/>
                <a:cs typeface="A Massir Ballpoint" pitchFamily="2" charset="-78"/>
              </a:rPr>
              <a:t>          توجد طريقتان لصياغة مشكلة البحث هما :-</a:t>
            </a:r>
          </a:p>
          <a:p>
            <a:pPr algn="just" rtl="1"/>
            <a:r>
              <a:rPr lang="ar-EG" b="1" dirty="0">
                <a:solidFill>
                  <a:srgbClr val="FF0000"/>
                </a:solidFill>
                <a:latin typeface="A Massir Ballpoint" pitchFamily="2" charset="-78"/>
                <a:cs typeface="A Massir Ballpoint" pitchFamily="2" charset="-78"/>
              </a:rPr>
              <a:t>الطريقة الأولى :</a:t>
            </a:r>
            <a:r>
              <a:rPr lang="ar-EG" dirty="0">
                <a:solidFill>
                  <a:srgbClr val="212529"/>
                </a:solidFill>
                <a:latin typeface="A Massir Ballpoint" pitchFamily="2" charset="-78"/>
                <a:cs typeface="A Massir Ballpoint" pitchFamily="2" charset="-78"/>
              </a:rPr>
              <a:t> صياغة مشكلة البحث على شكل عبارة لفظة تقديرية .</a:t>
            </a:r>
          </a:p>
          <a:p>
            <a:pPr algn="just" rtl="1"/>
            <a:r>
              <a:rPr lang="ar-EG" b="1" dirty="0">
                <a:solidFill>
                  <a:srgbClr val="FF0000"/>
                </a:solidFill>
                <a:latin typeface="A Massir Ballpoint" pitchFamily="2" charset="-78"/>
                <a:cs typeface="A Massir Ballpoint" pitchFamily="2" charset="-78"/>
              </a:rPr>
              <a:t>الطريقة الثانية :</a:t>
            </a:r>
            <a:r>
              <a:rPr lang="ar-EG" dirty="0">
                <a:solidFill>
                  <a:srgbClr val="212529"/>
                </a:solidFill>
                <a:latin typeface="A Massir Ballpoint" pitchFamily="2" charset="-78"/>
                <a:cs typeface="A Massir Ballpoint" pitchFamily="2" charset="-78"/>
              </a:rPr>
              <a:t> صياغة مشكلة البحث على  شكل سؤال أو أكثر من سؤال .</a:t>
            </a:r>
          </a:p>
          <a:p>
            <a:pPr algn="just" rtl="1"/>
            <a:r>
              <a:rPr lang="ar-EG" dirty="0">
                <a:solidFill>
                  <a:srgbClr val="212529"/>
                </a:solidFill>
                <a:latin typeface="A Massir Ballpoint" pitchFamily="2" charset="-78"/>
                <a:cs typeface="A Massir Ballpoint" pitchFamily="2" charset="-78"/>
              </a:rPr>
              <a:t>          وتفضل طريقة صياغة مشكلة البحث على شكل سؤال أو أكثر من سؤال وذلك لأنها :-</a:t>
            </a:r>
          </a:p>
          <a:p>
            <a:pPr algn="just" rtl="1"/>
            <a:r>
              <a:rPr lang="ar-EG" dirty="0">
                <a:solidFill>
                  <a:srgbClr val="212529"/>
                </a:solidFill>
                <a:latin typeface="A Massir Ballpoint" pitchFamily="2" charset="-78"/>
                <a:cs typeface="A Massir Ballpoint" pitchFamily="2" charset="-78"/>
              </a:rPr>
              <a:t>1- يكون واضحاً في الأسئلة المتغيرات والعلاقة التي تربط بينها .</a:t>
            </a:r>
          </a:p>
          <a:p>
            <a:pPr algn="just" rtl="1"/>
            <a:r>
              <a:rPr lang="ar-EG" dirty="0">
                <a:solidFill>
                  <a:srgbClr val="212529"/>
                </a:solidFill>
                <a:latin typeface="A Massir Ballpoint" pitchFamily="2" charset="-78"/>
                <a:cs typeface="A Massir Ballpoint" pitchFamily="2" charset="-78"/>
              </a:rPr>
              <a:t>2- يفهم بذلك أن إجابة هذه الأسئلة هو الهدف النهائي للدراسة .</a:t>
            </a:r>
          </a:p>
          <a:p>
            <a:pPr algn="just" rtl="1"/>
            <a:r>
              <a:rPr lang="ar-EG" dirty="0">
                <a:solidFill>
                  <a:srgbClr val="212529"/>
                </a:solidFill>
                <a:latin typeface="A Massir Ballpoint" pitchFamily="2" charset="-78"/>
                <a:cs typeface="A Massir Ballpoint" pitchFamily="2" charset="-78"/>
              </a:rPr>
              <a:t>3- تساعد على تحديد الهدف الرئيسي للدراسة بشكل أسهل .</a:t>
            </a:r>
          </a:p>
          <a:p>
            <a:endParaRPr lang="en-US" dirty="0">
              <a:latin typeface="A Massir Ballpoint" pitchFamily="2" charset="-78"/>
              <a:cs typeface="A Massir Ballpoint"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5800" y="533400"/>
            <a:ext cx="609600" cy="609600"/>
          </a:xfrm>
          <a:prstGeom prst="rect">
            <a:avLst/>
          </a:prstGeom>
        </p:spPr>
      </p:pic>
    </p:spTree>
    <p:extLst>
      <p:ext uri="{BB962C8B-B14F-4D97-AF65-F5344CB8AC3E}">
        <p14:creationId xmlns:p14="http://schemas.microsoft.com/office/powerpoint/2010/main" val="263132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7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normAutofit/>
          </a:bodyPr>
          <a:lstStyle/>
          <a:p>
            <a:pPr algn="just" rtl="1"/>
            <a:r>
              <a:rPr lang="ar-EG" b="1" dirty="0" smtClean="0">
                <a:solidFill>
                  <a:srgbClr val="FF0000"/>
                </a:solidFill>
                <a:latin typeface="A Massir Ballpoint" pitchFamily="2" charset="-78"/>
                <a:cs typeface="A Massir Ballpoint" pitchFamily="2" charset="-78"/>
              </a:rPr>
              <a:t>سابعاً- </a:t>
            </a:r>
            <a:r>
              <a:rPr lang="ar-EG" b="1" dirty="0">
                <a:solidFill>
                  <a:srgbClr val="FF0000"/>
                </a:solidFill>
                <a:latin typeface="A Massir Ballpoint" pitchFamily="2" charset="-78"/>
                <a:cs typeface="A Massir Ballpoint" pitchFamily="2" charset="-78"/>
              </a:rPr>
              <a:t>معايير تقويم مشكلة البحث :-</a:t>
            </a:r>
            <a:endParaRPr lang="ar-EG" dirty="0">
              <a:solidFill>
                <a:srgbClr val="212529"/>
              </a:solidFill>
              <a:latin typeface="A Massir Ballpoint" pitchFamily="2" charset="-78"/>
              <a:cs typeface="A Massir Ballpoint" pitchFamily="2" charset="-78"/>
            </a:endParaRPr>
          </a:p>
          <a:p>
            <a:pPr algn="just" rtl="1"/>
            <a:r>
              <a:rPr lang="ar-EG" dirty="0">
                <a:solidFill>
                  <a:srgbClr val="212529"/>
                </a:solidFill>
                <a:latin typeface="A Massir Ballpoint" pitchFamily="2" charset="-78"/>
                <a:cs typeface="A Massir Ballpoint" pitchFamily="2" charset="-78"/>
              </a:rPr>
              <a:t>         </a:t>
            </a:r>
            <a:r>
              <a:rPr lang="ar-EG" dirty="0">
                <a:solidFill>
                  <a:srgbClr val="FF0000"/>
                </a:solidFill>
                <a:latin typeface="A Massir Ballpoint" pitchFamily="2" charset="-78"/>
                <a:cs typeface="A Massir Ballpoint" pitchFamily="2" charset="-78"/>
              </a:rPr>
              <a:t> هناك مجموعة من الأسئلة أو المعايير التي يجب أن تتوافر في مشكلة البحث حتى يمكن قبولها ، واعتبارها أساس لبحث علمي ناجح ، وهي </a:t>
            </a:r>
            <a:r>
              <a:rPr lang="ar-EG" dirty="0">
                <a:solidFill>
                  <a:srgbClr val="212529"/>
                </a:solidFill>
                <a:latin typeface="A Massir Ballpoint" pitchFamily="2" charset="-78"/>
                <a:cs typeface="A Massir Ballpoint" pitchFamily="2" charset="-78"/>
              </a:rPr>
              <a:t>:-</a:t>
            </a:r>
          </a:p>
          <a:p>
            <a:pPr algn="just" rtl="1"/>
            <a:r>
              <a:rPr lang="ar-EG" dirty="0">
                <a:solidFill>
                  <a:srgbClr val="212529"/>
                </a:solidFill>
                <a:latin typeface="A Massir Ballpoint" pitchFamily="2" charset="-78"/>
                <a:cs typeface="A Massir Ballpoint" pitchFamily="2" charset="-78"/>
              </a:rPr>
              <a:t>1- مدى حداثة الموضوع الذي تعالجه مشكلة البحث ، فهل تعالج موضوع جديد أم مكرر ؟</a:t>
            </a:r>
          </a:p>
          <a:p>
            <a:pPr algn="just" rtl="1"/>
            <a:r>
              <a:rPr lang="ar-EG" dirty="0">
                <a:solidFill>
                  <a:srgbClr val="212529"/>
                </a:solidFill>
                <a:latin typeface="A Massir Ballpoint" pitchFamily="2" charset="-78"/>
                <a:cs typeface="A Massir Ballpoint" pitchFamily="2" charset="-78"/>
              </a:rPr>
              <a:t>2- الإضافة العلمية التي ستسهم بها النتائج النهائية للبحث ، أو ما مدى إسهام هل مشكلة البحث في مجال تخصص الباحث ؟</a:t>
            </a:r>
          </a:p>
          <a:p>
            <a:pPr algn="just" rtl="1"/>
            <a:r>
              <a:rPr lang="ar-EG" dirty="0">
                <a:solidFill>
                  <a:srgbClr val="212529"/>
                </a:solidFill>
                <a:latin typeface="A Massir Ballpoint" pitchFamily="2" charset="-78"/>
                <a:cs typeface="A Massir Ballpoint" pitchFamily="2" charset="-78"/>
              </a:rPr>
              <a:t>3- مدى وضوح صياغة مشكلة البحث ودقتها ، أو هل تم صياغة مشكلة البحث بعبارات دقيقة وواضحة ؟</a:t>
            </a:r>
          </a:p>
          <a:p>
            <a:pPr algn="just" rtl="1"/>
            <a:r>
              <a:rPr lang="ar-EG" dirty="0">
                <a:solidFill>
                  <a:srgbClr val="212529"/>
                </a:solidFill>
                <a:latin typeface="A Massir Ballpoint" pitchFamily="2" charset="-78"/>
                <a:cs typeface="A Massir Ballpoint" pitchFamily="2" charset="-78"/>
              </a:rPr>
              <a:t>4- هل سينتج عن حل مشكلة البحث عن توجيه الأنظار لحل مشاكل أخرى في نفس التخصص العلمي ؟</a:t>
            </a:r>
          </a:p>
          <a:p>
            <a:pPr algn="just" rtl="1"/>
            <a:r>
              <a:rPr lang="ar-EG" dirty="0">
                <a:solidFill>
                  <a:srgbClr val="212529"/>
                </a:solidFill>
                <a:latin typeface="A Massir Ballpoint" pitchFamily="2" charset="-78"/>
                <a:cs typeface="A Massir Ballpoint" pitchFamily="2" charset="-78"/>
              </a:rPr>
              <a:t>5- مدى إمكانية تعميم النتائج التي انتهى إليها الباحث في دراسته .</a:t>
            </a:r>
          </a:p>
          <a:p>
            <a:pPr algn="just" rtl="1"/>
            <a:r>
              <a:rPr lang="ar-EG" dirty="0">
                <a:solidFill>
                  <a:srgbClr val="212529"/>
                </a:solidFill>
                <a:latin typeface="A Massir Ballpoint" pitchFamily="2" charset="-78"/>
                <a:cs typeface="A Massir Ballpoint" pitchFamily="2" charset="-78"/>
              </a:rPr>
              <a:t>6- مدى الفائدة التي ستعود على المجتمع والباحث </a:t>
            </a:r>
            <a:r>
              <a:rPr lang="ar-EG" dirty="0" smtClean="0">
                <a:solidFill>
                  <a:srgbClr val="212529"/>
                </a:solidFill>
                <a:latin typeface="A Massir Ballpoint" pitchFamily="2" charset="-78"/>
                <a:cs typeface="A Massir Ballpoint" pitchFamily="2" charset="-78"/>
              </a:rPr>
              <a:t> </a:t>
            </a:r>
            <a:r>
              <a:rPr lang="ar-EG" dirty="0">
                <a:solidFill>
                  <a:srgbClr val="212529"/>
                </a:solidFill>
                <a:latin typeface="A Massir Ballpoint" pitchFamily="2" charset="-78"/>
                <a:cs typeface="A Massir Ballpoint" pitchFamily="2" charset="-78"/>
              </a:rPr>
              <a:t>.</a:t>
            </a:r>
          </a:p>
          <a:p>
            <a:endParaRPr lang="en-US" dirty="0">
              <a:latin typeface="A Massir Ballpoint" pitchFamily="2" charset="-78"/>
              <a:cs typeface="A Massir Ballpoint"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 y="5562600"/>
            <a:ext cx="609600" cy="609600"/>
          </a:xfrm>
          <a:prstGeom prst="rect">
            <a:avLst/>
          </a:prstGeom>
        </p:spPr>
      </p:pic>
    </p:spTree>
    <p:extLst>
      <p:ext uri="{BB962C8B-B14F-4D97-AF65-F5344CB8AC3E}">
        <p14:creationId xmlns:p14="http://schemas.microsoft.com/office/powerpoint/2010/main" val="32556303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66800" y="381000"/>
            <a:ext cx="7467600" cy="1371600"/>
          </a:xfrm>
        </p:spPr>
        <p:txBody>
          <a:bodyPr>
            <a:normAutofit fontScale="92500" lnSpcReduction="20000"/>
          </a:bodyPr>
          <a:lstStyle/>
          <a:p>
            <a:pPr marL="0" marR="0" algn="ctr" rtl="1">
              <a:lnSpc>
                <a:spcPct val="115000"/>
              </a:lnSpc>
              <a:spcBef>
                <a:spcPts val="0"/>
              </a:spcBef>
              <a:spcAft>
                <a:spcPts val="1000"/>
              </a:spcAft>
            </a:pPr>
            <a:r>
              <a:rPr lang="ar-AE" b="1" dirty="0" smtClean="0">
                <a:solidFill>
                  <a:srgbClr val="FF0000"/>
                </a:solidFill>
                <a:latin typeface="Calibri"/>
                <a:ea typeface="Calibri"/>
                <a:cs typeface="Arial Unicode MS"/>
              </a:rPr>
              <a:t>مثال لمشكلة الدراسة :</a:t>
            </a:r>
          </a:p>
          <a:p>
            <a:pPr marL="0" marR="0" algn="ctr" rtl="1">
              <a:lnSpc>
                <a:spcPct val="115000"/>
              </a:lnSpc>
              <a:spcBef>
                <a:spcPts val="0"/>
              </a:spcBef>
              <a:spcAft>
                <a:spcPts val="1000"/>
              </a:spcAft>
            </a:pPr>
            <a:r>
              <a:rPr lang="ar-AE" b="1" dirty="0" smtClean="0">
                <a:latin typeface="Calibri"/>
                <a:ea typeface="Calibri"/>
                <a:cs typeface="Arial Unicode MS"/>
              </a:rPr>
              <a:t>العنوان ....</a:t>
            </a:r>
            <a:r>
              <a:rPr lang="ar-SA" b="1" dirty="0" smtClean="0">
                <a:latin typeface="Calibri"/>
                <a:ea typeface="Calibri"/>
                <a:cs typeface="Arial Unicode MS"/>
              </a:rPr>
              <a:t>دور </a:t>
            </a:r>
            <a:r>
              <a:rPr lang="ar-SA" b="1" dirty="0">
                <a:latin typeface="Calibri"/>
                <a:ea typeface="Calibri"/>
                <a:cs typeface="Arial Unicode MS"/>
              </a:rPr>
              <a:t>البرامج الحوارية في ترتيب أولويات جمهور جنوب الصعيد تجاه القضايا السياسية (دراسة مسحية)</a:t>
            </a:r>
            <a:endParaRPr lang="en-US" sz="1800" dirty="0">
              <a:latin typeface="Calibri"/>
              <a:ea typeface="Calibri"/>
              <a:cs typeface="Arial"/>
            </a:endParaRPr>
          </a:p>
          <a:p>
            <a:endParaRPr lang="en-US" dirty="0"/>
          </a:p>
        </p:txBody>
      </p:sp>
      <p:sp>
        <p:nvSpPr>
          <p:cNvPr id="4" name="Rectangle 3"/>
          <p:cNvSpPr/>
          <p:nvPr/>
        </p:nvSpPr>
        <p:spPr>
          <a:xfrm>
            <a:off x="685800" y="1600200"/>
            <a:ext cx="7010400" cy="4724370"/>
          </a:xfrm>
          <a:prstGeom prst="rect">
            <a:avLst/>
          </a:prstGeom>
        </p:spPr>
        <p:txBody>
          <a:bodyPr wrap="square">
            <a:spAutoFit/>
          </a:bodyPr>
          <a:lstStyle/>
          <a:p>
            <a:pPr indent="457200" algn="r" rtl="1">
              <a:lnSpc>
                <a:spcPct val="115000"/>
              </a:lnSpc>
              <a:spcAft>
                <a:spcPts val="1000"/>
              </a:spcAft>
            </a:pPr>
            <a:r>
              <a:rPr lang="ar-SA" sz="2000" b="1" u="sng" dirty="0">
                <a:solidFill>
                  <a:srgbClr val="FF0000"/>
                </a:solidFill>
                <a:latin typeface="Calibri"/>
                <a:ea typeface="Calibri"/>
                <a:cs typeface="Arial Unicode MS"/>
              </a:rPr>
              <a:t>مشكلة الدراسة </a:t>
            </a:r>
            <a:endParaRPr lang="en-US" sz="1400" dirty="0">
              <a:latin typeface="Calibri"/>
              <a:ea typeface="Calibri"/>
              <a:cs typeface="Arial"/>
            </a:endParaRPr>
          </a:p>
          <a:p>
            <a:pPr indent="457200" algn="r" rtl="1">
              <a:lnSpc>
                <a:spcPct val="115000"/>
              </a:lnSpc>
              <a:spcAft>
                <a:spcPts val="1000"/>
              </a:spcAft>
            </a:pPr>
            <a:r>
              <a:rPr lang="ar-SA" sz="2000" b="1" dirty="0">
                <a:latin typeface="A Massir Ballpoint" pitchFamily="2" charset="-78"/>
                <a:ea typeface="Calibri"/>
                <a:cs typeface="A Massir Ballpoint" pitchFamily="2" charset="-78"/>
              </a:rPr>
              <a:t>تشير العديد من الدراسات السابقة إلى أهمية البرامج الحوارية في الشارع المصري حيث تأتي في مرتية متقدمة من بين قائمة أهم البرامج الحوارية التي يشاهدها الجمهور المصري عامة وجمهور جنوب الصعيد عينة الدراسة , بالإضافة إلى دورها الرئيس في تغطية كافة جوانب القضايا السياسية باختلاف أنواعها وحرصها على تشكيل الوعي السياسي لدى الجمهور مما ساهم في تفعيل سياسة المشاركة السياسية .</a:t>
            </a:r>
            <a:endParaRPr lang="en-US" sz="1600" b="1" dirty="0">
              <a:latin typeface="A Massir Ballpoint" pitchFamily="2" charset="-78"/>
              <a:ea typeface="Calibri"/>
              <a:cs typeface="A Massir Ballpoint" pitchFamily="2" charset="-78"/>
            </a:endParaRPr>
          </a:p>
          <a:p>
            <a:pPr indent="457200" algn="r" rtl="1">
              <a:lnSpc>
                <a:spcPct val="115000"/>
              </a:lnSpc>
              <a:spcAft>
                <a:spcPts val="1000"/>
              </a:spcAft>
            </a:pPr>
            <a:r>
              <a:rPr lang="ar-SA" sz="2000" b="1" dirty="0">
                <a:latin typeface="A Massir Ballpoint" pitchFamily="2" charset="-78"/>
                <a:ea typeface="Calibri"/>
                <a:cs typeface="A Massir Ballpoint" pitchFamily="2" charset="-78"/>
              </a:rPr>
              <a:t>ومن هنا تمكنت الباحثة من بلورة مشكلة الدراسة من خلال الطلاع على الدراسات السابقة واستشارة المتخصصين في المجال الإعلامي بشقيه الأكاديمي والمهني ووجدت أن ثمة وجود العديد من العوامل في البرامج الحوارية تؤثر في ترتيب الأولويات لدى جمهور جنوب الصعيد تجاه القضايا السياسية ومن هنا بمكن صياغة المشكلة البحثية على النحو التالي :</a:t>
            </a:r>
            <a:endParaRPr lang="en-US" sz="1600" b="1" dirty="0">
              <a:latin typeface="A Massir Ballpoint" pitchFamily="2" charset="-78"/>
              <a:ea typeface="Calibri"/>
              <a:cs typeface="A Massir Ballpoint" pitchFamily="2" charset="-78"/>
            </a:endParaRPr>
          </a:p>
          <a:p>
            <a:pPr indent="457200" algn="r" rtl="1">
              <a:lnSpc>
                <a:spcPct val="115000"/>
              </a:lnSpc>
              <a:spcAft>
                <a:spcPts val="1000"/>
              </a:spcAft>
            </a:pPr>
            <a:r>
              <a:rPr lang="ar-SA" sz="2000" b="1" dirty="0">
                <a:latin typeface="A Massir Ballpoint" pitchFamily="2" charset="-78"/>
                <a:ea typeface="Calibri"/>
                <a:cs typeface="A Massir Ballpoint" pitchFamily="2" charset="-78"/>
              </a:rPr>
              <a:t>ما دور البرامج الحوارية (التوك شو ) في ترتيب أولويات جمهور جنول الصعيد تجاه القضايا </a:t>
            </a:r>
            <a:r>
              <a:rPr lang="ar-SA" sz="2000" b="1" dirty="0" smtClean="0">
                <a:latin typeface="A Massir Ballpoint" pitchFamily="2" charset="-78"/>
                <a:ea typeface="Calibri"/>
                <a:cs typeface="A Massir Ballpoint" pitchFamily="2" charset="-78"/>
              </a:rPr>
              <a:t>السياسية</a:t>
            </a:r>
            <a:r>
              <a:rPr lang="ar-AE" sz="2000" b="1" dirty="0" smtClean="0">
                <a:latin typeface="A Massir Ballpoint" pitchFamily="2" charset="-78"/>
                <a:ea typeface="Calibri"/>
                <a:cs typeface="A Massir Ballpoint" pitchFamily="2" charset="-78"/>
              </a:rPr>
              <a:t>؟</a:t>
            </a:r>
            <a:r>
              <a:rPr lang="ar-SA" sz="2000" b="1" dirty="0" smtClean="0">
                <a:latin typeface="A Massir Ballpoint" pitchFamily="2" charset="-78"/>
                <a:ea typeface="Calibri"/>
                <a:cs typeface="A Massir Ballpoint" pitchFamily="2" charset="-78"/>
              </a:rPr>
              <a:t> </a:t>
            </a:r>
            <a:r>
              <a:rPr lang="ar-SA" sz="2000" b="1" dirty="0">
                <a:latin typeface="A Massir Ballpoint" pitchFamily="2" charset="-78"/>
                <a:ea typeface="Calibri"/>
                <a:cs typeface="A Massir Ballpoint" pitchFamily="2" charset="-78"/>
              </a:rPr>
              <a:t>. </a:t>
            </a:r>
            <a:endParaRPr lang="en-US" sz="1600" b="1" dirty="0">
              <a:effectLst/>
              <a:latin typeface="A Massir Ballpoint" pitchFamily="2" charset="-78"/>
              <a:ea typeface="Calibri"/>
              <a:cs typeface="A Massir Ballpoint" pitchFamily="2" charset="-78"/>
            </a:endParaRPr>
          </a:p>
        </p:txBody>
      </p:sp>
    </p:spTree>
    <p:extLst>
      <p:ext uri="{BB962C8B-B14F-4D97-AF65-F5344CB8AC3E}">
        <p14:creationId xmlns:p14="http://schemas.microsoft.com/office/powerpoint/2010/main" val="14382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467600" cy="1143000"/>
          </a:xfrm>
        </p:spPr>
        <p:txBody>
          <a:bodyPr/>
          <a:lstStyle/>
          <a:p>
            <a:pPr algn="r" rtl="1"/>
            <a:r>
              <a:rPr lang="ar-AE" u="sng" dirty="0" smtClean="0">
                <a:solidFill>
                  <a:schemeClr val="accent1">
                    <a:lumMod val="75000"/>
                  </a:schemeClr>
                </a:solidFill>
                <a:latin typeface="A Massir Ballpoint" pitchFamily="2" charset="-78"/>
                <a:cs typeface="A Massir Ballpoint" pitchFamily="2" charset="-78"/>
              </a:rPr>
              <a:t>المقدمة في البحث العلمي:</a:t>
            </a:r>
            <a:endParaRPr lang="en-US" u="sng" dirty="0">
              <a:solidFill>
                <a:schemeClr val="accent1">
                  <a:lumMod val="75000"/>
                </a:schemeClr>
              </a:solidFill>
              <a:latin typeface="A Massir Ballpoint" pitchFamily="2" charset="-78"/>
              <a:cs typeface="A Massir Ballpoint" pitchFamily="2" charset="-78"/>
            </a:endParaRPr>
          </a:p>
        </p:txBody>
      </p:sp>
      <p:sp>
        <p:nvSpPr>
          <p:cNvPr id="3" name="Content Placeholder 2"/>
          <p:cNvSpPr>
            <a:spLocks noGrp="1"/>
          </p:cNvSpPr>
          <p:nvPr>
            <p:ph sz="quarter" idx="1"/>
          </p:nvPr>
        </p:nvSpPr>
        <p:spPr>
          <a:xfrm>
            <a:off x="304800" y="762000"/>
            <a:ext cx="8153400" cy="5334000"/>
          </a:xfrm>
        </p:spPr>
        <p:txBody>
          <a:bodyPr>
            <a:noAutofit/>
          </a:bodyPr>
          <a:lstStyle/>
          <a:p>
            <a:pPr algn="r"/>
            <a:r>
              <a:rPr lang="ar-AE" sz="2000" dirty="0" smtClean="0">
                <a:latin typeface="A Massir Ballpoint" pitchFamily="2" charset="-78"/>
                <a:cs typeface="A Massir Ballpoint" pitchFamily="2" charset="-78"/>
              </a:rPr>
              <a:t>* المقدمة هي تمهيد لموضوعي ، أوضح به مجال بحثي وأهميته </a:t>
            </a:r>
          </a:p>
          <a:p>
            <a:pPr algn="r"/>
            <a:r>
              <a:rPr lang="ar-AE" sz="2000" dirty="0" smtClean="0">
                <a:latin typeface="A Massir Ballpoint" pitchFamily="2" charset="-78"/>
                <a:cs typeface="A Massir Ballpoint" pitchFamily="2" charset="-78"/>
              </a:rPr>
              <a:t>*)لقد </a:t>
            </a:r>
            <a:r>
              <a:rPr lang="ar-AE" sz="2000" dirty="0">
                <a:latin typeface="A Massir Ballpoint" pitchFamily="2" charset="-78"/>
                <a:cs typeface="A Massir Ballpoint" pitchFamily="2" charset="-78"/>
              </a:rPr>
              <a:t>تم تعريف مقدمة </a:t>
            </a:r>
            <a:r>
              <a:rPr lang="ar-AE" sz="2000" dirty="0" smtClean="0">
                <a:latin typeface="A Massir Ballpoint" pitchFamily="2" charset="-78"/>
                <a:cs typeface="A Massir Ballpoint" pitchFamily="2" charset="-78"/>
              </a:rPr>
              <a:t>الرسالة  </a:t>
            </a:r>
            <a:r>
              <a:rPr lang="ar-AE" sz="2000" dirty="0">
                <a:latin typeface="A Massir Ballpoint" pitchFamily="2" charset="-78"/>
                <a:cs typeface="A Massir Ballpoint" pitchFamily="2" charset="-78"/>
              </a:rPr>
              <a:t>بأنها المدخل الرئيسي الذي يواجه القارئ قبل أن يلج في أعماق الدراسة، ويجب أن تتضمن هذه المقدمة على كافة النقاط والمعلومات الأساسية التي يتضمن عليها البحث العلمي الذي يقوم به الباحث</a:t>
            </a:r>
            <a:r>
              <a:rPr lang="ar-AE" sz="2000" dirty="0" smtClean="0">
                <a:latin typeface="A Massir Ballpoint" pitchFamily="2" charset="-78"/>
                <a:cs typeface="A Massir Ballpoint" pitchFamily="2" charset="-78"/>
              </a:rPr>
              <a:t>.</a:t>
            </a:r>
            <a:endParaRPr lang="ar-AE" sz="2000" dirty="0">
              <a:latin typeface="A Massir Ballpoint" pitchFamily="2" charset="-78"/>
              <a:cs typeface="A Massir Ballpoint" pitchFamily="2" charset="-78"/>
            </a:endParaRPr>
          </a:p>
          <a:p>
            <a:pPr marL="0" indent="0" algn="r" rtl="1">
              <a:buNone/>
            </a:pPr>
            <a:r>
              <a:rPr lang="ar-AE" sz="2000" dirty="0" smtClean="0">
                <a:latin typeface="A Massir Ballpoint" pitchFamily="2" charset="-78"/>
                <a:cs typeface="A Massir Ballpoint" pitchFamily="2" charset="-78"/>
              </a:rPr>
              <a:t>*تكتب </a:t>
            </a:r>
            <a:r>
              <a:rPr lang="ar-AE" sz="2000" dirty="0">
                <a:latin typeface="A Massir Ballpoint" pitchFamily="2" charset="-78"/>
                <a:cs typeface="A Massir Ballpoint" pitchFamily="2" charset="-78"/>
              </a:rPr>
              <a:t>مقدمة </a:t>
            </a:r>
            <a:r>
              <a:rPr lang="ar-AE" sz="2000" dirty="0" smtClean="0">
                <a:latin typeface="A Massir Ballpoint" pitchFamily="2" charset="-78"/>
                <a:cs typeface="A Massir Ballpoint" pitchFamily="2" charset="-78"/>
              </a:rPr>
              <a:t>الرسالة في </a:t>
            </a:r>
            <a:r>
              <a:rPr lang="ar-AE" sz="2000" dirty="0">
                <a:latin typeface="A Massir Ballpoint" pitchFamily="2" charset="-78"/>
                <a:cs typeface="A Massir Ballpoint" pitchFamily="2" charset="-78"/>
              </a:rPr>
              <a:t>العادة بعد صفحة الاسم، الإهداء، والتمهيد</a:t>
            </a:r>
            <a:r>
              <a:rPr lang="ar-AE" sz="2000" dirty="0" smtClean="0">
                <a:latin typeface="A Massir Ballpoint" pitchFamily="2" charset="-78"/>
                <a:cs typeface="A Massir Ballpoint" pitchFamily="2" charset="-78"/>
              </a:rPr>
              <a:t>.</a:t>
            </a:r>
            <a:endParaRPr lang="ar-AE" sz="2000" dirty="0">
              <a:latin typeface="A Massir Ballpoint" pitchFamily="2" charset="-78"/>
              <a:cs typeface="A Massir Ballpoint" pitchFamily="2" charset="-78"/>
            </a:endParaRPr>
          </a:p>
          <a:p>
            <a:pPr marL="0" indent="0" algn="r" rtl="1">
              <a:buNone/>
            </a:pPr>
            <a:r>
              <a:rPr lang="ar-AE" sz="2000" dirty="0" smtClean="0">
                <a:latin typeface="A Massir Ballpoint" pitchFamily="2" charset="-78"/>
                <a:cs typeface="A Massir Ballpoint" pitchFamily="2" charset="-78"/>
              </a:rPr>
              <a:t>*وتعد </a:t>
            </a:r>
            <a:r>
              <a:rPr lang="ar-AE" sz="2000" dirty="0">
                <a:latin typeface="A Massir Ballpoint" pitchFamily="2" charset="-78"/>
                <a:cs typeface="A Massir Ballpoint" pitchFamily="2" charset="-78"/>
              </a:rPr>
              <a:t>مقدمة </a:t>
            </a:r>
            <a:r>
              <a:rPr lang="ar-AE" sz="2000" dirty="0" smtClean="0">
                <a:latin typeface="A Massir Ballpoint" pitchFamily="2" charset="-78"/>
                <a:cs typeface="A Massir Ballpoint" pitchFamily="2" charset="-78"/>
              </a:rPr>
              <a:t>الرسالة  </a:t>
            </a:r>
            <a:r>
              <a:rPr lang="ar-AE" sz="2000" dirty="0">
                <a:latin typeface="A Massir Ballpoint" pitchFamily="2" charset="-78"/>
                <a:cs typeface="A Massir Ballpoint" pitchFamily="2" charset="-78"/>
              </a:rPr>
              <a:t>كملخص صغير للبحث العلمي الذي قام به الباحث، حيث يجب أن تكون قادرة على إعطاء لمحة عامة عن البحث العلمي الذي يقوم به الباحث بحيث يتعرف القارئ من خلالها على النقاط الرئيسية للبحث العلمي</a:t>
            </a:r>
            <a:r>
              <a:rPr lang="ar-AE" sz="2000" dirty="0" smtClean="0">
                <a:latin typeface="A Massir Ballpoint" pitchFamily="2" charset="-78"/>
                <a:cs typeface="A Massir Ballpoint" pitchFamily="2" charset="-78"/>
              </a:rPr>
              <a:t>..</a:t>
            </a:r>
            <a:endParaRPr lang="ar-AE" sz="2000" dirty="0">
              <a:latin typeface="A Massir Ballpoint" pitchFamily="2" charset="-78"/>
              <a:cs typeface="A Massir Ballpoint" pitchFamily="2" charset="-78"/>
            </a:endParaRPr>
          </a:p>
          <a:p>
            <a:pPr algn="r"/>
            <a:r>
              <a:rPr lang="ar-AE" sz="2000" dirty="0" smtClean="0">
                <a:latin typeface="A Massir Ballpoint" pitchFamily="2" charset="-78"/>
                <a:cs typeface="A Massir Ballpoint" pitchFamily="2" charset="-78"/>
              </a:rPr>
              <a:t>*كما </a:t>
            </a:r>
            <a:r>
              <a:rPr lang="ar-AE" sz="2000" dirty="0">
                <a:latin typeface="A Massir Ballpoint" pitchFamily="2" charset="-78"/>
                <a:cs typeface="A Massir Ballpoint" pitchFamily="2" charset="-78"/>
              </a:rPr>
              <a:t>تعلب مقدمة رسالة الماجستير دورا كبيرا في مساعدة القارئ على تحديد إن كان هذا البحث مناسبا له أم غير مناسب</a:t>
            </a:r>
            <a:r>
              <a:rPr lang="ar-AE" sz="2000" dirty="0" smtClean="0">
                <a:latin typeface="A Massir Ballpoint" pitchFamily="2" charset="-78"/>
                <a:cs typeface="A Massir Ballpoint" pitchFamily="2" charset="-78"/>
              </a:rPr>
              <a:t>.</a:t>
            </a:r>
            <a:endParaRPr lang="ar-AE" sz="2000" dirty="0">
              <a:latin typeface="A Massir Ballpoint" pitchFamily="2" charset="-78"/>
              <a:cs typeface="A Massir Ballpoint" pitchFamily="2" charset="-78"/>
            </a:endParaRPr>
          </a:p>
          <a:p>
            <a:pPr algn="r"/>
            <a:r>
              <a:rPr lang="ar-AE" sz="2000" dirty="0" smtClean="0">
                <a:latin typeface="A Massir Ballpoint" pitchFamily="2" charset="-78"/>
                <a:cs typeface="A Massir Ballpoint" pitchFamily="2" charset="-78"/>
              </a:rPr>
              <a:t>*ويجب </a:t>
            </a:r>
            <a:r>
              <a:rPr lang="ar-AE" sz="2000" dirty="0">
                <a:latin typeface="A Massir Ballpoint" pitchFamily="2" charset="-78"/>
                <a:cs typeface="A Massir Ballpoint" pitchFamily="2" charset="-78"/>
              </a:rPr>
              <a:t>أن يحرص الطالب على صياغة مقدمة </a:t>
            </a:r>
            <a:r>
              <a:rPr lang="ar-AE" sz="2000" dirty="0" smtClean="0">
                <a:latin typeface="A Massir Ballpoint" pitchFamily="2" charset="-78"/>
                <a:cs typeface="A Massir Ballpoint" pitchFamily="2" charset="-78"/>
              </a:rPr>
              <a:t>الرسالة بطريقة </a:t>
            </a:r>
            <a:r>
              <a:rPr lang="ar-AE" sz="2000" dirty="0">
                <a:latin typeface="A Massir Ballpoint" pitchFamily="2" charset="-78"/>
                <a:cs typeface="A Massir Ballpoint" pitchFamily="2" charset="-78"/>
              </a:rPr>
              <a:t>محكمة وخالية من الأخطاء الإملائية والنحوية، حيث يجب أن يقوم بكتابتها بأسلوب جذاب ومميز وشيق</a:t>
            </a:r>
            <a:r>
              <a:rPr lang="ar-AE" sz="2000" dirty="0" smtClean="0">
                <a:latin typeface="A Massir Ballpoint" pitchFamily="2" charset="-78"/>
                <a:cs typeface="A Massir Ballpoint" pitchFamily="2" charset="-78"/>
              </a:rPr>
              <a:t>.</a:t>
            </a:r>
            <a:endParaRPr lang="ar-AE" sz="2000" dirty="0">
              <a:latin typeface="A Massir Ballpoint" pitchFamily="2" charset="-78"/>
              <a:cs typeface="A Massir Ballpoint" pitchFamily="2" charset="-78"/>
            </a:endParaRPr>
          </a:p>
          <a:p>
            <a:pPr algn="r"/>
            <a:r>
              <a:rPr lang="ar-AE" sz="2000" dirty="0" smtClean="0">
                <a:latin typeface="A Massir Ballpoint" pitchFamily="2" charset="-78"/>
                <a:cs typeface="A Massir Ballpoint" pitchFamily="2" charset="-78"/>
              </a:rPr>
              <a:t>*كما </a:t>
            </a:r>
            <a:r>
              <a:rPr lang="ar-AE" sz="2000" dirty="0">
                <a:latin typeface="A Massir Ballpoint" pitchFamily="2" charset="-78"/>
                <a:cs typeface="A Massir Ballpoint" pitchFamily="2" charset="-78"/>
              </a:rPr>
              <a:t>أن مقدمة </a:t>
            </a:r>
            <a:r>
              <a:rPr lang="ar-AE" sz="2000" dirty="0" smtClean="0">
                <a:latin typeface="A Massir Ballpoint" pitchFamily="2" charset="-78"/>
                <a:cs typeface="A Massir Ballpoint" pitchFamily="2" charset="-78"/>
              </a:rPr>
              <a:t>الرسالة  </a:t>
            </a:r>
            <a:r>
              <a:rPr lang="ar-AE" sz="2000" dirty="0">
                <a:latin typeface="A Massir Ballpoint" pitchFamily="2" charset="-78"/>
                <a:cs typeface="A Massir Ballpoint" pitchFamily="2" charset="-78"/>
              </a:rPr>
              <a:t>تلعب دروا كبيرا في تأسيس البحث العلمي بطريقة علمية صحيحة.</a:t>
            </a:r>
            <a:endParaRPr lang="ar-AE" sz="2000" dirty="0" smtClean="0">
              <a:latin typeface="A Massir Ballpoint" pitchFamily="2" charset="-78"/>
              <a:cs typeface="A Massir Ballpoint" pitchFamily="2" charset="-78"/>
            </a:endParaRPr>
          </a:p>
          <a:p>
            <a:pPr algn="r"/>
            <a:endParaRPr lang="en-US" sz="2000" dirty="0">
              <a:latin typeface="A Massir Ballpoint" pitchFamily="2" charset="-78"/>
              <a:cs typeface="A Massir Ballpoint" pitchFamily="2" charset="-78"/>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0" y="5638800"/>
            <a:ext cx="609600" cy="609600"/>
          </a:xfrm>
          <a:prstGeom prst="rect">
            <a:avLst/>
          </a:prstGeom>
        </p:spPr>
      </p:pic>
    </p:spTree>
    <p:extLst>
      <p:ext uri="{BB962C8B-B14F-4D97-AF65-F5344CB8AC3E}">
        <p14:creationId xmlns:p14="http://schemas.microsoft.com/office/powerpoint/2010/main" val="3221861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4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533400"/>
            <a:ext cx="7467600" cy="4873752"/>
          </a:xfrm>
        </p:spPr>
        <p:txBody>
          <a:bodyPr>
            <a:normAutofit/>
          </a:bodyPr>
          <a:lstStyle/>
          <a:p>
            <a:pPr algn="r" rtl="1"/>
            <a:r>
              <a:rPr lang="ar-AE" dirty="0">
                <a:latin typeface="A Massir Ballpoint" pitchFamily="2" charset="-78"/>
                <a:cs typeface="A Massir Ballpoint" pitchFamily="2" charset="-78"/>
              </a:rPr>
              <a:t>كما يجب أن يحرص الباحث على أن تكون مقدمة </a:t>
            </a:r>
            <a:r>
              <a:rPr lang="ar-AE" dirty="0" smtClean="0">
                <a:latin typeface="A Massir Ballpoint" pitchFamily="2" charset="-78"/>
                <a:cs typeface="A Massir Ballpoint" pitchFamily="2" charset="-78"/>
              </a:rPr>
              <a:t>الرسالة  </a:t>
            </a:r>
            <a:r>
              <a:rPr lang="ar-AE" dirty="0">
                <a:latin typeface="A Massir Ballpoint" pitchFamily="2" charset="-78"/>
                <a:cs typeface="A Massir Ballpoint" pitchFamily="2" charset="-78"/>
              </a:rPr>
              <a:t>معتدلة الطول، فلا تكون قصيرة ولا طويلة، والحجم المفضل لمقدمة </a:t>
            </a:r>
            <a:r>
              <a:rPr lang="ar-AE" dirty="0" smtClean="0">
                <a:latin typeface="A Massir Ballpoint" pitchFamily="2" charset="-78"/>
                <a:cs typeface="A Massir Ballpoint" pitchFamily="2" charset="-78"/>
              </a:rPr>
              <a:t>الرسالة  </a:t>
            </a:r>
            <a:r>
              <a:rPr lang="ar-AE" dirty="0">
                <a:latin typeface="A Massir Ballpoint" pitchFamily="2" charset="-78"/>
                <a:cs typeface="A Massir Ballpoint" pitchFamily="2" charset="-78"/>
              </a:rPr>
              <a:t>هو صحفة واحدة، </a:t>
            </a:r>
            <a:r>
              <a:rPr lang="ar-AE" dirty="0" smtClean="0">
                <a:latin typeface="A Massir Ballpoint" pitchFamily="2" charset="-78"/>
                <a:cs typeface="A Massir Ballpoint" pitchFamily="2" charset="-78"/>
              </a:rPr>
              <a:t>أما بالنسبة للتوثيق فهناك مدرستين الأولى تستخدم </a:t>
            </a:r>
            <a:r>
              <a:rPr lang="ar-AE" dirty="0" smtClean="0">
                <a:latin typeface="A Massir Ballpoint" pitchFamily="2" charset="-78"/>
                <a:cs typeface="A Massir Ballpoint" pitchFamily="2" charset="-78"/>
              </a:rPr>
              <a:t>مراجع علمية والثانية ذاتية </a:t>
            </a:r>
            <a:r>
              <a:rPr lang="ar-AE" dirty="0" smtClean="0">
                <a:latin typeface="A Massir Ballpoint" pitchFamily="2" charset="-78"/>
                <a:cs typeface="A Massir Ballpoint" pitchFamily="2" charset="-78"/>
              </a:rPr>
              <a:t>أي أنني لا استخدم مراجع في المقدمة .</a:t>
            </a:r>
            <a:endParaRPr lang="ar-AE" dirty="0">
              <a:latin typeface="A Massir Ballpoint" pitchFamily="2" charset="-78"/>
              <a:cs typeface="A Massir Ballpoint" pitchFamily="2" charset="-78"/>
            </a:endParaRPr>
          </a:p>
          <a:p>
            <a:pPr algn="r" rtl="1"/>
            <a:r>
              <a:rPr lang="ar-AE" dirty="0">
                <a:solidFill>
                  <a:srgbClr val="FF0000"/>
                </a:solidFill>
                <a:latin typeface="A Massir Ballpoint" pitchFamily="2" charset="-78"/>
                <a:cs typeface="A Massir Ballpoint" pitchFamily="2" charset="-78"/>
              </a:rPr>
              <a:t>كما يجب أن يكون الطالب على دراية كاملة بأن مقدمة </a:t>
            </a:r>
            <a:r>
              <a:rPr lang="ar-AE" dirty="0" smtClean="0">
                <a:solidFill>
                  <a:srgbClr val="FF0000"/>
                </a:solidFill>
                <a:latin typeface="A Massir Ballpoint" pitchFamily="2" charset="-78"/>
                <a:cs typeface="A Massir Ballpoint" pitchFamily="2" charset="-78"/>
              </a:rPr>
              <a:t>الرسالة  </a:t>
            </a:r>
            <a:r>
              <a:rPr lang="ar-AE" dirty="0">
                <a:solidFill>
                  <a:srgbClr val="FF0000"/>
                </a:solidFill>
                <a:latin typeface="A Massir Ballpoint" pitchFamily="2" charset="-78"/>
                <a:cs typeface="A Massir Ballpoint" pitchFamily="2" charset="-78"/>
              </a:rPr>
              <a:t>تنقسم إلى ثلاثة أقسام وهي</a:t>
            </a:r>
            <a:r>
              <a:rPr lang="ar-AE" dirty="0" smtClean="0">
                <a:solidFill>
                  <a:srgbClr val="FF0000"/>
                </a:solidFill>
                <a:latin typeface="A Massir Ballpoint" pitchFamily="2" charset="-78"/>
                <a:cs typeface="A Massir Ballpoint" pitchFamily="2" charset="-78"/>
              </a:rPr>
              <a:t>:</a:t>
            </a:r>
            <a:endParaRPr lang="ar-AE" dirty="0">
              <a:solidFill>
                <a:srgbClr val="FF0000"/>
              </a:solidFill>
              <a:latin typeface="A Massir Ballpoint" pitchFamily="2" charset="-78"/>
              <a:cs typeface="A Massir Ballpoint" pitchFamily="2" charset="-78"/>
            </a:endParaRPr>
          </a:p>
          <a:p>
            <a:pPr algn="r" rtl="1"/>
            <a:r>
              <a:rPr lang="ar-AE" dirty="0">
                <a:latin typeface="A Massir Ballpoint" pitchFamily="2" charset="-78"/>
                <a:cs typeface="A Massir Ballpoint" pitchFamily="2" charset="-78"/>
              </a:rPr>
              <a:t>تقديم وتحضير القارئ لفكرة البحث العلمي الذي ينوي الباحث إعداده.</a:t>
            </a:r>
          </a:p>
          <a:p>
            <a:pPr algn="r" rtl="1"/>
            <a:r>
              <a:rPr lang="ar-AE" dirty="0">
                <a:latin typeface="A Massir Ballpoint" pitchFamily="2" charset="-78"/>
                <a:cs typeface="A Massir Ballpoint" pitchFamily="2" charset="-78"/>
              </a:rPr>
              <a:t>استعراض فكرة البحث الذي ينوي الباحث القيام به.</a:t>
            </a:r>
          </a:p>
          <a:p>
            <a:pPr algn="r" rtl="1"/>
            <a:r>
              <a:rPr lang="ar-AE" dirty="0">
                <a:latin typeface="A Massir Ballpoint" pitchFamily="2" charset="-78"/>
                <a:cs typeface="A Massir Ballpoint" pitchFamily="2" charset="-78"/>
              </a:rPr>
              <a:t>استعراض الطريقة والأفكار التي سيثبت من خلالها الباحث وجهة نظره الشخصية.</a:t>
            </a:r>
          </a:p>
          <a:p>
            <a:pPr algn="r" rtl="1"/>
            <a:endParaRPr lang="en-US" dirty="0">
              <a:latin typeface="A Massir Ballpoint" pitchFamily="2" charset="-78"/>
              <a:cs typeface="A Massir Ballpoint"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76400" y="5029200"/>
            <a:ext cx="609600" cy="609600"/>
          </a:xfrm>
          <a:prstGeom prst="rect">
            <a:avLst/>
          </a:prstGeom>
        </p:spPr>
      </p:pic>
    </p:spTree>
    <p:extLst>
      <p:ext uri="{BB962C8B-B14F-4D97-AF65-F5344CB8AC3E}">
        <p14:creationId xmlns:p14="http://schemas.microsoft.com/office/powerpoint/2010/main" val="491401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1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4191000"/>
          </a:xfrm>
        </p:spPr>
        <p:txBody>
          <a:bodyPr>
            <a:normAutofit/>
          </a:bodyPr>
          <a:lstStyle/>
          <a:p>
            <a:pPr algn="r" rtl="1"/>
            <a:r>
              <a:rPr lang="ar-AE" sz="2600" dirty="0">
                <a:solidFill>
                  <a:schemeClr val="accent1">
                    <a:lumMod val="75000"/>
                  </a:schemeClr>
                </a:solidFill>
                <a:latin typeface="A Massir Ballpoint" pitchFamily="2" charset="-78"/>
                <a:cs typeface="A Massir Ballpoint" pitchFamily="2" charset="-78"/>
              </a:rPr>
              <a:t>كيفية كتابة مقدمة </a:t>
            </a:r>
            <a:r>
              <a:rPr lang="ar-AE" sz="2600" dirty="0" smtClean="0">
                <a:solidFill>
                  <a:schemeClr val="accent1">
                    <a:lumMod val="75000"/>
                  </a:schemeClr>
                </a:solidFill>
                <a:latin typeface="A Massir Ballpoint" pitchFamily="2" charset="-78"/>
                <a:cs typeface="A Massir Ballpoint" pitchFamily="2" charset="-78"/>
              </a:rPr>
              <a:t>الرسالة؟</a:t>
            </a:r>
            <a:endParaRPr lang="ar-AE" sz="2600" dirty="0">
              <a:solidFill>
                <a:schemeClr val="accent1">
                  <a:lumMod val="75000"/>
                </a:schemeClr>
              </a:solidFill>
              <a:latin typeface="A Massir Ballpoint" pitchFamily="2" charset="-78"/>
              <a:cs typeface="A Massir Ballpoint" pitchFamily="2" charset="-78"/>
            </a:endParaRPr>
          </a:p>
          <a:p>
            <a:pPr algn="r" rtl="1"/>
            <a:r>
              <a:rPr lang="ar-AE" dirty="0">
                <a:latin typeface="A Massir Ballpoint" pitchFamily="2" charset="-78"/>
                <a:cs typeface="A Massir Ballpoint" pitchFamily="2" charset="-78"/>
              </a:rPr>
              <a:t>تنقسم مقدمة </a:t>
            </a:r>
            <a:r>
              <a:rPr lang="ar-AE" dirty="0" smtClean="0">
                <a:latin typeface="A Massir Ballpoint" pitchFamily="2" charset="-78"/>
                <a:cs typeface="A Massir Ballpoint" pitchFamily="2" charset="-78"/>
              </a:rPr>
              <a:t>الرسالة إلى </a:t>
            </a:r>
            <a:r>
              <a:rPr lang="ar-AE" dirty="0">
                <a:latin typeface="A Massir Ballpoint" pitchFamily="2" charset="-78"/>
                <a:cs typeface="A Massir Ballpoint" pitchFamily="2" charset="-78"/>
              </a:rPr>
              <a:t>عدة أجزاء كما يلي</a:t>
            </a:r>
            <a:r>
              <a:rPr lang="ar-AE" dirty="0" smtClean="0">
                <a:latin typeface="A Massir Ballpoint" pitchFamily="2" charset="-78"/>
                <a:cs typeface="A Massir Ballpoint" pitchFamily="2" charset="-78"/>
              </a:rPr>
              <a:t>:</a:t>
            </a:r>
            <a:endParaRPr lang="ar-AE" dirty="0">
              <a:latin typeface="A Massir Ballpoint" pitchFamily="2" charset="-78"/>
              <a:cs typeface="A Massir Ballpoint" pitchFamily="2" charset="-78"/>
            </a:endParaRPr>
          </a:p>
          <a:p>
            <a:pPr algn="r" rtl="1"/>
            <a:r>
              <a:rPr lang="ar-AE" dirty="0">
                <a:solidFill>
                  <a:schemeClr val="accent1">
                    <a:lumMod val="75000"/>
                  </a:schemeClr>
                </a:solidFill>
                <a:latin typeface="A Massir Ballpoint" pitchFamily="2" charset="-78"/>
                <a:cs typeface="A Massir Ballpoint" pitchFamily="2" charset="-78"/>
              </a:rPr>
              <a:t>الجُملة الافتتاحية: </a:t>
            </a:r>
            <a:r>
              <a:rPr lang="ar-AE" dirty="0">
                <a:latin typeface="A Massir Ballpoint" pitchFamily="2" charset="-78"/>
                <a:cs typeface="A Massir Ballpoint" pitchFamily="2" charset="-78"/>
              </a:rPr>
              <a:t>وهي الجُملة التي يبدأ بها الباحث العلمي مقدمة </a:t>
            </a:r>
            <a:r>
              <a:rPr lang="ar-AE" dirty="0" smtClean="0">
                <a:latin typeface="A Massir Ballpoint" pitchFamily="2" charset="-78"/>
                <a:cs typeface="A Massir Ballpoint" pitchFamily="2" charset="-78"/>
              </a:rPr>
              <a:t>الرسالة، وهي جُملة استعراضية في المقام الأول.</a:t>
            </a:r>
            <a:endParaRPr lang="ar-AE" dirty="0">
              <a:latin typeface="A Massir Ballpoint" pitchFamily="2" charset="-78"/>
              <a:cs typeface="A Massir Ballpoint" pitchFamily="2" charset="-78"/>
            </a:endParaRPr>
          </a:p>
          <a:p>
            <a:pPr algn="r" rtl="1"/>
            <a:r>
              <a:rPr lang="ar-AE" dirty="0" smtClean="0">
                <a:solidFill>
                  <a:schemeClr val="accent1">
                    <a:lumMod val="75000"/>
                  </a:schemeClr>
                </a:solidFill>
                <a:latin typeface="A Massir Ballpoint" pitchFamily="2" charset="-78"/>
                <a:cs typeface="A Massir Ballpoint" pitchFamily="2" charset="-78"/>
              </a:rPr>
              <a:t>التطرق </a:t>
            </a:r>
            <a:r>
              <a:rPr lang="ar-AE" dirty="0">
                <a:solidFill>
                  <a:schemeClr val="accent1">
                    <a:lumMod val="75000"/>
                  </a:schemeClr>
                </a:solidFill>
                <a:latin typeface="A Massir Ballpoint" pitchFamily="2" charset="-78"/>
                <a:cs typeface="A Massir Ballpoint" pitchFamily="2" charset="-78"/>
              </a:rPr>
              <a:t>إلى أهمية موضوع </a:t>
            </a:r>
            <a:r>
              <a:rPr lang="ar-AE" dirty="0" smtClean="0">
                <a:solidFill>
                  <a:schemeClr val="accent1">
                    <a:lumMod val="75000"/>
                  </a:schemeClr>
                </a:solidFill>
                <a:latin typeface="A Massir Ballpoint" pitchFamily="2" charset="-78"/>
                <a:cs typeface="A Massir Ballpoint" pitchFamily="2" charset="-78"/>
              </a:rPr>
              <a:t>الرسالة </a:t>
            </a:r>
            <a:r>
              <a:rPr lang="ar-AE" dirty="0" smtClean="0">
                <a:latin typeface="A Massir Ballpoint" pitchFamily="2" charset="-78"/>
                <a:cs typeface="A Massir Ballpoint" pitchFamily="2" charset="-78"/>
              </a:rPr>
              <a:t>: </a:t>
            </a:r>
            <a:r>
              <a:rPr lang="ar-AE" dirty="0">
                <a:latin typeface="A Massir Ballpoint" pitchFamily="2" charset="-78"/>
                <a:cs typeface="A Massir Ballpoint" pitchFamily="2" charset="-78"/>
              </a:rPr>
              <a:t>بعد الانتهاء من الجُملة الافتتاحية الاستعراضية كما سبق أن أوضحنا سلفًا، يجب على الباحث العلمي أن يوضح أهمية موضوع </a:t>
            </a:r>
            <a:r>
              <a:rPr lang="ar-AE" dirty="0" smtClean="0">
                <a:latin typeface="A Massir Ballpoint" pitchFamily="2" charset="-78"/>
                <a:cs typeface="A Massir Ballpoint" pitchFamily="2" charset="-78"/>
              </a:rPr>
              <a:t>الرسالة ر</a:t>
            </a:r>
            <a:r>
              <a:rPr lang="ar-AE" dirty="0">
                <a:latin typeface="A Massir Ballpoint" pitchFamily="2" charset="-78"/>
                <a:cs typeface="A Massir Ballpoint" pitchFamily="2" charset="-78"/>
              </a:rPr>
              <a:t>، وتتمثل أهمية موضوع الرسالة في الأسباب التي دعته إلى الكتابة في مثل هذا الموضوع</a:t>
            </a:r>
            <a:r>
              <a:rPr lang="ar-AE" dirty="0" smtClean="0">
                <a:latin typeface="A Massir Ballpoint" pitchFamily="2" charset="-78"/>
                <a:cs typeface="A Massir Ballpoint" pitchFamily="2" charset="-78"/>
              </a:rPr>
              <a:t>.</a:t>
            </a:r>
            <a:endParaRPr lang="ar-AE" dirty="0">
              <a:latin typeface="A Massir Ballpoint" pitchFamily="2" charset="-78"/>
              <a:cs typeface="A Massir Ballpoint" pitchFamily="2" charset="-78"/>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0600" y="4267200"/>
            <a:ext cx="609600" cy="609600"/>
          </a:xfrm>
          <a:prstGeom prst="rect">
            <a:avLst/>
          </a:prstGeom>
        </p:spPr>
      </p:pic>
    </p:spTree>
    <p:extLst>
      <p:ext uri="{BB962C8B-B14F-4D97-AF65-F5344CB8AC3E}">
        <p14:creationId xmlns:p14="http://schemas.microsoft.com/office/powerpoint/2010/main" val="1656169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57200"/>
            <a:ext cx="8001000" cy="6248400"/>
          </a:xfrm>
        </p:spPr>
        <p:txBody>
          <a:bodyPr>
            <a:normAutofit lnSpcReduction="10000"/>
          </a:bodyPr>
          <a:lstStyle/>
          <a:p>
            <a:pPr algn="r" rtl="1"/>
            <a:r>
              <a:rPr lang="ar-AE" sz="2600" b="1" dirty="0" smtClean="0">
                <a:solidFill>
                  <a:srgbClr val="0000CD"/>
                </a:solidFill>
                <a:latin typeface="A Massir Ballpoint" pitchFamily="2" charset="-78"/>
                <a:cs typeface="A Massir Ballpoint" pitchFamily="2" charset="-78"/>
              </a:rPr>
              <a:t>ما أهم السمات المتعلقة بمقدمة </a:t>
            </a:r>
            <a:r>
              <a:rPr lang="ar-AE" sz="2600" b="1" dirty="0" smtClean="0">
                <a:solidFill>
                  <a:srgbClr val="0000CD"/>
                </a:solidFill>
                <a:latin typeface="A Massir Ballpoint" pitchFamily="2" charset="-78"/>
                <a:cs typeface="A Massir Ballpoint" pitchFamily="2" charset="-78"/>
              </a:rPr>
              <a:t>الرسالة؟</a:t>
            </a:r>
            <a:endParaRPr lang="ar-AE" sz="2600" dirty="0" smtClean="0">
              <a:solidFill>
                <a:srgbClr val="333333"/>
              </a:solidFill>
              <a:latin typeface="A Massir Ballpoint" pitchFamily="2" charset="-78"/>
              <a:cs typeface="A Massir Ballpoint" pitchFamily="2" charset="-78"/>
            </a:endParaRPr>
          </a:p>
          <a:p>
            <a:pPr algn="r" rtl="1">
              <a:buFont typeface="Arial"/>
              <a:buChar char="•"/>
            </a:pPr>
            <a:r>
              <a:rPr lang="ar-AE" sz="2600" b="1" dirty="0" smtClean="0">
                <a:solidFill>
                  <a:srgbClr val="FF0000"/>
                </a:solidFill>
                <a:latin typeface="A Massir Ballpoint" pitchFamily="2" charset="-78"/>
                <a:cs typeface="A Massir Ballpoint" pitchFamily="2" charset="-78"/>
              </a:rPr>
              <a:t>الابتعاد </a:t>
            </a:r>
            <a:r>
              <a:rPr lang="ar-AE" sz="2600" b="1" dirty="0">
                <a:solidFill>
                  <a:srgbClr val="FF0000"/>
                </a:solidFill>
                <a:latin typeface="A Massir Ballpoint" pitchFamily="2" charset="-78"/>
                <a:cs typeface="A Massir Ballpoint" pitchFamily="2" charset="-78"/>
              </a:rPr>
              <a:t>عن الأخطاء النحوية والإملائية:</a:t>
            </a:r>
            <a:r>
              <a:rPr lang="ar-AE" sz="2600" dirty="0">
                <a:solidFill>
                  <a:srgbClr val="000000"/>
                </a:solidFill>
                <a:latin typeface="A Massir Ballpoint" pitchFamily="2" charset="-78"/>
                <a:cs typeface="A Massir Ballpoint" pitchFamily="2" charset="-78"/>
              </a:rPr>
              <a:t> من الضروري أن تكون مقدمة رسالة الماجستير خالية من أي أخطاء لغوية أو نحوية، ومن هذا المنطق يجب أن تتم مراجعتها أكثر من مرة.</a:t>
            </a:r>
            <a:endParaRPr lang="ar-AE" sz="2600" dirty="0">
              <a:solidFill>
                <a:srgbClr val="333333"/>
              </a:solidFill>
              <a:latin typeface="A Massir Ballpoint" pitchFamily="2" charset="-78"/>
              <a:cs typeface="A Massir Ballpoint" pitchFamily="2" charset="-78"/>
            </a:endParaRPr>
          </a:p>
          <a:p>
            <a:pPr algn="r" rtl="1">
              <a:buFont typeface="Arial"/>
              <a:buChar char="•"/>
            </a:pPr>
            <a:r>
              <a:rPr lang="ar-AE" sz="2600" b="1" dirty="0">
                <a:solidFill>
                  <a:srgbClr val="FF0000"/>
                </a:solidFill>
                <a:latin typeface="A Massir Ballpoint" pitchFamily="2" charset="-78"/>
                <a:cs typeface="A Massir Ballpoint" pitchFamily="2" charset="-78"/>
              </a:rPr>
              <a:t>الموضوعية والبُعد عن التحيز الشخصي:</a:t>
            </a:r>
            <a:r>
              <a:rPr lang="ar-AE" sz="2600" dirty="0">
                <a:solidFill>
                  <a:srgbClr val="000000"/>
                </a:solidFill>
                <a:latin typeface="A Massir Ballpoint" pitchFamily="2" charset="-78"/>
                <a:cs typeface="A Massir Ballpoint" pitchFamily="2" charset="-78"/>
              </a:rPr>
              <a:t> ويُعد ذلك من الأمور المهمة التي يجب أن يوليها الباحث أهمية كبيرة عند كتابة مقدمة رسالة الماجستير، حيث إنه يجب أن يبتعد عن أي آراء أو ميول شخصية، ففي ذلك خطأ جسيم ويُصيب كل أجزاء الرسالة التالية بالسلبية، حيث إن البحث العلمي بوجه عام يجب أن يعتمد على القرائن والدلائل عند طرح أي نتائج أو آراء.</a:t>
            </a:r>
            <a:endParaRPr lang="ar-AE" sz="2600" dirty="0">
              <a:solidFill>
                <a:srgbClr val="333333"/>
              </a:solidFill>
              <a:latin typeface="A Massir Ballpoint" pitchFamily="2" charset="-78"/>
              <a:cs typeface="A Massir Ballpoint" pitchFamily="2" charset="-78"/>
            </a:endParaRPr>
          </a:p>
          <a:p>
            <a:pPr algn="r" rtl="1">
              <a:buFont typeface="Arial"/>
              <a:buChar char="•"/>
            </a:pPr>
            <a:r>
              <a:rPr lang="ar-AE" sz="2600" b="1" dirty="0" smtClean="0">
                <a:solidFill>
                  <a:srgbClr val="FF0000"/>
                </a:solidFill>
                <a:latin typeface="A Massir Ballpoint" pitchFamily="2" charset="-78"/>
                <a:cs typeface="A Massir Ballpoint" pitchFamily="2" charset="-78"/>
              </a:rPr>
              <a:t>توضيح المنهج العلمي المتبع:</a:t>
            </a:r>
            <a:r>
              <a:rPr lang="ar-AE" sz="2600" dirty="0" smtClean="0">
                <a:solidFill>
                  <a:srgbClr val="000000"/>
                </a:solidFill>
                <a:latin typeface="A Massir Ballpoint" pitchFamily="2" charset="-78"/>
                <a:cs typeface="A Massir Ballpoint" pitchFamily="2" charset="-78"/>
              </a:rPr>
              <a:t> يجب أن يشير الباحث العلمي في مقدمة رسالة الماجستير إلى المنهج العلمي الذي يتبعه في دراسة المشكلة، ويختلف الباحثون في ذلك حسب طبيعة البحث العلمي، فهناك من يستخدم المنهج الكمي في حالة كون المشكلة علمية تطبيقية، وهناك من يستخدم المنهج الوصفي في حالة كون المشكلة مجتمعية، وهناك من يستخدم المنهجين معًا في الوقت نفسه؛ من أجل تلافي عيوب المنهجين، والتمتع بأكبر عدد من المزايا.</a:t>
            </a:r>
            <a:endParaRPr lang="ar-AE" sz="2600" dirty="0" smtClean="0">
              <a:solidFill>
                <a:srgbClr val="333333"/>
              </a:solidFill>
              <a:latin typeface="A Massir Ballpoint" pitchFamily="2" charset="-78"/>
              <a:cs typeface="A Massir Ballpoint" pitchFamily="2" charset="-78"/>
            </a:endParaRPr>
          </a:p>
          <a:p>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3400" y="304800"/>
            <a:ext cx="609600" cy="609600"/>
          </a:xfrm>
          <a:prstGeom prst="rect">
            <a:avLst/>
          </a:prstGeom>
        </p:spPr>
      </p:pic>
    </p:spTree>
    <p:extLst>
      <p:ext uri="{BB962C8B-B14F-4D97-AF65-F5344CB8AC3E}">
        <p14:creationId xmlns:p14="http://schemas.microsoft.com/office/powerpoint/2010/main" val="27899387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7467600" cy="5483352"/>
          </a:xfrm>
        </p:spPr>
        <p:txBody>
          <a:bodyPr>
            <a:normAutofit/>
          </a:bodyPr>
          <a:lstStyle/>
          <a:p>
            <a:pPr lvl="0" algn="r" rtl="1">
              <a:buClr>
                <a:srgbClr val="FE8637"/>
              </a:buClr>
              <a:buFont typeface="Arial"/>
              <a:buChar char="•"/>
            </a:pPr>
            <a:r>
              <a:rPr lang="ar-AE" b="1" dirty="0">
                <a:solidFill>
                  <a:srgbClr val="FF0000"/>
                </a:solidFill>
                <a:latin typeface="A Massir Ballpoint" pitchFamily="2" charset="-78"/>
                <a:cs typeface="A Massir Ballpoint" pitchFamily="2" charset="-78"/>
              </a:rPr>
              <a:t>الاختصار والإيجاز:</a:t>
            </a:r>
            <a:r>
              <a:rPr lang="ar-AE" dirty="0">
                <a:solidFill>
                  <a:srgbClr val="000000"/>
                </a:solidFill>
                <a:latin typeface="A Massir Ballpoint" pitchFamily="2" charset="-78"/>
                <a:cs typeface="A Massir Ballpoint" pitchFamily="2" charset="-78"/>
              </a:rPr>
              <a:t> من المهم أن يطرح الباحث الفكرة العامة للموضوع أو الإشكالية العلمية في مقدمة رسالة الماجستير بشكل موجز غير مُخلٍّ، ويجب أن لا تتجاوز المقدمة ثلاثمائة كلمة على أقصى تقدير.</a:t>
            </a:r>
            <a:endParaRPr lang="ar-AE" dirty="0">
              <a:solidFill>
                <a:srgbClr val="333333"/>
              </a:solidFill>
              <a:latin typeface="A Massir Ballpoint" pitchFamily="2" charset="-78"/>
              <a:cs typeface="A Massir Ballpoint" pitchFamily="2" charset="-78"/>
            </a:endParaRPr>
          </a:p>
          <a:p>
            <a:pPr lvl="0" algn="r" rtl="1">
              <a:buClr>
                <a:srgbClr val="FE8637"/>
              </a:buClr>
              <a:buFont typeface="Arial"/>
              <a:buChar char="•"/>
            </a:pPr>
            <a:r>
              <a:rPr lang="ar-AE" b="1" dirty="0">
                <a:solidFill>
                  <a:srgbClr val="FF0000"/>
                </a:solidFill>
                <a:latin typeface="A Massir Ballpoint" pitchFamily="2" charset="-78"/>
                <a:cs typeface="A Massir Ballpoint" pitchFamily="2" charset="-78"/>
              </a:rPr>
              <a:t>البُعد عن استخدام ضمائر الملكية:</a:t>
            </a:r>
            <a:r>
              <a:rPr lang="ar-AE" dirty="0">
                <a:solidFill>
                  <a:srgbClr val="000000"/>
                </a:solidFill>
                <a:latin typeface="A Massir Ballpoint" pitchFamily="2" charset="-78"/>
                <a:cs typeface="A Massir Ballpoint" pitchFamily="2" charset="-78"/>
              </a:rPr>
              <a:t> حيث إن ذلك النوع من الخاطب </a:t>
            </a:r>
            <a:r>
              <a:rPr lang="ar-AE" dirty="0" smtClean="0">
                <a:solidFill>
                  <a:srgbClr val="000000"/>
                </a:solidFill>
                <a:latin typeface="A Massir Ballpoint" pitchFamily="2" charset="-78"/>
                <a:cs typeface="A Massir Ballpoint" pitchFamily="2" charset="-78"/>
              </a:rPr>
              <a:t>يوحي للقارئ </a:t>
            </a:r>
            <a:r>
              <a:rPr lang="ar-AE" dirty="0">
                <a:solidFill>
                  <a:srgbClr val="000000"/>
                </a:solidFill>
                <a:latin typeface="A Massir Ballpoint" pitchFamily="2" charset="-78"/>
                <a:cs typeface="A Massir Ballpoint" pitchFamily="2" charset="-78"/>
              </a:rPr>
              <a:t>بتعالي الباحث، وهذا ما لا ينبغي أن يُوجد فيه، فالتواضع من شيم الباحثين والعلماء.</a:t>
            </a:r>
            <a:endParaRPr lang="ar-AE" dirty="0">
              <a:solidFill>
                <a:srgbClr val="333333"/>
              </a:solidFill>
              <a:latin typeface="A Massir Ballpoint" pitchFamily="2" charset="-78"/>
              <a:cs typeface="A Massir Ballpoint" pitchFamily="2" charset="-78"/>
            </a:endParaRPr>
          </a:p>
          <a:p>
            <a:pPr lvl="0" algn="r" rtl="1">
              <a:buClr>
                <a:srgbClr val="FE8637"/>
              </a:buClr>
              <a:buFont typeface="Arial"/>
              <a:buChar char="•"/>
            </a:pPr>
            <a:r>
              <a:rPr lang="ar-AE" b="1" dirty="0">
                <a:solidFill>
                  <a:srgbClr val="FF0000"/>
                </a:solidFill>
                <a:latin typeface="A Massir Ballpoint" pitchFamily="2" charset="-78"/>
                <a:cs typeface="A Massir Ballpoint" pitchFamily="2" charset="-78"/>
              </a:rPr>
              <a:t>عنصر التشويق:</a:t>
            </a:r>
            <a:r>
              <a:rPr lang="ar-AE" dirty="0">
                <a:solidFill>
                  <a:srgbClr val="000000"/>
                </a:solidFill>
                <a:latin typeface="A Massir Ballpoint" pitchFamily="2" charset="-78"/>
                <a:cs typeface="A Massir Ballpoint" pitchFamily="2" charset="-78"/>
              </a:rPr>
              <a:t> وهو من الأمور المستحبة عن كتابة مقدمة رسالة الماجستير ففيه تحفيز للقارئ لمتابعة القراءة؛ من أجل التعرف على </a:t>
            </a:r>
            <a:r>
              <a:rPr lang="ar-AE" dirty="0" smtClean="0">
                <a:solidFill>
                  <a:srgbClr val="000000"/>
                </a:solidFill>
                <a:latin typeface="A Massir Ballpoint" pitchFamily="2" charset="-78"/>
                <a:cs typeface="A Massir Ballpoint" pitchFamily="2" charset="-78"/>
              </a:rPr>
              <a:t>المحتوى.</a:t>
            </a:r>
            <a:endParaRPr lang="en-US" sz="2800"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71600" y="4572000"/>
            <a:ext cx="609600" cy="609600"/>
          </a:xfrm>
          <a:prstGeom prst="rect">
            <a:avLst/>
          </a:prstGeom>
        </p:spPr>
      </p:pic>
    </p:spTree>
    <p:extLst>
      <p:ext uri="{BB962C8B-B14F-4D97-AF65-F5344CB8AC3E}">
        <p14:creationId xmlns:p14="http://schemas.microsoft.com/office/powerpoint/2010/main" val="42782595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304800"/>
            <a:ext cx="7467600" cy="1600200"/>
          </a:xfrm>
        </p:spPr>
        <p:txBody>
          <a:bodyPr>
            <a:normAutofit/>
          </a:bodyPr>
          <a:lstStyle/>
          <a:p>
            <a:pPr algn="r"/>
            <a:r>
              <a:rPr lang="ar-AE" sz="2800" dirty="0" smtClean="0">
                <a:solidFill>
                  <a:schemeClr val="accent1">
                    <a:lumMod val="75000"/>
                  </a:schemeClr>
                </a:solidFill>
                <a:latin typeface="A Massir Ballpoint" pitchFamily="2" charset="-78"/>
                <a:cs typeface="A Massir Ballpoint" pitchFamily="2" charset="-78"/>
              </a:rPr>
              <a:t>مثال على مقدمة الدراسة :</a:t>
            </a:r>
          </a:p>
          <a:p>
            <a:pPr algn="r"/>
            <a:r>
              <a:rPr lang="ar-AE" dirty="0" smtClean="0">
                <a:solidFill>
                  <a:schemeClr val="accent1">
                    <a:lumMod val="75000"/>
                  </a:schemeClr>
                </a:solidFill>
                <a:latin typeface="A Massir Ballpoint" pitchFamily="2" charset="-78"/>
                <a:cs typeface="A Massir Ballpoint" pitchFamily="2" charset="-78"/>
              </a:rPr>
              <a:t>العنوان .....دور </a:t>
            </a:r>
            <a:r>
              <a:rPr lang="ar-AE" dirty="0">
                <a:solidFill>
                  <a:schemeClr val="accent1">
                    <a:lumMod val="75000"/>
                  </a:schemeClr>
                </a:solidFill>
                <a:latin typeface="A Massir Ballpoint" pitchFamily="2" charset="-78"/>
                <a:cs typeface="A Massir Ballpoint" pitchFamily="2" charset="-78"/>
              </a:rPr>
              <a:t>البرامج الحوارية في ترتيب أولويات جمهور جنوب الصعيد تجاه القضايا السياسية (دراسة مسحية)</a:t>
            </a:r>
            <a:endParaRPr lang="en-US" dirty="0">
              <a:solidFill>
                <a:schemeClr val="accent1">
                  <a:lumMod val="75000"/>
                </a:schemeClr>
              </a:solidFill>
              <a:latin typeface="A Massir Ballpoint" pitchFamily="2" charset="-78"/>
              <a:cs typeface="A Massir Ballpoint" pitchFamily="2" charset="-78"/>
            </a:endParaRPr>
          </a:p>
        </p:txBody>
      </p:sp>
      <p:sp>
        <p:nvSpPr>
          <p:cNvPr id="4" name="Rectangle 3"/>
          <p:cNvSpPr/>
          <p:nvPr/>
        </p:nvSpPr>
        <p:spPr>
          <a:xfrm>
            <a:off x="478971" y="1524000"/>
            <a:ext cx="7315200" cy="5056256"/>
          </a:xfrm>
          <a:prstGeom prst="rect">
            <a:avLst/>
          </a:prstGeom>
        </p:spPr>
        <p:txBody>
          <a:bodyPr wrap="square">
            <a:spAutoFit/>
          </a:bodyPr>
          <a:lstStyle/>
          <a:p>
            <a:pPr algn="r" rtl="1">
              <a:lnSpc>
                <a:spcPct val="115000"/>
              </a:lnSpc>
              <a:spcAft>
                <a:spcPts val="1000"/>
              </a:spcAft>
            </a:pPr>
            <a:r>
              <a:rPr lang="ar-SA" sz="2400" b="1" u="sng" dirty="0" smtClean="0">
                <a:solidFill>
                  <a:srgbClr val="FF0000"/>
                </a:solidFill>
                <a:effectLst/>
                <a:latin typeface="Calibri"/>
                <a:ea typeface="Calibri"/>
                <a:cs typeface="Arial Unicode MS"/>
              </a:rPr>
              <a:t>المقدمة</a:t>
            </a:r>
            <a:endParaRPr lang="en-US" sz="1400" dirty="0" smtClean="0">
              <a:effectLst/>
              <a:latin typeface="Calibri"/>
              <a:ea typeface="Calibri"/>
              <a:cs typeface="Arial"/>
            </a:endParaRPr>
          </a:p>
          <a:p>
            <a:pPr algn="r" rtl="1">
              <a:lnSpc>
                <a:spcPct val="115000"/>
              </a:lnSpc>
              <a:spcAft>
                <a:spcPts val="1000"/>
              </a:spcAft>
            </a:pPr>
            <a:r>
              <a:rPr lang="ar-SA" sz="1400" b="1" dirty="0" smtClean="0">
                <a:effectLst/>
                <a:latin typeface="Calibri"/>
                <a:ea typeface="Calibri"/>
                <a:cs typeface="Arial"/>
              </a:rPr>
              <a:t>يمثل الإعلام عنصرا مؤثرا في حياة المجتمعات باعتباره النتشر والمروج الأساسي للفكر والثقافة ويسهم بفاعلية في عملية تشكيل الوعي الاجتماعي للأفراد إلى جانب الأسرة والمؤسسات التعليمية والمدنية وفي السنوات الأخيرة اكتسبت وسائل الإعلام باختلافها أبعادا جديدة وزادت من قوة تأثيره على الأفراد والجماعات أضف إلى ذلك أن الإعلام  باعتباره مؤسسة اجتماعية هامة في المجتمعات البشرية يحمل مضامين اقتصادية وسياسية وخطورة دورها الذي تمارسه في المجتمعات المختلفة لكونها المسئول الأبرز عن بناء وتشكيل صورة اعالم الخارجي في أذهان الجماهير والقوى المؤثرة لأنها النافذة التي يصل بها الجميع إلى العالم الواقعي من خلال ما تقدمه (1).</a:t>
            </a:r>
            <a:endParaRPr lang="en-US" sz="1400" dirty="0" smtClean="0">
              <a:effectLst/>
              <a:latin typeface="Calibri"/>
              <a:ea typeface="Calibri"/>
              <a:cs typeface="Arial"/>
            </a:endParaRPr>
          </a:p>
          <a:p>
            <a:pPr algn="r" rtl="1">
              <a:lnSpc>
                <a:spcPct val="115000"/>
              </a:lnSpc>
              <a:spcAft>
                <a:spcPts val="1000"/>
              </a:spcAft>
            </a:pPr>
            <a:r>
              <a:rPr lang="ar-SA" sz="1400" b="1" dirty="0" smtClean="0">
                <a:effectLst/>
                <a:latin typeface="Calibri"/>
                <a:ea typeface="Calibri"/>
                <a:cs typeface="Arial"/>
              </a:rPr>
              <a:t>كما تعد البرامج الحوارية إحدى برامج وسائل الإعلام معاصرة وأكثرها انتشارا ونجاحا في توصيل الرسالة الإعلامية إلى المستمعين والمشاهدين كما تؤدي هذه البرامج سواء كانت ترفيهية أو سياسية أو اجتماعية أو تثقيفية أو دينية دورا أساسيا في المجتمع لما تفرضه طبيعة التلفزيون في إيصال الرسالة بين المرسل والمستقبل وتتحقق المشاركة الجماهيرية في البرامج من خلال تقديم آراائهم ومقترحاتهم وأفكارهم كما أن برامج الحوار تشغل بمختلف أنواعها حيزا واسعا من ساعات البث اليومية للعديد من القنوات الإعلامية نتيجة للانفتاح الإعلامي الكبير الذي شهده العالم في عصر الأقمار الاصطناعية كما أن البرامج الحوارية ظهرت كنوع من التفاعل مع الأنظمة الإعلامية العالمية التي أوجدت أشكالا جديدة فيما يسمى </a:t>
            </a:r>
            <a:r>
              <a:rPr lang="en-US" sz="1400" b="1" dirty="0" smtClean="0">
                <a:effectLst/>
                <a:latin typeface="Calibri"/>
                <a:ea typeface="Calibri"/>
                <a:cs typeface="Arial"/>
              </a:rPr>
              <a:t>News </a:t>
            </a:r>
            <a:r>
              <a:rPr lang="en-US" sz="1400" b="1" dirty="0" err="1" smtClean="0">
                <a:effectLst/>
                <a:latin typeface="Calibri"/>
                <a:ea typeface="Calibri"/>
                <a:cs typeface="Arial"/>
              </a:rPr>
              <a:t>forats</a:t>
            </a:r>
            <a:r>
              <a:rPr lang="ar-SA" sz="1400" b="1" dirty="0" smtClean="0">
                <a:effectLst/>
                <a:latin typeface="Calibri"/>
                <a:ea typeface="Calibri"/>
                <a:cs typeface="Arial"/>
              </a:rPr>
              <a:t>وكان من نتائجها برامج الرأي </a:t>
            </a:r>
            <a:r>
              <a:rPr lang="en-US" sz="1400" b="1" dirty="0" smtClean="0">
                <a:effectLst/>
                <a:latin typeface="Calibri"/>
                <a:ea typeface="Calibri"/>
                <a:cs typeface="Arial"/>
              </a:rPr>
              <a:t>Talk show</a:t>
            </a:r>
            <a:r>
              <a:rPr lang="en-US" sz="1400" b="1" dirty="0" smtClean="0">
                <a:effectLst/>
                <a:latin typeface="Arial"/>
                <a:ea typeface="Calibri"/>
                <a:cs typeface="Arial"/>
              </a:rPr>
              <a:t> </a:t>
            </a:r>
            <a:r>
              <a:rPr lang="ar-SA" sz="1400" b="1" dirty="0" smtClean="0">
                <a:effectLst/>
                <a:latin typeface="Arial"/>
                <a:ea typeface="Calibri"/>
                <a:cs typeface="Arial"/>
              </a:rPr>
              <a:t>وهي برامج حوارية تتخذ أشكالا مختلفة وتستضيف الخبراء والجمهور العام وتعتمد على الإثارة والمواجهة وتتعدد أشكال مشاركة الجمهور فيها وتبث على الهواء مباشرة أو مسجلة أحيانا ولقد شهدت الفترة الأخيرة في العالم العربي العديد من التغيرات والتحولات السياسية وكان لوسائل الإعلام عامة والبرامج الحوارية خاصة دورا مهما في متابعة تلك الأحداث فوسائل الإعلام المعاصرة ذات أهمية كبيرة في التأثير على الجمهور وتحديد مواقفه إزاء مختلف القضايا التي </a:t>
            </a:r>
            <a:r>
              <a:rPr lang="ar-SA" b="1" dirty="0" smtClean="0">
                <a:effectLst/>
                <a:latin typeface="Arial"/>
                <a:ea typeface="Calibri"/>
                <a:cs typeface="Arial"/>
              </a:rPr>
              <a:t>تدور حوله (2) .</a:t>
            </a:r>
            <a:endParaRPr lang="en-US" sz="1400" dirty="0" smtClean="0">
              <a:effectLst/>
              <a:latin typeface="Calibri"/>
              <a:ea typeface="Calibri"/>
              <a:cs typeface="Arial"/>
            </a:endParaRPr>
          </a:p>
        </p:txBody>
      </p:sp>
    </p:spTree>
    <p:extLst>
      <p:ext uri="{BB962C8B-B14F-4D97-AF65-F5344CB8AC3E}">
        <p14:creationId xmlns:p14="http://schemas.microsoft.com/office/powerpoint/2010/main" val="255179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772400" cy="6245352"/>
          </a:xfrm>
        </p:spPr>
        <p:txBody>
          <a:bodyPr>
            <a:normAutofit/>
          </a:bodyPr>
          <a:lstStyle/>
          <a:p>
            <a:pPr marL="0" lvl="0" indent="0" algn="r" rtl="1">
              <a:lnSpc>
                <a:spcPct val="115000"/>
              </a:lnSpc>
              <a:spcBef>
                <a:spcPts val="0"/>
              </a:spcBef>
              <a:spcAft>
                <a:spcPts val="1000"/>
              </a:spcAft>
              <a:buClrTx/>
              <a:buSzTx/>
              <a:buNone/>
            </a:pPr>
            <a:r>
              <a:rPr lang="ar-SA" sz="2000" b="1" dirty="0" smtClean="0">
                <a:solidFill>
                  <a:prstClr val="black"/>
                </a:solidFill>
                <a:latin typeface="A Massir Ballpoint" pitchFamily="2" charset="-78"/>
                <a:ea typeface="Calibri"/>
                <a:cs typeface="A Massir Ballpoint" pitchFamily="2" charset="-78"/>
              </a:rPr>
              <a:t>كما تلعب البرامج الحوارية بالقنوات الفضائية المصرية دورا جوهريا في مناقشة العديد من القضايا السياسية في الحياة العامة وخاصة في جانب المشاركة السياسية للجماهير من خلال توعيتها لهم بصورة أساسية بالإضافة إلى دورها المتعاظم في ترتيب أولويات الجمهور نحو القضايا السياسية وتكوين الثقافة السياسية لدى الججمهور عامة وخاصة فئة جمهور جنوب الصعيد محل الدراسة .</a:t>
            </a:r>
            <a:endParaRPr lang="en-US" sz="1600" dirty="0" smtClean="0">
              <a:solidFill>
                <a:prstClr val="black"/>
              </a:solidFill>
              <a:latin typeface="A Massir Ballpoint" pitchFamily="2" charset="-78"/>
              <a:ea typeface="Calibri"/>
              <a:cs typeface="A Massir Ballpoint" pitchFamily="2" charset="-78"/>
            </a:endParaRPr>
          </a:p>
          <a:p>
            <a:pPr marL="0" lvl="0" indent="0" algn="r" rtl="1">
              <a:lnSpc>
                <a:spcPct val="115000"/>
              </a:lnSpc>
              <a:spcBef>
                <a:spcPts val="0"/>
              </a:spcBef>
              <a:spcAft>
                <a:spcPts val="1000"/>
              </a:spcAft>
              <a:buClrTx/>
              <a:buSzTx/>
              <a:buNone/>
            </a:pPr>
            <a:r>
              <a:rPr lang="ar-SA" sz="2000" b="1" dirty="0" smtClean="0">
                <a:solidFill>
                  <a:prstClr val="black"/>
                </a:solidFill>
                <a:latin typeface="A Massir Ballpoint" pitchFamily="2" charset="-78"/>
                <a:ea typeface="Calibri"/>
                <a:cs typeface="A Massir Ballpoint" pitchFamily="2" charset="-78"/>
              </a:rPr>
              <a:t>وتخضع المؤسسات الإعلامية بكافة أنواعها وأشكالها إلى العديد من القيود والضوابط التي تمارسها عليها مؤسسات أخرى سياسية كالدولة واقتصادية كالشركات واجتماعية كالمجتمع والتي يكون لها تأثيرها على طبيعة أداء القائم بالاتصال وعلى نوعية الرسالة الإعلامية ومن </a:t>
            </a:r>
            <a:endParaRPr lang="en-US" sz="1600" dirty="0" smtClean="0">
              <a:solidFill>
                <a:prstClr val="black"/>
              </a:solidFill>
              <a:latin typeface="A Massir Ballpoint" pitchFamily="2" charset="-78"/>
              <a:ea typeface="Calibri"/>
              <a:cs typeface="A Massir Ballpoint" pitchFamily="2" charset="-78"/>
            </a:endParaRPr>
          </a:p>
          <a:p>
            <a:pPr marL="0" lvl="0" indent="0" algn="r" rtl="1">
              <a:lnSpc>
                <a:spcPct val="115000"/>
              </a:lnSpc>
              <a:spcBef>
                <a:spcPts val="0"/>
              </a:spcBef>
              <a:spcAft>
                <a:spcPts val="1000"/>
              </a:spcAft>
              <a:buClrTx/>
              <a:buSzTx/>
              <a:buNone/>
            </a:pPr>
            <a:r>
              <a:rPr lang="ar-SA" sz="2000" b="1" dirty="0" smtClean="0">
                <a:solidFill>
                  <a:prstClr val="black"/>
                </a:solidFill>
                <a:latin typeface="A Massir Ballpoint" pitchFamily="2" charset="-78"/>
                <a:ea typeface="Calibri"/>
                <a:cs typeface="A Massir Ballpoint" pitchFamily="2" charset="-78"/>
              </a:rPr>
              <a:t>ثم جاءت الدراسة الحالية لتبحث دور البرامج الحوارية في ترتيب أولويات جمهور جنوب الصعيد تجاه القضايا السياسية ودورها في تفعيل عملية المشاركة السياسية  هي عملية التمهيد والانتقال التدريجي من بنية معينة في الحكم وإدارة شؤون السلطة والبلاد إلى بنية أخرى، تقوم على التعددية الشاملة سياسياً وحزبياً وإدارياً وثقافياً وإعلامياً، في سياق توافق وطني عام تتشارك فيه كافة الفئات و الايديولوجيات .</a:t>
            </a:r>
            <a:endParaRPr lang="en-US" sz="1600" dirty="0" smtClean="0">
              <a:solidFill>
                <a:prstClr val="black"/>
              </a:solidFill>
              <a:latin typeface="A Massir Ballpoint" pitchFamily="2" charset="-78"/>
              <a:ea typeface="Calibri"/>
              <a:cs typeface="A Massir Ballpoint" pitchFamily="2" charset="-78"/>
            </a:endParaRPr>
          </a:p>
          <a:p>
            <a:pPr marL="0" lvl="0" indent="0" algn="r" rtl="1">
              <a:spcBef>
                <a:spcPts val="0"/>
              </a:spcBef>
              <a:buClrTx/>
              <a:buSzTx/>
              <a:buNone/>
            </a:pPr>
            <a:r>
              <a:rPr lang="ar-SA" sz="1800" b="1" baseline="30000" dirty="0" smtClean="0">
                <a:solidFill>
                  <a:srgbClr val="0D0D0D"/>
                </a:solidFill>
                <a:latin typeface="A Massir Ballpoint" pitchFamily="2" charset="-78"/>
                <a:ea typeface="Calibri"/>
                <a:cs typeface="A Massir Ballpoint" pitchFamily="2" charset="-78"/>
              </a:rPr>
              <a:t>(1</a:t>
            </a:r>
            <a:r>
              <a:rPr lang="ar-SA" sz="1600" b="1" baseline="30000" dirty="0" smtClean="0">
                <a:solidFill>
                  <a:srgbClr val="0D0D0D"/>
                </a:solidFill>
                <a:latin typeface="A Massir Ballpoint" pitchFamily="2" charset="-78"/>
                <a:ea typeface="Calibri"/>
                <a:cs typeface="A Massir Ballpoint" pitchFamily="2" charset="-78"/>
              </a:rPr>
              <a:t>)</a:t>
            </a:r>
            <a:r>
              <a:rPr lang="ar-SA" sz="1600" b="1" dirty="0" smtClean="0">
                <a:solidFill>
                  <a:srgbClr val="0D0D0D"/>
                </a:solidFill>
                <a:latin typeface="A Massir Ballpoint" pitchFamily="2" charset="-78"/>
                <a:ea typeface="Calibri"/>
                <a:cs typeface="A Massir Ballpoint" pitchFamily="2" charset="-78"/>
              </a:rPr>
              <a:t> </a:t>
            </a:r>
            <a:r>
              <a:rPr lang="ar-EG" sz="1600" b="1" dirty="0" smtClean="0">
                <a:solidFill>
                  <a:prstClr val="black"/>
                </a:solidFill>
                <a:latin typeface="A Massir Ballpoint" pitchFamily="2" charset="-78"/>
                <a:ea typeface="Calibri"/>
                <a:cs typeface="A Massir Ballpoint" pitchFamily="2" charset="-78"/>
              </a:rPr>
              <a:t>وجدي حلمي عيد , 2016, دور البرامج الحوارية المقدمة بالقنوات الفضائية المصرية في تشكيل معارف واتجاهات الجمهور المصري نحو القضايا المصرية ما بعد ثورة 25 يناير , المجلة العلمية للبحوث , مجلد 2 , العدد 3, ص 15 .</a:t>
            </a:r>
            <a:endParaRPr lang="en-US" sz="1600" b="1" dirty="0" smtClean="0">
              <a:solidFill>
                <a:prstClr val="black"/>
              </a:solidFill>
              <a:latin typeface="A Massir Ballpoint" pitchFamily="2" charset="-78"/>
              <a:ea typeface="Calibri"/>
              <a:cs typeface="A Massir Ballpoint" pitchFamily="2" charset="-78"/>
            </a:endParaRPr>
          </a:p>
          <a:p>
            <a:pPr marL="0" lvl="0" indent="0" algn="r" rtl="1">
              <a:spcBef>
                <a:spcPts val="0"/>
              </a:spcBef>
              <a:buClrTx/>
              <a:buSzTx/>
              <a:buNone/>
            </a:pPr>
            <a:r>
              <a:rPr lang="ar-EG" sz="1600" b="1" dirty="0" smtClean="0">
                <a:solidFill>
                  <a:prstClr val="black"/>
                </a:solidFill>
                <a:latin typeface="A Massir Ballpoint" pitchFamily="2" charset="-78"/>
                <a:ea typeface="Calibri"/>
                <a:cs typeface="A Massir Ballpoint" pitchFamily="2" charset="-78"/>
              </a:rPr>
              <a:t>(2) </a:t>
            </a:r>
            <a:r>
              <a:rPr lang="ar-SA" sz="1600" b="1" dirty="0" smtClean="0">
                <a:solidFill>
                  <a:prstClr val="black"/>
                </a:solidFill>
                <a:latin typeface="A Massir Ballpoint" pitchFamily="2" charset="-78"/>
                <a:ea typeface="Calibri"/>
                <a:cs typeface="A Massir Ballpoint" pitchFamily="2" charset="-78"/>
              </a:rPr>
              <a:t>غازي علي المطيري, 2016, البرامج الحوارية في القنوات الفضائية العربية وعلاقتها بتشكيل الاتجاهات السياسية لدى الشباب الجامعي الكويتي , دراسة ميدانية تحليلية, رسالة ماجستير غير منشورة , جامعة عين شمس, كلية الآداب قسم علوم الاتصال والإعلام</a:t>
            </a:r>
            <a:endParaRPr lang="en-US" sz="1600" b="1" dirty="0" smtClean="0">
              <a:solidFill>
                <a:prstClr val="black"/>
              </a:solidFill>
              <a:latin typeface="A Massir Ballpoint" pitchFamily="2" charset="-78"/>
              <a:ea typeface="Calibri"/>
              <a:cs typeface="A Massir Ballpoint" pitchFamily="2" charset="-78"/>
            </a:endParaRPr>
          </a:p>
          <a:p>
            <a:pPr marL="0" lvl="0" indent="0" algn="r" rtl="1">
              <a:spcBef>
                <a:spcPts val="0"/>
              </a:spcBef>
              <a:buClrTx/>
              <a:buSzTx/>
              <a:buNone/>
            </a:pPr>
            <a:r>
              <a:rPr lang="ar-EG" sz="1600" b="1" dirty="0" smtClean="0">
                <a:solidFill>
                  <a:prstClr val="black"/>
                </a:solidFill>
                <a:latin typeface="A Massir Ballpoint" pitchFamily="2" charset="-78"/>
                <a:ea typeface="Calibri"/>
                <a:cs typeface="A Massir Ballpoint" pitchFamily="2" charset="-78"/>
              </a:rPr>
              <a:t>(3)  بسام عبدالرحمن المشاقية , 2014 , نظريات الإعلام , دار أسامة للنشر والتوزيع, الأردن , ص 91-94</a:t>
            </a:r>
            <a:endParaRPr lang="en-US" sz="1600" b="1" dirty="0" smtClean="0">
              <a:solidFill>
                <a:prstClr val="black"/>
              </a:solidFill>
              <a:latin typeface="A Massir Ballpoint" pitchFamily="2" charset="-78"/>
              <a:ea typeface="Calibri"/>
              <a:cs typeface="A Massir Ballpoint" pitchFamily="2" charset="-78"/>
            </a:endParaRPr>
          </a:p>
          <a:p>
            <a:endParaRPr lang="en-US" sz="3200" dirty="0">
              <a:latin typeface="A Massir Ballpoint" pitchFamily="2" charset="-78"/>
              <a:cs typeface="A Massir Ballpoint" pitchFamily="2" charset="-78"/>
            </a:endParaRPr>
          </a:p>
        </p:txBody>
      </p:sp>
    </p:spTree>
    <p:extLst>
      <p:ext uri="{BB962C8B-B14F-4D97-AF65-F5344CB8AC3E}">
        <p14:creationId xmlns:p14="http://schemas.microsoft.com/office/powerpoint/2010/main" val="3180724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345344">
            <a:off x="2236732" y="2316775"/>
            <a:ext cx="4185761" cy="923330"/>
          </a:xfrm>
          <a:prstGeom prst="rect">
            <a:avLst/>
          </a:prstGeom>
          <a:noFill/>
        </p:spPr>
        <p:txBody>
          <a:bodyPr wrap="none" lIns="91440" tIns="45720" rIns="91440" bIns="45720">
            <a:spAutoFit/>
          </a:bodyPr>
          <a:lstStyle/>
          <a:p>
            <a:pPr algn="ctr"/>
            <a:r>
              <a:rPr lang="ar-AE"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مشكلة الدراسة </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2652565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814</TotalTime>
  <Words>1134</Words>
  <Application>Microsoft Office PowerPoint</Application>
  <PresentationFormat>On-screen Show (4:3)</PresentationFormat>
  <Paragraphs>76</Paragraphs>
  <Slides>14</Slides>
  <Notes>0</Notes>
  <HiddenSlides>0</HiddenSlides>
  <MMClips>8</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Oriel</vt:lpstr>
      <vt:lpstr>PowerPoint Presentation</vt:lpstr>
      <vt:lpstr>المقدمة في البحث العلمي: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Me</cp:lastModifiedBy>
  <cp:revision>23</cp:revision>
  <dcterms:created xsi:type="dcterms:W3CDTF">2020-04-13T21:47:07Z</dcterms:created>
  <dcterms:modified xsi:type="dcterms:W3CDTF">2020-04-14T11:21:50Z</dcterms:modified>
</cp:coreProperties>
</file>