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78E23B5-73F8-4DCF-9C55-8C3E085044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C75766-E926-435B-8D9E-81A7728B21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23B5-73F8-4DCF-9C55-8C3E085044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5766-E926-435B-8D9E-81A7728B21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23B5-73F8-4DCF-9C55-8C3E085044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5766-E926-435B-8D9E-81A7728B21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8E23B5-73F8-4DCF-9C55-8C3E085044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C75766-E926-435B-8D9E-81A7728B2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78E23B5-73F8-4DCF-9C55-8C3E085044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C75766-E926-435B-8D9E-81A7728B21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23B5-73F8-4DCF-9C55-8C3E085044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5766-E926-435B-8D9E-81A7728B21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23B5-73F8-4DCF-9C55-8C3E085044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5766-E926-435B-8D9E-81A7728B21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8E23B5-73F8-4DCF-9C55-8C3E085044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C75766-E926-435B-8D9E-81A7728B21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23B5-73F8-4DCF-9C55-8C3E085044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5766-E926-435B-8D9E-81A7728B21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8E23B5-73F8-4DCF-9C55-8C3E085044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C75766-E926-435B-8D9E-81A7728B21B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8E23B5-73F8-4DCF-9C55-8C3E085044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C75766-E926-435B-8D9E-81A7728B21B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8E23B5-73F8-4DCF-9C55-8C3E085044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C75766-E926-435B-8D9E-81A7728B21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7158037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59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5788152"/>
          </a:xfrm>
        </p:spPr>
        <p:txBody>
          <a:bodyPr>
            <a:normAutofit fontScale="92500" lnSpcReduction="10000"/>
          </a:bodyPr>
          <a:lstStyle/>
          <a:p>
            <a:pPr algn="ctr" rtl="1"/>
            <a:r>
              <a:rPr lang="ar-AE" sz="3000" dirty="0">
                <a:solidFill>
                  <a:srgbClr val="FF0000"/>
                </a:solidFill>
                <a:latin typeface="A Massir Ballpoint" pitchFamily="2" charset="-78"/>
                <a:cs typeface="A Massir Ballpoint" pitchFamily="2" charset="-78"/>
              </a:rPr>
              <a:t>تعريف العينة </a:t>
            </a:r>
            <a:r>
              <a:rPr lang="ar-AE" sz="3000" dirty="0" smtClean="0">
                <a:solidFill>
                  <a:srgbClr val="FF0000"/>
                </a:solidFill>
                <a:latin typeface="A Massir Ballpoint" pitchFamily="2" charset="-78"/>
                <a:cs typeface="A Massir Ballpoint" pitchFamily="2" charset="-78"/>
              </a:rPr>
              <a:t>:</a:t>
            </a:r>
            <a:endParaRPr lang="ar-AE" sz="3000" dirty="0">
              <a:solidFill>
                <a:srgbClr val="FF0000"/>
              </a:solidFill>
              <a:latin typeface="A Massir Ballpoint" pitchFamily="2" charset="-78"/>
              <a:cs typeface="A Massir Ballpoint" pitchFamily="2" charset="-78"/>
            </a:endParaRPr>
          </a:p>
          <a:p>
            <a:pPr algn="r" rtl="1"/>
            <a:r>
              <a:rPr lang="ar-AE" dirty="0">
                <a:latin typeface="A Massir Ballpoint" pitchFamily="2" charset="-78"/>
                <a:cs typeface="A Massir Ballpoint" pitchFamily="2" charset="-78"/>
              </a:rPr>
              <a:t>تمثل المجتمع الأصلي وتحقق أغراض البحث وتغني الباحث عن مشقات دراسة المجتمع الأصلي.</a:t>
            </a:r>
          </a:p>
          <a:p>
            <a:pPr algn="r" rtl="1"/>
            <a:r>
              <a:rPr lang="ar-AE" dirty="0">
                <a:latin typeface="A Massir Ballpoint" pitchFamily="2" charset="-78"/>
                <a:cs typeface="A Massir Ballpoint" pitchFamily="2" charset="-78"/>
              </a:rPr>
              <a:t>وتعرف العينة بأنها جزء ممثل لمجتمع البحث الأصلي </a:t>
            </a:r>
            <a:r>
              <a:rPr lang="ar-AE" dirty="0" smtClean="0">
                <a:latin typeface="A Massir Ballpoint" pitchFamily="2" charset="-78"/>
                <a:cs typeface="A Massir Ballpoint" pitchFamily="2" charset="-78"/>
              </a:rPr>
              <a:t>.</a:t>
            </a:r>
            <a:endParaRPr lang="ar-AE" dirty="0">
              <a:latin typeface="A Massir Ballpoint" pitchFamily="2" charset="-78"/>
              <a:cs typeface="A Massir Ballpoint" pitchFamily="2" charset="-78"/>
            </a:endParaRPr>
          </a:p>
          <a:p>
            <a:pPr algn="ctr" rtl="1"/>
            <a:r>
              <a:rPr lang="ar-AE" sz="2600" dirty="0">
                <a:solidFill>
                  <a:srgbClr val="FF0000"/>
                </a:solidFill>
                <a:latin typeface="A Massir Ballpoint" pitchFamily="2" charset="-78"/>
                <a:cs typeface="A Massir Ballpoint" pitchFamily="2" charset="-78"/>
              </a:rPr>
              <a:t>ان الهدف من اختيار العينة </a:t>
            </a:r>
            <a:r>
              <a:rPr lang="ar-AE" sz="2600" dirty="0" smtClean="0">
                <a:solidFill>
                  <a:srgbClr val="FF0000"/>
                </a:solidFill>
                <a:latin typeface="A Massir Ballpoint" pitchFamily="2" charset="-78"/>
                <a:cs typeface="A Massir Ballpoint" pitchFamily="2" charset="-78"/>
              </a:rPr>
              <a:t>هو</a:t>
            </a:r>
            <a:endParaRPr lang="ar-AE" sz="2600" dirty="0">
              <a:solidFill>
                <a:srgbClr val="FF0000"/>
              </a:solidFill>
              <a:latin typeface="A Massir Ballpoint" pitchFamily="2" charset="-78"/>
              <a:cs typeface="A Massir Ballpoint" pitchFamily="2" charset="-78"/>
            </a:endParaRPr>
          </a:p>
          <a:p>
            <a:pPr algn="r" rtl="1"/>
            <a:r>
              <a:rPr lang="ar-AE" dirty="0" smtClean="0">
                <a:latin typeface="A Massir Ballpoint" pitchFamily="2" charset="-78"/>
                <a:cs typeface="A Massir Ballpoint" pitchFamily="2" charset="-78"/>
              </a:rPr>
              <a:t> الحصول </a:t>
            </a:r>
            <a:r>
              <a:rPr lang="ar-AE" dirty="0">
                <a:latin typeface="A Massir Ballpoint" pitchFamily="2" charset="-78"/>
                <a:cs typeface="A Massir Ballpoint" pitchFamily="2" charset="-78"/>
              </a:rPr>
              <a:t>على المعلومات منها عن المجتمع الأصلي للبحث ومن الضروري ان تكون العينة ممثلة للمجتمع الأصلي وذات حجم كاف وان يتجنب الباحث المصادر الممكنة للخطأ في اختيارها والتحيز في ذلك</a:t>
            </a:r>
          </a:p>
          <a:p>
            <a:pPr algn="r" rtl="1"/>
            <a:r>
              <a:rPr lang="ar-AE" dirty="0">
                <a:latin typeface="A Massir Ballpoint" pitchFamily="2" charset="-78"/>
                <a:cs typeface="A Massir Ballpoint" pitchFamily="2" charset="-78"/>
              </a:rPr>
              <a:t> من خلال دراسة العينة يتم التوصل إلى نتائج ومن ثم تعميمها على مجتمع الدراسة لأنه قد يتعذر على الباحث دراسة جميع عناصر المجتمع وذلك لعدة أسباب منها </a:t>
            </a:r>
            <a:r>
              <a:rPr lang="ar-AE" dirty="0" smtClean="0">
                <a:latin typeface="A Massir Ballpoint" pitchFamily="2" charset="-78"/>
                <a:cs typeface="A Massir Ballpoint" pitchFamily="2" charset="-78"/>
              </a:rPr>
              <a:t>:</a:t>
            </a:r>
            <a:endParaRPr lang="ar-AE" dirty="0">
              <a:latin typeface="A Massir Ballpoint" pitchFamily="2" charset="-78"/>
              <a:cs typeface="A Massir Ballpoint" pitchFamily="2" charset="-78"/>
            </a:endParaRPr>
          </a:p>
          <a:p>
            <a:pPr algn="r" rtl="1"/>
            <a:r>
              <a:rPr lang="ar-AE" dirty="0">
                <a:latin typeface="A Massir Ballpoint" pitchFamily="2" charset="-78"/>
                <a:cs typeface="A Massir Ballpoint" pitchFamily="2" charset="-78"/>
              </a:rPr>
              <a:t>• قد يكون المجتمع كبيرا جدا لدرجة انه يصعب دراسة الظاهرة على جميع أفراد هذا المجتمع</a:t>
            </a:r>
          </a:p>
          <a:p>
            <a:pPr algn="r" rtl="1"/>
            <a:r>
              <a:rPr lang="ar-AE" dirty="0">
                <a:latin typeface="A Massir Ballpoint" pitchFamily="2" charset="-78"/>
                <a:cs typeface="A Massir Ballpoint" pitchFamily="2" charset="-78"/>
              </a:rPr>
              <a:t>• قد يكون من المكلف جدا دراسة جميع افراد المجتمع وتحتاج الى وقت وجهد</a:t>
            </a:r>
          </a:p>
          <a:p>
            <a:pPr algn="r" rtl="1"/>
            <a:r>
              <a:rPr lang="ar-AE" dirty="0">
                <a:latin typeface="A Massir Ballpoint" pitchFamily="2" charset="-78"/>
                <a:cs typeface="A Massir Ballpoint" pitchFamily="2" charset="-78"/>
              </a:rPr>
              <a:t>• قد يكون من الصعب الوصول الى كافة عناصر المجتمع</a:t>
            </a:r>
          </a:p>
          <a:p>
            <a:pPr algn="r" rtl="1"/>
            <a:r>
              <a:rPr lang="ar-AE" dirty="0">
                <a:latin typeface="A Massir Ballpoint" pitchFamily="2" charset="-78"/>
                <a:cs typeface="A Massir Ballpoint" pitchFamily="2" charset="-78"/>
              </a:rPr>
              <a:t>• تحتاج أحيانا إلى اتخاذ قرار سريع بخصوص ظاهرة معينة مما يتعذر معه دراسة كافة عناصر المجتمع</a:t>
            </a:r>
            <a:endParaRPr lang="en-US" dirty="0">
              <a:latin typeface="A Massir Ballpoint" pitchFamily="2" charset="-78"/>
              <a:cs typeface="A Massir Ballpoint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152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8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685800"/>
            <a:ext cx="7467600" cy="4873752"/>
          </a:xfrm>
        </p:spPr>
        <p:txBody>
          <a:bodyPr>
            <a:normAutofit fontScale="92500"/>
          </a:bodyPr>
          <a:lstStyle/>
          <a:p>
            <a:pPr algn="ctr" rtl="1"/>
            <a:r>
              <a:rPr lang="ar-AE" sz="2600" dirty="0">
                <a:solidFill>
                  <a:srgbClr val="FF0000"/>
                </a:solidFill>
                <a:latin typeface="A Massir Ballpoint" pitchFamily="2" charset="-78"/>
                <a:cs typeface="A Massir Ballpoint" pitchFamily="2" charset="-78"/>
              </a:rPr>
              <a:t>أساليب اختيار العينة </a:t>
            </a:r>
            <a:r>
              <a:rPr lang="ar-AE" sz="2600" dirty="0" smtClean="0">
                <a:solidFill>
                  <a:srgbClr val="FF0000"/>
                </a:solidFill>
                <a:latin typeface="A Massir Ballpoint" pitchFamily="2" charset="-78"/>
                <a:cs typeface="A Massir Ballpoint" pitchFamily="2" charset="-78"/>
              </a:rPr>
              <a:t>:</a:t>
            </a:r>
            <a:endParaRPr lang="ar-AE" sz="2600" dirty="0">
              <a:solidFill>
                <a:srgbClr val="FF0000"/>
              </a:solidFill>
              <a:latin typeface="A Massir Ballpoint" pitchFamily="2" charset="-78"/>
              <a:cs typeface="A Massir Ballpoint" pitchFamily="2" charset="-78"/>
            </a:endParaRPr>
          </a:p>
          <a:p>
            <a:pPr algn="r" rtl="1"/>
            <a:r>
              <a:rPr lang="ar-AE" dirty="0">
                <a:latin typeface="A Massir Ballpoint" pitchFamily="2" charset="-78"/>
                <a:cs typeface="A Massir Ballpoint" pitchFamily="2" charset="-78"/>
              </a:rPr>
              <a:t>أسلوب العينة العشوائية أو الاحتمالية </a:t>
            </a:r>
            <a:r>
              <a:rPr lang="en-US" dirty="0">
                <a:latin typeface="A Massir Ballpoint" pitchFamily="2" charset="-78"/>
                <a:cs typeface="A Massir Ballpoint" pitchFamily="2" charset="-78"/>
              </a:rPr>
              <a:t>Random sample ( </a:t>
            </a:r>
            <a:r>
              <a:rPr lang="ar-AE" dirty="0">
                <a:latin typeface="A Massir Ballpoint" pitchFamily="2" charset="-78"/>
                <a:cs typeface="A Massir Ballpoint" pitchFamily="2" charset="-78"/>
              </a:rPr>
              <a:t>يختار الباحث أفراد ممثلين للمجتمع الأصلي لكي يجري دراسته وفي هذه الحالة يكون المجتمع الأصلي معروف ومحدد،التمثيل يكون دقيقا )</a:t>
            </a:r>
          </a:p>
          <a:p>
            <a:pPr algn="r" rtl="1"/>
            <a:r>
              <a:rPr lang="ar-AE" dirty="0">
                <a:latin typeface="A Massir Ballpoint" pitchFamily="2" charset="-78"/>
                <a:cs typeface="A Massir Ballpoint" pitchFamily="2" charset="-78"/>
              </a:rPr>
              <a:t>اسلوب العينة غير العشوائي </a:t>
            </a:r>
            <a:r>
              <a:rPr lang="en-US" dirty="0">
                <a:latin typeface="A Massir Ballpoint" pitchFamily="2" charset="-78"/>
                <a:cs typeface="A Massir Ballpoint" pitchFamily="2" charset="-78"/>
              </a:rPr>
              <a:t>Non Random sample ( </a:t>
            </a:r>
            <a:r>
              <a:rPr lang="ar-AE" dirty="0">
                <a:latin typeface="A Massir Ballpoint" pitchFamily="2" charset="-78"/>
                <a:cs typeface="A Massir Ballpoint" pitchFamily="2" charset="-78"/>
              </a:rPr>
              <a:t>يستخدم في حال عدم معرفة جميع أفراد المجتمع الأصلي وبالتالي تكون العينة غير ممثلة للمجتمع بشكل دقيق </a:t>
            </a:r>
          </a:p>
          <a:p>
            <a:pPr algn="r" rtl="1"/>
            <a:r>
              <a:rPr lang="ar-AE" dirty="0">
                <a:latin typeface="A Massir Ballpoint" pitchFamily="2" charset="-78"/>
                <a:cs typeface="A Massir Ballpoint" pitchFamily="2" charset="-78"/>
              </a:rPr>
              <a:t>اسلوب العينة </a:t>
            </a:r>
            <a:r>
              <a:rPr lang="ar-AE" dirty="0" smtClean="0">
                <a:latin typeface="A Massir Ballpoint" pitchFamily="2" charset="-78"/>
                <a:cs typeface="A Massir Ballpoint" pitchFamily="2" charset="-78"/>
              </a:rPr>
              <a:t>العشوائية</a:t>
            </a:r>
            <a:endParaRPr lang="ar-AE" dirty="0">
              <a:latin typeface="A Massir Ballpoint" pitchFamily="2" charset="-78"/>
              <a:cs typeface="A Massir Ballpoint" pitchFamily="2" charset="-78"/>
            </a:endParaRPr>
          </a:p>
          <a:p>
            <a:pPr algn="r" rtl="1"/>
            <a:r>
              <a:rPr lang="ar-AE" dirty="0" smtClean="0">
                <a:latin typeface="A Massir Ballpoint" pitchFamily="2" charset="-78"/>
                <a:cs typeface="A Massir Ballpoint" pitchFamily="2" charset="-78"/>
              </a:rPr>
              <a:t>أنواعها </a:t>
            </a:r>
            <a:r>
              <a:rPr lang="ar-AE" dirty="0">
                <a:latin typeface="A Massir Ballpoint" pitchFamily="2" charset="-78"/>
                <a:cs typeface="A Massir Ballpoint" pitchFamily="2" charset="-78"/>
              </a:rPr>
              <a:t>هي</a:t>
            </a:r>
          </a:p>
          <a:p>
            <a:pPr algn="r" rtl="1"/>
            <a:r>
              <a:rPr lang="ar-AE" dirty="0">
                <a:latin typeface="A Massir Ballpoint" pitchFamily="2" charset="-78"/>
                <a:cs typeface="A Massir Ballpoint" pitchFamily="2" charset="-78"/>
              </a:rPr>
              <a:t>1. العينة العشوائية البسيطة</a:t>
            </a:r>
          </a:p>
          <a:p>
            <a:pPr algn="r" rtl="1"/>
            <a:r>
              <a:rPr lang="ar-AE" dirty="0">
                <a:latin typeface="A Massir Ballpoint" pitchFamily="2" charset="-78"/>
                <a:cs typeface="A Massir Ballpoint" pitchFamily="2" charset="-78"/>
              </a:rPr>
              <a:t>2. العينة الطبقية</a:t>
            </a:r>
          </a:p>
          <a:p>
            <a:pPr algn="r" rtl="1"/>
            <a:r>
              <a:rPr lang="ar-AE" dirty="0">
                <a:latin typeface="A Massir Ballpoint" pitchFamily="2" charset="-78"/>
                <a:cs typeface="A Massir Ballpoint" pitchFamily="2" charset="-78"/>
              </a:rPr>
              <a:t>3. العينة التجمعات</a:t>
            </a:r>
          </a:p>
          <a:p>
            <a:pPr algn="r" rtl="1"/>
            <a:r>
              <a:rPr lang="ar-AE" dirty="0">
                <a:latin typeface="A Massir Ballpoint" pitchFamily="2" charset="-78"/>
                <a:cs typeface="A Massir Ballpoint" pitchFamily="2" charset="-78"/>
              </a:rPr>
              <a:t>4. العينة المنتظمة</a:t>
            </a:r>
            <a:endParaRPr lang="en-US" dirty="0">
              <a:latin typeface="A Massir Ballpoint" pitchFamily="2" charset="-78"/>
              <a:cs typeface="A Massir Ballpoint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467600" cy="2438400"/>
          </a:xfrm>
        </p:spPr>
        <p:txBody>
          <a:bodyPr/>
          <a:lstStyle/>
          <a:p>
            <a:pPr algn="r" rtl="1"/>
            <a:r>
              <a:rPr lang="ar-AE" dirty="0" smtClean="0">
                <a:latin typeface="A Massir Ballpoint" pitchFamily="2" charset="-78"/>
                <a:cs typeface="A Massir Ballpoint" pitchFamily="2" charset="-78"/>
              </a:rPr>
              <a:t>أسلوب </a:t>
            </a:r>
            <a:r>
              <a:rPr lang="ar-AE" dirty="0">
                <a:latin typeface="A Massir Ballpoint" pitchFamily="2" charset="-78"/>
                <a:cs typeface="A Massir Ballpoint" pitchFamily="2" charset="-78"/>
              </a:rPr>
              <a:t>العينة غير </a:t>
            </a:r>
            <a:r>
              <a:rPr lang="ar-AE" dirty="0" smtClean="0">
                <a:latin typeface="A Massir Ballpoint" pitchFamily="2" charset="-78"/>
                <a:cs typeface="A Massir Ballpoint" pitchFamily="2" charset="-78"/>
              </a:rPr>
              <a:t>العشوائية</a:t>
            </a:r>
            <a:endParaRPr lang="ar-AE" dirty="0">
              <a:latin typeface="A Massir Ballpoint" pitchFamily="2" charset="-78"/>
              <a:cs typeface="A Massir Ballpoint" pitchFamily="2" charset="-78"/>
            </a:endParaRPr>
          </a:p>
          <a:p>
            <a:pPr algn="r" rtl="1"/>
            <a:r>
              <a:rPr lang="ar-AE" dirty="0" smtClean="0">
                <a:latin typeface="A Massir Ballpoint" pitchFamily="2" charset="-78"/>
                <a:cs typeface="A Massir Ballpoint" pitchFamily="2" charset="-78"/>
              </a:rPr>
              <a:t>أنواعها </a:t>
            </a:r>
            <a:r>
              <a:rPr lang="ar-AE" dirty="0" smtClean="0">
                <a:latin typeface="A Massir Ballpoint" pitchFamily="2" charset="-78"/>
                <a:cs typeface="A Massir Ballpoint" pitchFamily="2" charset="-78"/>
              </a:rPr>
              <a:t>هي :</a:t>
            </a:r>
            <a:endParaRPr lang="ar-AE" dirty="0">
              <a:latin typeface="A Massir Ballpoint" pitchFamily="2" charset="-78"/>
              <a:cs typeface="A Massir Ballpoint" pitchFamily="2" charset="-78"/>
            </a:endParaRPr>
          </a:p>
          <a:p>
            <a:pPr algn="r" rtl="1"/>
            <a:r>
              <a:rPr lang="ar-AE" dirty="0">
                <a:latin typeface="A Massir Ballpoint" pitchFamily="2" charset="-78"/>
                <a:cs typeface="A Massir Ballpoint" pitchFamily="2" charset="-78"/>
              </a:rPr>
              <a:t>1. عينة الصدفة </a:t>
            </a:r>
            <a:r>
              <a:rPr lang="en-US" dirty="0">
                <a:latin typeface="A Massir Ballpoint" pitchFamily="2" charset="-78"/>
                <a:cs typeface="A Massir Ballpoint" pitchFamily="2" charset="-78"/>
              </a:rPr>
              <a:t>accidental sample</a:t>
            </a:r>
          </a:p>
          <a:p>
            <a:pPr algn="r" rtl="1"/>
            <a:r>
              <a:rPr lang="en-US" dirty="0">
                <a:latin typeface="A Massir Ballpoint" pitchFamily="2" charset="-78"/>
                <a:cs typeface="A Massir Ballpoint" pitchFamily="2" charset="-78"/>
              </a:rPr>
              <a:t>2. </a:t>
            </a:r>
            <a:r>
              <a:rPr lang="ar-AE" dirty="0">
                <a:latin typeface="A Massir Ballpoint" pitchFamily="2" charset="-78"/>
                <a:cs typeface="A Massir Ballpoint" pitchFamily="2" charset="-78"/>
              </a:rPr>
              <a:t>العينة الحصصية </a:t>
            </a:r>
            <a:r>
              <a:rPr lang="en-US" dirty="0">
                <a:latin typeface="A Massir Ballpoint" pitchFamily="2" charset="-78"/>
                <a:cs typeface="A Massir Ballpoint" pitchFamily="2" charset="-78"/>
              </a:rPr>
              <a:t>Quota sample</a:t>
            </a:r>
          </a:p>
          <a:p>
            <a:pPr algn="r" rtl="1"/>
            <a:r>
              <a:rPr lang="en-US" dirty="0">
                <a:latin typeface="A Massir Ballpoint" pitchFamily="2" charset="-78"/>
                <a:cs typeface="A Massir Ballpoint" pitchFamily="2" charset="-78"/>
              </a:rPr>
              <a:t>3. </a:t>
            </a:r>
            <a:r>
              <a:rPr lang="ar-AE" dirty="0">
                <a:latin typeface="A Massir Ballpoint" pitchFamily="2" charset="-78"/>
                <a:cs typeface="A Massir Ballpoint" pitchFamily="2" charset="-78"/>
              </a:rPr>
              <a:t>العينة الغرضية أو </a:t>
            </a:r>
            <a:r>
              <a:rPr lang="ar-AE" dirty="0" smtClean="0">
                <a:latin typeface="A Massir Ballpoint" pitchFamily="2" charset="-78"/>
                <a:cs typeface="A Massir Ballpoint" pitchFamily="2" charset="-78"/>
              </a:rPr>
              <a:t>القصدية</a:t>
            </a:r>
            <a:r>
              <a:rPr lang="en-US" dirty="0" smtClean="0">
                <a:latin typeface="A Massir Ballpoint" pitchFamily="2" charset="-78"/>
                <a:cs typeface="A Massir Ballpoint" pitchFamily="2" charset="-78"/>
              </a:rPr>
              <a:t>e</a:t>
            </a:r>
            <a:r>
              <a:rPr lang="ar-AE" dirty="0" smtClean="0">
                <a:latin typeface="A Massir Ballpoint" pitchFamily="2" charset="-78"/>
                <a:cs typeface="A Massir Ballpoint" pitchFamily="2" charset="-78"/>
              </a:rPr>
              <a:t> </a:t>
            </a:r>
            <a:r>
              <a:rPr lang="en-US" dirty="0">
                <a:latin typeface="A Massir Ballpoint" pitchFamily="2" charset="-78"/>
                <a:cs typeface="A Massir Ballpoint" pitchFamily="2" charset="-78"/>
              </a:rPr>
              <a:t>Purposive </a:t>
            </a:r>
            <a:r>
              <a:rPr lang="en-US" dirty="0" smtClean="0">
                <a:latin typeface="A Massir Ballpoint" pitchFamily="2" charset="-78"/>
                <a:cs typeface="A Massir Ballpoint" pitchFamily="2" charset="-78"/>
              </a:rPr>
              <a:t>sample</a:t>
            </a:r>
            <a:endParaRPr lang="en-US" dirty="0">
              <a:latin typeface="A Massir Ballpoint" pitchFamily="2" charset="-78"/>
              <a:cs typeface="A Massir Ballpoint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0" y="434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467600" cy="579438"/>
          </a:xfrm>
        </p:spPr>
        <p:txBody>
          <a:bodyPr/>
          <a:lstStyle/>
          <a:p>
            <a:pPr algn="r"/>
            <a:r>
              <a:rPr lang="ar-AE" dirty="0" smtClean="0">
                <a:solidFill>
                  <a:srgbClr val="FF0000"/>
                </a:solidFill>
                <a:latin typeface="A Massir Ballpoint" pitchFamily="2" charset="-78"/>
                <a:cs typeface="A Massir Ballpoint" pitchFamily="2" charset="-78"/>
              </a:rPr>
              <a:t>مثال توضيحي:-</a:t>
            </a:r>
            <a:endParaRPr lang="en-US" dirty="0">
              <a:solidFill>
                <a:srgbClr val="FF0000"/>
              </a:solidFill>
              <a:latin typeface="A Massir Ballpoint" pitchFamily="2" charset="-78"/>
              <a:cs typeface="A Massir Ballpoint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92" y="1600200"/>
            <a:ext cx="6794508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7620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b="1" dirty="0" smtClean="0">
                <a:effectLst/>
                <a:cs typeface="Arial Unicode MS"/>
              </a:rPr>
              <a:t>دور البرامج الحوارية في ترتيب أولويات جمهور جنوب الصعيد تجاه القضايا السياسية (دراسة مسحية)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1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126</TotalTime>
  <Words>275</Words>
  <Application>Microsoft Office PowerPoint</Application>
  <PresentationFormat>On-screen Show (4:3)</PresentationFormat>
  <Paragraphs>26</Paragraphs>
  <Slides>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Oriel</vt:lpstr>
      <vt:lpstr>PowerPoint Presentation</vt:lpstr>
      <vt:lpstr>PowerPoint Presentation</vt:lpstr>
      <vt:lpstr>PowerPoint Presentation</vt:lpstr>
      <vt:lpstr>PowerPoint Presentation</vt:lpstr>
      <vt:lpstr>مثال توضيحي:-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</dc:creator>
  <cp:lastModifiedBy>Me</cp:lastModifiedBy>
  <cp:revision>13</cp:revision>
  <dcterms:created xsi:type="dcterms:W3CDTF">2020-04-18T19:13:57Z</dcterms:created>
  <dcterms:modified xsi:type="dcterms:W3CDTF">2020-04-19T14:01:37Z</dcterms:modified>
</cp:coreProperties>
</file>