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59" r:id="rId6"/>
    <p:sldId id="261"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B95F4627-379D-4089-A110-161CEA14859F}" type="datetimeFigureOut">
              <a:rPr lang="en-US" smtClean="0"/>
              <a:t>4/29/2020</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F73748E4-1505-4EF6-A143-189ACBB21EDE}"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95F4627-379D-4089-A110-161CEA14859F}" type="datetimeFigureOut">
              <a:rPr lang="en-US" smtClean="0"/>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3748E4-1505-4EF6-A143-189ACBB21ED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95F4627-379D-4089-A110-161CEA14859F}" type="datetimeFigureOut">
              <a:rPr lang="en-US" smtClean="0"/>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3748E4-1505-4EF6-A143-189ACBB21ED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B95F4627-379D-4089-A110-161CEA14859F}" type="datetimeFigureOut">
              <a:rPr lang="en-US" smtClean="0"/>
              <a:t>4/29/2020</a:t>
            </a:fld>
            <a:endParaRPr lang="en-US"/>
          </a:p>
        </p:txBody>
      </p:sp>
      <p:sp>
        <p:nvSpPr>
          <p:cNvPr id="9" name="Slide Number Placeholder 8"/>
          <p:cNvSpPr>
            <a:spLocks noGrp="1"/>
          </p:cNvSpPr>
          <p:nvPr>
            <p:ph type="sldNum" sz="quarter" idx="15"/>
          </p:nvPr>
        </p:nvSpPr>
        <p:spPr/>
        <p:txBody>
          <a:bodyPr rtlCol="0"/>
          <a:lstStyle/>
          <a:p>
            <a:fld id="{F73748E4-1505-4EF6-A143-189ACBB21EDE}" type="slidenum">
              <a:rPr lang="en-US" smtClean="0"/>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B95F4627-379D-4089-A110-161CEA14859F}" type="datetimeFigureOut">
              <a:rPr lang="en-US" smtClean="0"/>
              <a:t>4/29/2020</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F73748E4-1505-4EF6-A143-189ACBB21EDE}"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B95F4627-379D-4089-A110-161CEA14859F}" type="datetimeFigureOut">
              <a:rPr lang="en-US" smtClean="0"/>
              <a:t>4/29/2020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3748E4-1505-4EF6-A143-189ACBB21EDE}" type="slidenum">
              <a:rPr lang="en-US" smtClean="0"/>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B95F4627-379D-4089-A110-161CEA14859F}" type="datetimeFigureOut">
              <a:rPr lang="en-US" smtClean="0"/>
              <a:t>4/29/2020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3748E4-1505-4EF6-A143-189ACBB21EDE}" type="slidenum">
              <a:rPr lang="en-US" smtClean="0"/>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B95F4627-379D-4089-A110-161CEA14859F}" type="datetimeFigureOut">
              <a:rPr lang="en-US" smtClean="0"/>
              <a:t>4/29/2020</a:t>
            </a:fld>
            <a:endParaRPr lang="en-US"/>
          </a:p>
        </p:txBody>
      </p:sp>
      <p:sp>
        <p:nvSpPr>
          <p:cNvPr id="7" name="Slide Number Placeholder 6"/>
          <p:cNvSpPr>
            <a:spLocks noGrp="1"/>
          </p:cNvSpPr>
          <p:nvPr>
            <p:ph type="sldNum" sz="quarter" idx="11"/>
          </p:nvPr>
        </p:nvSpPr>
        <p:spPr/>
        <p:txBody>
          <a:bodyPr rtlCol="0"/>
          <a:lstStyle/>
          <a:p>
            <a:fld id="{F73748E4-1505-4EF6-A143-189ACBB21EDE}" type="slidenum">
              <a:rPr lang="en-US" smtClean="0"/>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5F4627-379D-4089-A110-161CEA14859F}" type="datetimeFigureOut">
              <a:rPr lang="en-US" smtClean="0"/>
              <a:t>4/29/2020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3748E4-1505-4EF6-A143-189ACBB21ED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B95F4627-379D-4089-A110-161CEA14859F}" type="datetimeFigureOut">
              <a:rPr lang="en-US" smtClean="0"/>
              <a:t>4/29/2020</a:t>
            </a:fld>
            <a:endParaRPr lang="en-US"/>
          </a:p>
        </p:txBody>
      </p:sp>
      <p:sp>
        <p:nvSpPr>
          <p:cNvPr id="22" name="Slide Number Placeholder 21"/>
          <p:cNvSpPr>
            <a:spLocks noGrp="1"/>
          </p:cNvSpPr>
          <p:nvPr>
            <p:ph type="sldNum" sz="quarter" idx="15"/>
          </p:nvPr>
        </p:nvSpPr>
        <p:spPr/>
        <p:txBody>
          <a:bodyPr rtlCol="0"/>
          <a:lstStyle/>
          <a:p>
            <a:fld id="{F73748E4-1505-4EF6-A143-189ACBB21EDE}" type="slidenum">
              <a:rPr lang="en-US" smtClean="0"/>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B95F4627-379D-4089-A110-161CEA14859F}" type="datetimeFigureOut">
              <a:rPr lang="en-US" smtClean="0"/>
              <a:t>4/29/2020</a:t>
            </a:fld>
            <a:endParaRPr lang="en-US"/>
          </a:p>
        </p:txBody>
      </p:sp>
      <p:sp>
        <p:nvSpPr>
          <p:cNvPr id="18" name="Slide Number Placeholder 17"/>
          <p:cNvSpPr>
            <a:spLocks noGrp="1"/>
          </p:cNvSpPr>
          <p:nvPr>
            <p:ph type="sldNum" sz="quarter" idx="11"/>
          </p:nvPr>
        </p:nvSpPr>
        <p:spPr/>
        <p:txBody>
          <a:bodyPr rtlCol="0"/>
          <a:lstStyle/>
          <a:p>
            <a:fld id="{F73748E4-1505-4EF6-A143-189ACBB21EDE}" type="slidenum">
              <a:rPr lang="en-US" smtClean="0"/>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B95F4627-379D-4089-A110-161CEA14859F}" type="datetimeFigureOut">
              <a:rPr lang="en-US" smtClean="0"/>
              <a:t>4/29/2020</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F73748E4-1505-4EF6-A143-189ACBB21ED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20718070">
            <a:off x="2375484" y="1208887"/>
            <a:ext cx="5020323" cy="3416320"/>
          </a:xfrm>
          <a:prstGeom prst="rect">
            <a:avLst/>
          </a:prstGeom>
          <a:noFill/>
        </p:spPr>
        <p:txBody>
          <a:bodyPr wrap="square" lIns="91440" tIns="45720" rIns="91440" bIns="45720">
            <a:spAutoFit/>
          </a:bodyPr>
          <a:lstStyle/>
          <a:p>
            <a:pPr algn="ctr"/>
            <a:r>
              <a:rPr lang="ar-AE" sz="5400" b="1" cap="none" spc="0" dirty="0" smtClean="0">
                <a:ln w="31550" cmpd="sng">
                  <a:solidFill>
                    <a:sysClr val="windowText" lastClr="000000"/>
                  </a:solidFill>
                  <a:prstDash val="solid"/>
                </a:ln>
                <a:solidFill>
                  <a:schemeClr val="accent6">
                    <a:lumMod val="50000"/>
                  </a:schemeClr>
                </a:solidFill>
                <a:effectLst>
                  <a:outerShdw blurRad="50800" dist="40000" dir="5400000" algn="tl" rotWithShape="0">
                    <a:srgbClr val="000000">
                      <a:shade val="5000"/>
                      <a:satMod val="120000"/>
                      <a:alpha val="33000"/>
                    </a:srgbClr>
                  </a:outerShdw>
                </a:effectLst>
              </a:rPr>
              <a:t>سكشن مناهج بحث</a:t>
            </a:r>
          </a:p>
          <a:p>
            <a:pPr algn="ctr"/>
            <a:r>
              <a:rPr lang="ar-AE" sz="5400" b="1" dirty="0" smtClean="0">
                <a:ln w="31550" cmpd="sng">
                  <a:solidFill>
                    <a:sysClr val="windowText" lastClr="000000"/>
                  </a:solidFill>
                  <a:prstDash val="solid"/>
                </a:ln>
                <a:solidFill>
                  <a:schemeClr val="accent6">
                    <a:lumMod val="50000"/>
                  </a:schemeClr>
                </a:solidFill>
                <a:effectLst>
                  <a:outerShdw blurRad="50800" dist="40000" dir="5400000" algn="tl" rotWithShape="0">
                    <a:srgbClr val="000000">
                      <a:shade val="5000"/>
                      <a:satMod val="120000"/>
                      <a:alpha val="33000"/>
                    </a:srgbClr>
                  </a:outerShdw>
                </a:effectLst>
              </a:rPr>
              <a:t>الفرقة الثالثة</a:t>
            </a:r>
          </a:p>
          <a:p>
            <a:pPr algn="ctr"/>
            <a:r>
              <a:rPr lang="ar-AE" sz="5400" b="1" cap="none" spc="0" dirty="0" smtClean="0">
                <a:ln w="31550" cmpd="sng">
                  <a:solidFill>
                    <a:sysClr val="windowText" lastClr="000000"/>
                  </a:solidFill>
                  <a:prstDash val="solid"/>
                </a:ln>
                <a:solidFill>
                  <a:schemeClr val="accent6">
                    <a:lumMod val="50000"/>
                  </a:schemeClr>
                </a:solidFill>
                <a:effectLst>
                  <a:outerShdw blurRad="50800" dist="40000" dir="5400000" algn="tl" rotWithShape="0">
                    <a:srgbClr val="000000">
                      <a:shade val="5000"/>
                      <a:satMod val="120000"/>
                      <a:alpha val="33000"/>
                    </a:srgbClr>
                  </a:outerShdw>
                </a:effectLst>
              </a:rPr>
              <a:t>إذاعة وتلفزيون</a:t>
            </a:r>
          </a:p>
          <a:p>
            <a:pPr algn="ctr"/>
            <a:r>
              <a:rPr lang="ar-AE" sz="5400" b="1" dirty="0" smtClean="0">
                <a:ln w="31550" cmpd="sng">
                  <a:solidFill>
                    <a:sysClr val="windowText" lastClr="000000"/>
                  </a:solidFill>
                  <a:prstDash val="solid"/>
                </a:ln>
                <a:solidFill>
                  <a:schemeClr val="accent6">
                    <a:lumMod val="50000"/>
                  </a:schemeClr>
                </a:solidFill>
                <a:effectLst>
                  <a:outerShdw blurRad="50800" dist="40000" dir="5400000" algn="tl" rotWithShape="0">
                    <a:srgbClr val="000000">
                      <a:shade val="5000"/>
                      <a:satMod val="120000"/>
                      <a:alpha val="33000"/>
                    </a:srgbClr>
                  </a:outerShdw>
                </a:effectLst>
              </a:rPr>
              <a:t>م-آلاء بهاء الدين</a:t>
            </a:r>
            <a:endParaRPr lang="en-US" sz="5400" b="1" cap="none" spc="0" dirty="0">
              <a:ln w="31550" cmpd="sng">
                <a:solidFill>
                  <a:sysClr val="windowText" lastClr="000000"/>
                </a:solidFill>
                <a:prstDash val="solid"/>
              </a:ln>
              <a:solidFill>
                <a:schemeClr val="accent6">
                  <a:lumMod val="50000"/>
                </a:schemeClr>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23038490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1055" y="304800"/>
            <a:ext cx="8063345" cy="1692771"/>
          </a:xfrm>
          <a:prstGeom prst="rect">
            <a:avLst/>
          </a:prstGeom>
        </p:spPr>
        <p:txBody>
          <a:bodyPr wrap="square">
            <a:spAutoFit/>
          </a:bodyPr>
          <a:lstStyle/>
          <a:p>
            <a:pPr algn="ctr" rtl="1"/>
            <a:r>
              <a:rPr lang="ar-AE" sz="2400" b="1" i="0" dirty="0" smtClean="0">
                <a:solidFill>
                  <a:srgbClr val="A52A2A"/>
                </a:solidFill>
                <a:effectLst/>
                <a:latin typeface="A Massir Ballpoint" pitchFamily="2" charset="-78"/>
                <a:cs typeface="A Massir Ballpoint" pitchFamily="2" charset="-78"/>
              </a:rPr>
              <a:t>الدراسة الاستطلاعية</a:t>
            </a:r>
            <a:r>
              <a:rPr lang="ar-AE" sz="2400" b="0" i="0" dirty="0" smtClean="0">
                <a:solidFill>
                  <a:srgbClr val="333333"/>
                </a:solidFill>
                <a:effectLst/>
                <a:latin typeface="A Massir Ballpoint" pitchFamily="2" charset="-78"/>
                <a:cs typeface="A Massir Ballpoint" pitchFamily="2" charset="-78"/>
              </a:rPr>
              <a:t> </a:t>
            </a:r>
          </a:p>
          <a:p>
            <a:pPr algn="just" rtl="1"/>
            <a:r>
              <a:rPr lang="ar-AE" sz="2000" b="1" i="0" dirty="0" smtClean="0">
                <a:solidFill>
                  <a:srgbClr val="333333"/>
                </a:solidFill>
                <a:effectLst/>
                <a:latin typeface="A Massir Ballpoint" pitchFamily="2" charset="-78"/>
                <a:cs typeface="A Massir Ballpoint" pitchFamily="2" charset="-78"/>
              </a:rPr>
              <a:t>الدراسة الاستطلاعية</a:t>
            </a:r>
            <a:r>
              <a:rPr lang="ar-AE" sz="2000" b="0" i="0" dirty="0" smtClean="0">
                <a:solidFill>
                  <a:srgbClr val="333333"/>
                </a:solidFill>
                <a:effectLst/>
                <a:latin typeface="A Massir Ballpoint" pitchFamily="2" charset="-78"/>
                <a:cs typeface="A Massir Ballpoint" pitchFamily="2" charset="-78"/>
              </a:rPr>
              <a:t> هي الدراسة التي يتم إجراؤها لفحص مشكلة لم يتم دراستها بشكل أكثر وضوحًا، بهدف تحديد الأولويات، وتطوير التعاريف التشغيلية وتحسين تصميم البحث النهائي. تساعد </a:t>
            </a:r>
            <a:r>
              <a:rPr lang="ar-AE" sz="2000" b="1" i="0" dirty="0" smtClean="0">
                <a:solidFill>
                  <a:srgbClr val="333333"/>
                </a:solidFill>
                <a:effectLst/>
                <a:latin typeface="A Massir Ballpoint" pitchFamily="2" charset="-78"/>
                <a:cs typeface="A Massir Ballpoint" pitchFamily="2" charset="-78"/>
              </a:rPr>
              <a:t>الدراسة الاستطلاعية</a:t>
            </a:r>
            <a:r>
              <a:rPr lang="ar-AE" sz="2000" b="0" i="0" dirty="0" smtClean="0">
                <a:solidFill>
                  <a:srgbClr val="333333"/>
                </a:solidFill>
                <a:effectLst/>
                <a:latin typeface="A Massir Ballpoint" pitchFamily="2" charset="-78"/>
                <a:cs typeface="A Massir Ballpoint" pitchFamily="2" charset="-78"/>
              </a:rPr>
              <a:t> على تحديد أفضل تصميم للبحث، وطريقة جمع البيانات واختيار الموضوعات..</a:t>
            </a:r>
            <a:endParaRPr lang="ar-AE" sz="2000" b="0" i="0" dirty="0">
              <a:solidFill>
                <a:srgbClr val="333333"/>
              </a:solidFill>
              <a:effectLst/>
              <a:latin typeface="A Massir Ballpoint" pitchFamily="2" charset="-78"/>
              <a:cs typeface="A Massir Ballpoint" pitchFamily="2" charset="-78"/>
            </a:endParaRPr>
          </a:p>
        </p:txBody>
      </p:sp>
      <p:sp>
        <p:nvSpPr>
          <p:cNvPr id="5" name="Rectangle 4"/>
          <p:cNvSpPr/>
          <p:nvPr/>
        </p:nvSpPr>
        <p:spPr>
          <a:xfrm>
            <a:off x="381000" y="2057400"/>
            <a:ext cx="8001000" cy="4431983"/>
          </a:xfrm>
          <a:prstGeom prst="rect">
            <a:avLst/>
          </a:prstGeom>
        </p:spPr>
        <p:txBody>
          <a:bodyPr wrap="square">
            <a:spAutoFit/>
          </a:bodyPr>
          <a:lstStyle/>
          <a:p>
            <a:pPr algn="ctr" rtl="1"/>
            <a:r>
              <a:rPr lang="ar-AE" sz="2000" b="1" i="0" dirty="0" smtClean="0">
                <a:solidFill>
                  <a:srgbClr val="A52A2A"/>
                </a:solidFill>
                <a:effectLst/>
                <a:latin typeface="A Massir Ballpoint" pitchFamily="2" charset="-78"/>
                <a:cs typeface="A Massir Ballpoint" pitchFamily="2" charset="-78"/>
              </a:rPr>
              <a:t>مفهوم الدراسة الاستطلاعية</a:t>
            </a:r>
            <a:endParaRPr lang="ar-AE" sz="2000" b="0" i="0" dirty="0" smtClean="0">
              <a:solidFill>
                <a:srgbClr val="333333"/>
              </a:solidFill>
              <a:effectLst/>
              <a:latin typeface="A Massir Ballpoint" pitchFamily="2" charset="-78"/>
              <a:cs typeface="A Massir Ballpoint" pitchFamily="2" charset="-78"/>
            </a:endParaRPr>
          </a:p>
          <a:p>
            <a:pPr algn="just" rtl="1"/>
            <a:r>
              <a:rPr lang="ar-AE" sz="2400" b="0" i="0" dirty="0" smtClean="0">
                <a:solidFill>
                  <a:srgbClr val="333333"/>
                </a:solidFill>
                <a:effectLst/>
                <a:latin typeface="A Massir Ballpoint" pitchFamily="2" charset="-78"/>
                <a:cs typeface="A Massir Ballpoint" pitchFamily="2" charset="-78"/>
              </a:rPr>
              <a:t>إن </a:t>
            </a:r>
            <a:r>
              <a:rPr lang="ar-AE" sz="2400" b="1" i="0" dirty="0" smtClean="0">
                <a:solidFill>
                  <a:srgbClr val="333333"/>
                </a:solidFill>
                <a:effectLst/>
                <a:latin typeface="A Massir Ballpoint" pitchFamily="2" charset="-78"/>
                <a:cs typeface="A Massir Ballpoint" pitchFamily="2" charset="-78"/>
              </a:rPr>
              <a:t>الدراسة الاستطلاعية</a:t>
            </a:r>
            <a:r>
              <a:rPr lang="ar-AE" sz="2400" b="0" i="0" dirty="0" smtClean="0">
                <a:solidFill>
                  <a:srgbClr val="333333"/>
                </a:solidFill>
                <a:effectLst/>
                <a:latin typeface="A Massir Ballpoint" pitchFamily="2" charset="-78"/>
                <a:cs typeface="A Massir Ballpoint" pitchFamily="2" charset="-78"/>
              </a:rPr>
              <a:t>، كما يوحي الاسم، تهدف فقط إلى استكشاف أسئلة البحث ولا تنوي تقديم حلول نهائية وحاسمة للمشاكل القائمة. عادة ما يتم إجراء هذا النوع من الأبحاث لدراسة مشكلة لم يتم تحديدها بوضوح حتى الآن. وبالتالي لا يهدف البحث الاستطلاعي إلى تقديم أدلة قاطعة، بل يساعدنا في فهم المشكلة بشكل أفضل. عند إجراء البحوث الاستكشافية، يجب على الباحث أن يكون على استعداد لتغيير اتجاهه عند الكشف عن بيانات أو رؤى جديدة.</a:t>
            </a:r>
          </a:p>
          <a:p>
            <a:pPr algn="just" rtl="1"/>
            <a:r>
              <a:rPr lang="ar-AE" sz="2400" b="0" i="0" dirty="0" smtClean="0">
                <a:solidFill>
                  <a:srgbClr val="333333"/>
                </a:solidFill>
                <a:effectLst/>
                <a:latin typeface="A Massir Ballpoint" pitchFamily="2" charset="-78"/>
                <a:cs typeface="A Massir Ballpoint" pitchFamily="2" charset="-78"/>
              </a:rPr>
              <a:t>لا يهدف تصميم </a:t>
            </a:r>
            <a:r>
              <a:rPr lang="ar-AE" sz="2400" b="1" i="0" dirty="0" smtClean="0">
                <a:solidFill>
                  <a:srgbClr val="333333"/>
                </a:solidFill>
                <a:effectLst/>
                <a:latin typeface="A Massir Ballpoint" pitchFamily="2" charset="-78"/>
                <a:cs typeface="A Massir Ballpoint" pitchFamily="2" charset="-78"/>
              </a:rPr>
              <a:t>الدراسة الاستطلاعية</a:t>
            </a:r>
            <a:r>
              <a:rPr lang="ar-AE" sz="2400" b="0" i="0" dirty="0" smtClean="0">
                <a:solidFill>
                  <a:srgbClr val="333333"/>
                </a:solidFill>
                <a:effectLst/>
                <a:latin typeface="A Massir Ballpoint" pitchFamily="2" charset="-78"/>
                <a:cs typeface="A Massir Ballpoint" pitchFamily="2" charset="-78"/>
              </a:rPr>
              <a:t> إلى تقديم إجابات نهائية وحاسمة لأسئلة البحث، بل يستكشف فقط موضوع البحث بمستويات متفاوتة من العمق. ويعتبر البحث الاستكشافي هو البحث الأولي، الذي يشكل أساسًا للبحث الأكثر حسمًا. ويمكن أن يساعد حتى في تحديد تصميم البحث ومنهجية أخذ العينات وطريقة جمع البيانات البحث.</a:t>
            </a:r>
            <a:endParaRPr lang="ar-AE" sz="2400" b="0" i="0" dirty="0">
              <a:solidFill>
                <a:srgbClr val="333333"/>
              </a:solidFill>
              <a:effectLst/>
              <a:latin typeface="A Massir Ballpoint" pitchFamily="2" charset="-78"/>
              <a:cs typeface="A Massir Ballpoint" pitchFamily="2" charset="-78"/>
            </a:endParaRP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 y="1752600"/>
            <a:ext cx="609600" cy="609600"/>
          </a:xfrm>
          <a:prstGeom prst="rect">
            <a:avLst/>
          </a:prstGeom>
        </p:spPr>
      </p:pic>
    </p:spTree>
    <p:extLst>
      <p:ext uri="{BB962C8B-B14F-4D97-AF65-F5344CB8AC3E}">
        <p14:creationId xmlns:p14="http://schemas.microsoft.com/office/powerpoint/2010/main" val="315435136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1480"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03564" y="609600"/>
            <a:ext cx="7578436" cy="3046988"/>
          </a:xfrm>
          <a:prstGeom prst="rect">
            <a:avLst/>
          </a:prstGeom>
        </p:spPr>
        <p:txBody>
          <a:bodyPr wrap="square">
            <a:spAutoFit/>
          </a:bodyPr>
          <a:lstStyle/>
          <a:p>
            <a:pPr algn="r" rtl="1"/>
            <a:r>
              <a:rPr lang="ar-AE" sz="2400" b="0" i="0" dirty="0" smtClean="0">
                <a:solidFill>
                  <a:srgbClr val="FF0000"/>
                </a:solidFill>
                <a:effectLst/>
                <a:latin typeface="A Massir Ballpoint" pitchFamily="2" charset="-78"/>
                <a:cs typeface="A Massir Ballpoint" pitchFamily="2" charset="-78"/>
              </a:rPr>
              <a:t>أهمية الدراسة الاستطلاعية</a:t>
            </a:r>
            <a:r>
              <a:rPr lang="ar-AE" sz="2400" b="0" i="0" dirty="0" smtClean="0">
                <a:solidFill>
                  <a:srgbClr val="1D2129"/>
                </a:solidFill>
                <a:effectLst/>
                <a:latin typeface="A Massir Ballpoint" pitchFamily="2" charset="-78"/>
                <a:cs typeface="A Massir Ballpoint" pitchFamily="2" charset="-78"/>
              </a:rPr>
              <a:t>:</a:t>
            </a:r>
            <a:r>
              <a:rPr lang="ar-AE" sz="2400" dirty="0" smtClean="0">
                <a:latin typeface="A Massir Ballpoint" pitchFamily="2" charset="-78"/>
                <a:cs typeface="A Massir Ballpoint" pitchFamily="2" charset="-78"/>
              </a:rPr>
              <a:t/>
            </a:r>
            <a:br>
              <a:rPr lang="ar-AE" sz="2400" dirty="0" smtClean="0">
                <a:latin typeface="A Massir Ballpoint" pitchFamily="2" charset="-78"/>
                <a:cs typeface="A Massir Ballpoint" pitchFamily="2" charset="-78"/>
              </a:rPr>
            </a:br>
            <a:r>
              <a:rPr lang="ar-AE" sz="2400" b="0" i="0" dirty="0" smtClean="0">
                <a:solidFill>
                  <a:srgbClr val="1D2129"/>
                </a:solidFill>
                <a:effectLst/>
                <a:latin typeface="A Massir Ballpoint" pitchFamily="2" charset="-78"/>
                <a:cs typeface="A Massir Ballpoint" pitchFamily="2" charset="-78"/>
              </a:rPr>
              <a:t>تتمثل أهمية البحث الاستطلاعي بالنسبة للبحوث في انه:</a:t>
            </a:r>
            <a:r>
              <a:rPr lang="ar-AE" sz="2400" dirty="0" smtClean="0">
                <a:latin typeface="A Massir Ballpoint" pitchFamily="2" charset="-78"/>
                <a:cs typeface="A Massir Ballpoint" pitchFamily="2" charset="-78"/>
              </a:rPr>
              <a:t/>
            </a:r>
            <a:br>
              <a:rPr lang="ar-AE" sz="2400" dirty="0" smtClean="0">
                <a:latin typeface="A Massir Ballpoint" pitchFamily="2" charset="-78"/>
                <a:cs typeface="A Massir Ballpoint" pitchFamily="2" charset="-78"/>
              </a:rPr>
            </a:br>
            <a:r>
              <a:rPr lang="ar-AE" sz="2400" b="0" i="0" dirty="0" smtClean="0">
                <a:solidFill>
                  <a:srgbClr val="1D2129"/>
                </a:solidFill>
                <a:effectLst/>
                <a:latin typeface="A Massir Ballpoint" pitchFamily="2" charset="-78"/>
                <a:cs typeface="A Massir Ballpoint" pitchFamily="2" charset="-78"/>
              </a:rPr>
              <a:t>* يسهم في توفير قدر من المعرفة حول الموضوعات المختلفة للأبحاث خصوصا تلك التي لم يسبق دراستها.</a:t>
            </a:r>
            <a:r>
              <a:rPr lang="en-US" sz="2400" b="0" i="0" dirty="0" smtClean="0">
                <a:solidFill>
                  <a:srgbClr val="1D2129"/>
                </a:solidFill>
                <a:effectLst/>
                <a:latin typeface="A Massir Ballpoint" pitchFamily="2" charset="-78"/>
                <a:cs typeface="A Massir Ballpoint" pitchFamily="2" charset="-78"/>
              </a:rPr>
              <a:t> </a:t>
            </a:r>
            <a:r>
              <a:rPr lang="ar-AE" sz="2400" b="0" i="0" dirty="0" smtClean="0">
                <a:solidFill>
                  <a:srgbClr val="1D2129"/>
                </a:solidFill>
                <a:effectLst/>
                <a:latin typeface="A Massir Ballpoint" pitchFamily="2" charset="-78"/>
                <a:cs typeface="A Massir Ballpoint" pitchFamily="2" charset="-78"/>
              </a:rPr>
              <a:t>يقدم رصيد من الفروض و يضع أمامنا نوعية التسهيلات المتوفرة لإجراء البحوث ففي كثير من الأحيان يكون البحث الاستطلاعي هو المدخل لدراسة متعمقة حول الموضوع الذي تناوله البحث الاستطلاعي وهو بذلك يمثل نقطة البداية لكثير من البحوث الجديدة.</a:t>
            </a:r>
            <a:r>
              <a:rPr lang="ar-AE" sz="2400" dirty="0" smtClean="0">
                <a:latin typeface="A Massir Ballpoint" pitchFamily="2" charset="-78"/>
                <a:cs typeface="A Massir Ballpoint" pitchFamily="2" charset="-78"/>
              </a:rPr>
              <a:t/>
            </a:r>
            <a:br>
              <a:rPr lang="ar-AE" sz="2400" dirty="0" smtClean="0">
                <a:latin typeface="A Massir Ballpoint" pitchFamily="2" charset="-78"/>
                <a:cs typeface="A Massir Ballpoint" pitchFamily="2" charset="-78"/>
              </a:rPr>
            </a:br>
            <a:r>
              <a:rPr lang="ar-AE" sz="2400" b="0" i="0" dirty="0" smtClean="0">
                <a:solidFill>
                  <a:srgbClr val="1D2129"/>
                </a:solidFill>
                <a:effectLst/>
                <a:latin typeface="A Massir Ballpoint" pitchFamily="2" charset="-78"/>
                <a:cs typeface="A Massir Ballpoint" pitchFamily="2" charset="-78"/>
              </a:rPr>
              <a:t>* يزيد من ألفة الباحث بالظاهرة</a:t>
            </a:r>
            <a:r>
              <a:rPr lang="ar-AE" b="0" i="0" dirty="0" smtClean="0">
                <a:solidFill>
                  <a:srgbClr val="1D2129"/>
                </a:solidFill>
                <a:effectLst/>
                <a:latin typeface="Helvetica"/>
              </a:rPr>
              <a:t>.</a:t>
            </a:r>
            <a:endParaRPr lang="en-US" dirty="0"/>
          </a:p>
        </p:txBody>
      </p:sp>
      <p:sp>
        <p:nvSpPr>
          <p:cNvPr id="5" name="Rectangle 4"/>
          <p:cNvSpPr/>
          <p:nvPr/>
        </p:nvSpPr>
        <p:spPr>
          <a:xfrm>
            <a:off x="457200" y="2448986"/>
            <a:ext cx="8382000" cy="369332"/>
          </a:xfrm>
          <a:prstGeom prst="rect">
            <a:avLst/>
          </a:prstGeom>
        </p:spPr>
        <p:txBody>
          <a:bodyPr wrap="square">
            <a:spAutoFit/>
          </a:bodyPr>
          <a:lstStyle/>
          <a:p>
            <a:pPr algn="r"/>
            <a:r>
              <a:rPr lang="ar-AE" b="0" i="0" dirty="0" smtClean="0">
                <a:solidFill>
                  <a:srgbClr val="1D2129"/>
                </a:solidFill>
                <a:effectLst/>
                <a:latin typeface="Helvetica"/>
              </a:rPr>
              <a:t>:</a:t>
            </a:r>
            <a:endParaRPr lang="en-US" dirty="0"/>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295400" y="3656588"/>
            <a:ext cx="609600" cy="609600"/>
          </a:xfrm>
          <a:prstGeom prst="rect">
            <a:avLst/>
          </a:prstGeom>
        </p:spPr>
      </p:pic>
    </p:spTree>
    <p:extLst>
      <p:ext uri="{BB962C8B-B14F-4D97-AF65-F5344CB8AC3E}">
        <p14:creationId xmlns:p14="http://schemas.microsoft.com/office/powerpoint/2010/main" val="159266277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529"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612845"/>
            <a:ext cx="6629400" cy="4770537"/>
          </a:xfrm>
          <a:prstGeom prst="rect">
            <a:avLst/>
          </a:prstGeom>
        </p:spPr>
        <p:txBody>
          <a:bodyPr wrap="square">
            <a:spAutoFit/>
          </a:bodyPr>
          <a:lstStyle/>
          <a:p>
            <a:pPr algn="r"/>
            <a:r>
              <a:rPr lang="ar-AE" sz="2400" dirty="0" smtClean="0">
                <a:solidFill>
                  <a:srgbClr val="FF0000"/>
                </a:solidFill>
                <a:latin typeface="A Massir Ballpoint" pitchFamily="2" charset="-78"/>
                <a:cs typeface="A Massir Ballpoint" pitchFamily="2" charset="-78"/>
              </a:rPr>
              <a:t>أهداف الدراسة الاستطلاعية</a:t>
            </a:r>
            <a:r>
              <a:rPr lang="ar-AE" sz="2000" dirty="0" smtClean="0"/>
              <a:t>:</a:t>
            </a:r>
            <a:br>
              <a:rPr lang="ar-AE" sz="2000" dirty="0" smtClean="0"/>
            </a:br>
            <a:r>
              <a:rPr lang="ar-AE" sz="2000" dirty="0" smtClean="0">
                <a:latin typeface="A Massir Ballpoint" pitchFamily="2" charset="-78"/>
                <a:cs typeface="A Massir Ballpoint" pitchFamily="2" charset="-78"/>
              </a:rPr>
              <a:t>يمكن تحديد أهداف الدراسات الكشفية فيما يلي:</a:t>
            </a:r>
            <a:br>
              <a:rPr lang="ar-AE" sz="2000" dirty="0" smtClean="0">
                <a:latin typeface="A Massir Ballpoint" pitchFamily="2" charset="-78"/>
                <a:cs typeface="A Massir Ballpoint" pitchFamily="2" charset="-78"/>
              </a:rPr>
            </a:br>
            <a:r>
              <a:rPr lang="ar-AE" sz="2000" dirty="0" smtClean="0">
                <a:latin typeface="A Massir Ballpoint" pitchFamily="2" charset="-78"/>
                <a:cs typeface="A Massir Ballpoint" pitchFamily="2" charset="-78"/>
              </a:rPr>
              <a:t>1- بلورة موضوع البحث أو الظاهرة موضوع البحث التي يختارها الباحث و صياغته بطريقة أكثر إحكاما بغية دراستها بصورة أعمق في المستقبل.</a:t>
            </a:r>
            <a:br>
              <a:rPr lang="ar-AE" sz="2000" dirty="0" smtClean="0">
                <a:latin typeface="A Massir Ballpoint" pitchFamily="2" charset="-78"/>
                <a:cs typeface="A Massir Ballpoint" pitchFamily="2" charset="-78"/>
              </a:rPr>
            </a:br>
            <a:r>
              <a:rPr lang="ar-AE" sz="2000" dirty="0" smtClean="0">
                <a:latin typeface="A Massir Ballpoint" pitchFamily="2" charset="-78"/>
                <a:cs typeface="A Massir Ballpoint" pitchFamily="2" charset="-78"/>
              </a:rPr>
              <a:t>2- تحديد المفاهيم الأساسية ذات الصلة بالموضوع الذي اختاره الباحث للدراسة أو البحث.</a:t>
            </a:r>
            <a:br>
              <a:rPr lang="ar-AE" sz="2000" dirty="0" smtClean="0">
                <a:latin typeface="A Massir Ballpoint" pitchFamily="2" charset="-78"/>
                <a:cs typeface="A Massir Ballpoint" pitchFamily="2" charset="-78"/>
              </a:rPr>
            </a:br>
            <a:r>
              <a:rPr lang="ar-AE" sz="2000" dirty="0" smtClean="0">
                <a:latin typeface="A Massir Ballpoint" pitchFamily="2" charset="-78"/>
                <a:cs typeface="A Massir Ballpoint" pitchFamily="2" charset="-78"/>
              </a:rPr>
              <a:t>3- تنمية الفروض و ذلك ببلورة مشكلة البحث او صياغتها في صورة فروض علمية أو تساؤلات.</a:t>
            </a:r>
            <a:br>
              <a:rPr lang="ar-AE" sz="2000" dirty="0" smtClean="0">
                <a:latin typeface="A Massir Ballpoint" pitchFamily="2" charset="-78"/>
                <a:cs typeface="A Massir Ballpoint" pitchFamily="2" charset="-78"/>
              </a:rPr>
            </a:br>
            <a:r>
              <a:rPr lang="ar-AE" sz="2000" dirty="0" smtClean="0">
                <a:latin typeface="A Massir Ballpoint" pitchFamily="2" charset="-78"/>
                <a:cs typeface="A Massir Ballpoint" pitchFamily="2" charset="-78"/>
              </a:rPr>
              <a:t>4- إيجاد مرتكز و قدر من المعرفة ينطلق منه الباحث في بحثه</a:t>
            </a:r>
            <a:br>
              <a:rPr lang="ar-AE" sz="2000" dirty="0" smtClean="0">
                <a:latin typeface="A Massir Ballpoint" pitchFamily="2" charset="-78"/>
                <a:cs typeface="A Massir Ballpoint" pitchFamily="2" charset="-78"/>
              </a:rPr>
            </a:br>
            <a:r>
              <a:rPr lang="ar-AE" sz="2000" dirty="0" smtClean="0">
                <a:latin typeface="A Massir Ballpoint" pitchFamily="2" charset="-78"/>
                <a:cs typeface="A Massir Ballpoint" pitchFamily="2" charset="-78"/>
              </a:rPr>
              <a:t>المتعمق.</a:t>
            </a:r>
          </a:p>
          <a:p>
            <a:pPr algn="r"/>
            <a:r>
              <a:rPr lang="ar-AE" sz="2000" dirty="0" smtClean="0">
                <a:latin typeface="A Massir Ballpoint" pitchFamily="2" charset="-78"/>
                <a:cs typeface="A Massir Ballpoint" pitchFamily="2" charset="-78"/>
              </a:rPr>
              <a:t>5- التعرف على الجوانب المختلفة لموضوع البحث أو الدراسة.</a:t>
            </a:r>
            <a:br>
              <a:rPr lang="ar-AE" sz="2000" dirty="0" smtClean="0">
                <a:latin typeface="A Massir Ballpoint" pitchFamily="2" charset="-78"/>
                <a:cs typeface="A Massir Ballpoint" pitchFamily="2" charset="-78"/>
              </a:rPr>
            </a:br>
            <a:r>
              <a:rPr lang="ar-AE" sz="2000" dirty="0" smtClean="0">
                <a:latin typeface="A Massir Ballpoint" pitchFamily="2" charset="-78"/>
                <a:cs typeface="A Massir Ballpoint" pitchFamily="2" charset="-78"/>
              </a:rPr>
              <a:t>6- يمكن تحديد جوانب القصور في إجراءات تطبيق أدوات جمع بيانات البحث و يمكن تعديل تعليمات هذه الأدوات في ضوء ما تسفر عليه الدراسة الاستطلاعية.</a:t>
            </a:r>
            <a:br>
              <a:rPr lang="ar-AE" sz="2000" dirty="0" smtClean="0">
                <a:latin typeface="A Massir Ballpoint" pitchFamily="2" charset="-78"/>
                <a:cs typeface="A Massir Ballpoint" pitchFamily="2" charset="-78"/>
              </a:rPr>
            </a:br>
            <a:r>
              <a:rPr lang="ar-AE" sz="2000" dirty="0" smtClean="0">
                <a:latin typeface="A Massir Ballpoint" pitchFamily="2" charset="-78"/>
                <a:cs typeface="A Massir Ballpoint" pitchFamily="2" charset="-78"/>
              </a:rPr>
              <a:t>7- ممارسة تطبيق الاختبارات وتحديد الصعوبات و محاولة حلها.</a:t>
            </a:r>
            <a:br>
              <a:rPr lang="ar-AE" sz="2000" dirty="0" smtClean="0">
                <a:latin typeface="A Massir Ballpoint" pitchFamily="2" charset="-78"/>
                <a:cs typeface="A Massir Ballpoint" pitchFamily="2" charset="-78"/>
              </a:rPr>
            </a:br>
            <a:r>
              <a:rPr lang="ar-AE" sz="2000" dirty="0" smtClean="0">
                <a:latin typeface="A Massir Ballpoint" pitchFamily="2" charset="-78"/>
                <a:cs typeface="A Massir Ballpoint" pitchFamily="2" charset="-78"/>
              </a:rPr>
              <a:t>8- يمكن تحديد ما تستغرقه الدراسة الميدانية من وقت.</a:t>
            </a:r>
            <a:endParaRPr lang="en-US" sz="2000" dirty="0">
              <a:latin typeface="A Massir Ballpoint" pitchFamily="2" charset="-78"/>
              <a:cs typeface="A Massir Ballpoint" pitchFamily="2" charset="-78"/>
            </a:endParaRP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85800" y="4953000"/>
            <a:ext cx="609600" cy="609600"/>
          </a:xfrm>
          <a:prstGeom prst="rect">
            <a:avLst/>
          </a:prstGeom>
        </p:spPr>
      </p:pic>
    </p:spTree>
    <p:extLst>
      <p:ext uri="{BB962C8B-B14F-4D97-AF65-F5344CB8AC3E}">
        <p14:creationId xmlns:p14="http://schemas.microsoft.com/office/powerpoint/2010/main" val="153421010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395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533400"/>
            <a:ext cx="7543800" cy="5078313"/>
          </a:xfrm>
          <a:prstGeom prst="rect">
            <a:avLst/>
          </a:prstGeom>
        </p:spPr>
        <p:txBody>
          <a:bodyPr wrap="square">
            <a:spAutoFit/>
          </a:bodyPr>
          <a:lstStyle/>
          <a:p>
            <a:pPr algn="r" rtl="1"/>
            <a:r>
              <a:rPr lang="ar-AE" sz="2400" b="0" i="0" dirty="0" smtClean="0">
                <a:solidFill>
                  <a:srgbClr val="FF0000"/>
                </a:solidFill>
                <a:effectLst/>
                <a:latin typeface="A Massir Ballpoint" pitchFamily="2" charset="-78"/>
                <a:cs typeface="A Massir Ballpoint" pitchFamily="2" charset="-78"/>
              </a:rPr>
              <a:t>خطوات الدراسة الاستطلاعية:</a:t>
            </a:r>
            <a:r>
              <a:rPr lang="ar-AE" sz="2000" dirty="0" smtClean="0">
                <a:latin typeface="A Massir Ballpoint" pitchFamily="2" charset="-78"/>
                <a:cs typeface="A Massir Ballpoint" pitchFamily="2" charset="-78"/>
              </a:rPr>
              <a:t/>
            </a:r>
            <a:br>
              <a:rPr lang="ar-AE" sz="2000" dirty="0" smtClean="0">
                <a:latin typeface="A Massir Ballpoint" pitchFamily="2" charset="-78"/>
                <a:cs typeface="A Massir Ballpoint" pitchFamily="2" charset="-78"/>
              </a:rPr>
            </a:br>
            <a:r>
              <a:rPr lang="ar-AE" sz="2000" b="0" i="0" dirty="0" smtClean="0">
                <a:solidFill>
                  <a:srgbClr val="1D2129"/>
                </a:solidFill>
                <a:effectLst/>
                <a:latin typeface="A Massir Ballpoint" pitchFamily="2" charset="-78"/>
                <a:cs typeface="A Massir Ballpoint" pitchFamily="2" charset="-78"/>
              </a:rPr>
              <a:t>1- تلخيص تراث العلوم و الميادين المختلفة ذات الصلة بمشكلة البحث و هو ما يعرف باستعراض التراث:</a:t>
            </a:r>
            <a:r>
              <a:rPr lang="ar-AE" sz="2000" dirty="0" smtClean="0">
                <a:latin typeface="A Massir Ballpoint" pitchFamily="2" charset="-78"/>
                <a:cs typeface="A Massir Ballpoint" pitchFamily="2" charset="-78"/>
              </a:rPr>
              <a:t/>
            </a:r>
            <a:br>
              <a:rPr lang="ar-AE" sz="2000" dirty="0" smtClean="0">
                <a:latin typeface="A Massir Ballpoint" pitchFamily="2" charset="-78"/>
                <a:cs typeface="A Massir Ballpoint" pitchFamily="2" charset="-78"/>
              </a:rPr>
            </a:br>
            <a:r>
              <a:rPr lang="ar-AE" sz="2000" b="0" i="0" dirty="0" smtClean="0">
                <a:solidFill>
                  <a:srgbClr val="1D2129"/>
                </a:solidFill>
                <a:effectLst/>
                <a:latin typeface="A Massir Ballpoint" pitchFamily="2" charset="-78"/>
                <a:cs typeface="A Massir Ballpoint" pitchFamily="2" charset="-78"/>
              </a:rPr>
              <a:t>و يقصد بها تلك الإعمال التي قام بإجرائها باحثون آخرون و غالبا ما</a:t>
            </a:r>
            <a:r>
              <a:rPr lang="ar-AE" sz="2000" dirty="0" smtClean="0">
                <a:latin typeface="A Massir Ballpoint" pitchFamily="2" charset="-78"/>
                <a:cs typeface="A Massir Ballpoint" pitchFamily="2" charset="-78"/>
              </a:rPr>
              <a:t/>
            </a:r>
            <a:br>
              <a:rPr lang="ar-AE" sz="2000" dirty="0" smtClean="0">
                <a:latin typeface="A Massir Ballpoint" pitchFamily="2" charset="-78"/>
                <a:cs typeface="A Massir Ballpoint" pitchFamily="2" charset="-78"/>
              </a:rPr>
            </a:br>
            <a:r>
              <a:rPr lang="ar-AE" sz="2000" b="0" i="0" dirty="0" smtClean="0">
                <a:solidFill>
                  <a:srgbClr val="1D2129"/>
                </a:solidFill>
                <a:effectLst/>
                <a:latin typeface="A Massir Ballpoint" pitchFamily="2" charset="-78"/>
                <a:cs typeface="A Massir Ballpoint" pitchFamily="2" charset="-78"/>
              </a:rPr>
              <a:t>ينصب اهتمام الباحث في استعراضه للتراث على معرفة المنهجية و</a:t>
            </a:r>
            <a:r>
              <a:rPr lang="ar-AE" sz="2000" dirty="0" smtClean="0">
                <a:latin typeface="A Massir Ballpoint" pitchFamily="2" charset="-78"/>
                <a:cs typeface="A Massir Ballpoint" pitchFamily="2" charset="-78"/>
              </a:rPr>
              <a:t/>
            </a:r>
            <a:br>
              <a:rPr lang="ar-AE" sz="2000" dirty="0" smtClean="0">
                <a:latin typeface="A Massir Ballpoint" pitchFamily="2" charset="-78"/>
                <a:cs typeface="A Massir Ballpoint" pitchFamily="2" charset="-78"/>
              </a:rPr>
            </a:br>
            <a:r>
              <a:rPr lang="ar-AE" sz="2000" b="0" i="0" dirty="0" smtClean="0">
                <a:solidFill>
                  <a:srgbClr val="1D2129"/>
                </a:solidFill>
                <a:effectLst/>
                <a:latin typeface="A Massir Ballpoint" pitchFamily="2" charset="-78"/>
                <a:cs typeface="A Massir Ballpoint" pitchFamily="2" charset="-78"/>
              </a:rPr>
              <a:t>الجوانب النظرية و الفروض المتضمنة في الدراسات السابقة و التي</a:t>
            </a:r>
            <a:r>
              <a:rPr lang="ar-AE" sz="2000" dirty="0" smtClean="0">
                <a:latin typeface="A Massir Ballpoint" pitchFamily="2" charset="-78"/>
                <a:cs typeface="A Massir Ballpoint" pitchFamily="2" charset="-78"/>
              </a:rPr>
              <a:t/>
            </a:r>
            <a:br>
              <a:rPr lang="ar-AE" sz="2000" dirty="0" smtClean="0">
                <a:latin typeface="A Massir Ballpoint" pitchFamily="2" charset="-78"/>
                <a:cs typeface="A Massir Ballpoint" pitchFamily="2" charset="-78"/>
              </a:rPr>
            </a:br>
            <a:r>
              <a:rPr lang="ar-AE" sz="2000" b="0" i="0" dirty="0" smtClean="0">
                <a:solidFill>
                  <a:srgbClr val="1D2129"/>
                </a:solidFill>
                <a:effectLst/>
                <a:latin typeface="A Massir Ballpoint" pitchFamily="2" charset="-78"/>
                <a:cs typeface="A Massir Ballpoint" pitchFamily="2" charset="-78"/>
              </a:rPr>
              <a:t>ستساعده حتما في إجراء بحثه.</a:t>
            </a:r>
            <a:r>
              <a:rPr lang="ar-AE" sz="2000" dirty="0" smtClean="0">
                <a:latin typeface="A Massir Ballpoint" pitchFamily="2" charset="-78"/>
                <a:cs typeface="A Massir Ballpoint" pitchFamily="2" charset="-78"/>
              </a:rPr>
              <a:t/>
            </a:r>
            <a:br>
              <a:rPr lang="ar-AE" sz="2000" dirty="0" smtClean="0">
                <a:latin typeface="A Massir Ballpoint" pitchFamily="2" charset="-78"/>
                <a:cs typeface="A Massir Ballpoint" pitchFamily="2" charset="-78"/>
              </a:rPr>
            </a:br>
            <a:r>
              <a:rPr lang="ar-AE" sz="2000" b="0" i="0" dirty="0" smtClean="0">
                <a:solidFill>
                  <a:srgbClr val="1D2129"/>
                </a:solidFill>
                <a:effectLst/>
                <a:latin typeface="A Massir Ballpoint" pitchFamily="2" charset="-78"/>
                <a:cs typeface="A Massir Ballpoint" pitchFamily="2" charset="-78"/>
              </a:rPr>
              <a:t>2</a:t>
            </a:r>
            <a:r>
              <a:rPr lang="ar-AE" sz="2000" b="0" i="0" dirty="0" smtClean="0">
                <a:solidFill>
                  <a:srgbClr val="FF0000"/>
                </a:solidFill>
                <a:effectLst/>
                <a:latin typeface="A Massir Ballpoint" pitchFamily="2" charset="-78"/>
                <a:cs typeface="A Massir Ballpoint" pitchFamily="2" charset="-78"/>
              </a:rPr>
              <a:t>-</a:t>
            </a:r>
            <a:r>
              <a:rPr lang="ar-AE" sz="2000" b="0" i="0" dirty="0" smtClean="0">
                <a:solidFill>
                  <a:srgbClr val="1D2129"/>
                </a:solidFill>
                <a:effectLst/>
                <a:latin typeface="A Massir Ballpoint" pitchFamily="2" charset="-78"/>
                <a:cs typeface="A Massir Ballpoint" pitchFamily="2" charset="-78"/>
              </a:rPr>
              <a:t> استشارة ذوي الخبرة العلمية و العملية:</a:t>
            </a:r>
            <a:r>
              <a:rPr lang="ar-AE" sz="2000" dirty="0" smtClean="0">
                <a:latin typeface="A Massir Ballpoint" pitchFamily="2" charset="-78"/>
                <a:cs typeface="A Massir Ballpoint" pitchFamily="2" charset="-78"/>
              </a:rPr>
              <a:t/>
            </a:r>
            <a:br>
              <a:rPr lang="ar-AE" sz="2000" dirty="0" smtClean="0">
                <a:latin typeface="A Massir Ballpoint" pitchFamily="2" charset="-78"/>
                <a:cs typeface="A Massir Ballpoint" pitchFamily="2" charset="-78"/>
              </a:rPr>
            </a:br>
            <a:r>
              <a:rPr lang="ar-AE" sz="2000" b="0" i="0" dirty="0" smtClean="0">
                <a:solidFill>
                  <a:srgbClr val="1D2129"/>
                </a:solidFill>
                <a:effectLst/>
                <a:latin typeface="A Massir Ballpoint" pitchFamily="2" charset="-78"/>
                <a:cs typeface="A Massir Ballpoint" pitchFamily="2" charset="-78"/>
              </a:rPr>
              <a:t>هم أهل المشورة و الرأي، و هم أناس تتاح لهم فرص الوقوف على</a:t>
            </a:r>
            <a:r>
              <a:rPr lang="ar-AE" sz="2000" dirty="0" smtClean="0">
                <a:latin typeface="A Massir Ballpoint" pitchFamily="2" charset="-78"/>
                <a:cs typeface="A Massir Ballpoint" pitchFamily="2" charset="-78"/>
              </a:rPr>
              <a:t/>
            </a:r>
            <a:br>
              <a:rPr lang="ar-AE" sz="2000" dirty="0" smtClean="0">
                <a:latin typeface="A Massir Ballpoint" pitchFamily="2" charset="-78"/>
                <a:cs typeface="A Massir Ballpoint" pitchFamily="2" charset="-78"/>
              </a:rPr>
            </a:br>
            <a:r>
              <a:rPr lang="ar-AE" sz="2000" b="0" i="0" dirty="0" smtClean="0">
                <a:solidFill>
                  <a:srgbClr val="1D2129"/>
                </a:solidFill>
                <a:effectLst/>
                <a:latin typeface="A Massir Ballpoint" pitchFamily="2" charset="-78"/>
                <a:cs typeface="A Massir Ballpoint" pitchFamily="2" charset="-78"/>
              </a:rPr>
              <a:t>المؤثرات الهامة في مختلف المواقع و العلاقات و السلوك الإنساني وواجب على الباحث عند اختيارهم أن يراعي على توفر بعض الشروط منها :</a:t>
            </a:r>
            <a:r>
              <a:rPr lang="ar-AE" sz="2000" dirty="0" smtClean="0">
                <a:latin typeface="A Massir Ballpoint" pitchFamily="2" charset="-78"/>
                <a:cs typeface="A Massir Ballpoint" pitchFamily="2" charset="-78"/>
              </a:rPr>
              <a:t/>
            </a:r>
            <a:br>
              <a:rPr lang="ar-AE" sz="2000" dirty="0" smtClean="0">
                <a:latin typeface="A Massir Ballpoint" pitchFamily="2" charset="-78"/>
                <a:cs typeface="A Massir Ballpoint" pitchFamily="2" charset="-78"/>
              </a:rPr>
            </a:br>
            <a:r>
              <a:rPr lang="ar-AE" sz="2000" b="0" i="0" dirty="0" smtClean="0">
                <a:solidFill>
                  <a:srgbClr val="1D2129"/>
                </a:solidFill>
                <a:effectLst/>
                <a:latin typeface="A Massir Ballpoint" pitchFamily="2" charset="-78"/>
                <a:cs typeface="A Massir Ballpoint" pitchFamily="2" charset="-78"/>
              </a:rPr>
              <a:t>* إن تمثل العينة المختارة التي سيقابلها الباحث الفروع و التخصصات ذات الصلة بموضوع بحثه كافة.</a:t>
            </a:r>
            <a:r>
              <a:rPr lang="ar-AE" sz="2000" dirty="0" smtClean="0">
                <a:latin typeface="A Massir Ballpoint" pitchFamily="2" charset="-78"/>
                <a:cs typeface="A Massir Ballpoint" pitchFamily="2" charset="-78"/>
              </a:rPr>
              <a:t/>
            </a:r>
            <a:br>
              <a:rPr lang="ar-AE" sz="2000" dirty="0" smtClean="0">
                <a:latin typeface="A Massir Ballpoint" pitchFamily="2" charset="-78"/>
                <a:cs typeface="A Massir Ballpoint" pitchFamily="2" charset="-78"/>
              </a:rPr>
            </a:br>
            <a:r>
              <a:rPr lang="ar-AE" sz="2000" b="0" i="0" dirty="0" smtClean="0">
                <a:solidFill>
                  <a:srgbClr val="1D2129"/>
                </a:solidFill>
                <a:effectLst/>
                <a:latin typeface="A Massir Ballpoint" pitchFamily="2" charset="-78"/>
                <a:cs typeface="A Massir Ballpoint" pitchFamily="2" charset="-78"/>
              </a:rPr>
              <a:t>* أن يكون أفراد هذه العينة من بين الأشخاص الذين مضوا وقتا طويلا في مجال خدمة البحث.</a:t>
            </a:r>
            <a:r>
              <a:rPr lang="en-US" sz="2000" dirty="0" smtClean="0">
                <a:latin typeface="A Massir Ballpoint" pitchFamily="2" charset="-78"/>
                <a:cs typeface="A Massir Ballpoint" pitchFamily="2" charset="-78"/>
              </a:rPr>
              <a:t/>
            </a:r>
            <a:br>
              <a:rPr lang="en-US" sz="2000" dirty="0" smtClean="0">
                <a:latin typeface="A Massir Ballpoint" pitchFamily="2" charset="-78"/>
                <a:cs typeface="A Massir Ballpoint" pitchFamily="2" charset="-78"/>
              </a:rPr>
            </a:br>
            <a:r>
              <a:rPr lang="en-US" sz="2000" b="0" i="0" dirty="0" smtClean="0">
                <a:solidFill>
                  <a:srgbClr val="1D2129"/>
                </a:solidFill>
                <a:effectLst/>
                <a:latin typeface="A Massir Ballpoint" pitchFamily="2" charset="-78"/>
                <a:cs typeface="A Massir Ballpoint" pitchFamily="2" charset="-78"/>
              </a:rPr>
              <a:t>* </a:t>
            </a:r>
            <a:r>
              <a:rPr lang="ar-AE" sz="2000" b="0" i="0" dirty="0" smtClean="0">
                <a:solidFill>
                  <a:srgbClr val="1D2129"/>
                </a:solidFill>
                <a:effectLst/>
                <a:latin typeface="A Massir Ballpoint" pitchFamily="2" charset="-78"/>
                <a:cs typeface="A Massir Ballpoint" pitchFamily="2" charset="-78"/>
              </a:rPr>
              <a:t>أن يكونوا من ذوي السمعة الحسنة والفكر السديد والحاسم.</a:t>
            </a:r>
            <a:r>
              <a:rPr lang="ar-AE" sz="2000" dirty="0" smtClean="0">
                <a:latin typeface="A Massir Ballpoint" pitchFamily="2" charset="-78"/>
                <a:cs typeface="A Massir Ballpoint" pitchFamily="2" charset="-78"/>
              </a:rPr>
              <a:t/>
            </a:r>
            <a:br>
              <a:rPr lang="ar-AE" sz="2000" dirty="0" smtClean="0">
                <a:latin typeface="A Massir Ballpoint" pitchFamily="2" charset="-78"/>
                <a:cs typeface="A Massir Ballpoint" pitchFamily="2" charset="-78"/>
              </a:rPr>
            </a:br>
            <a:endParaRPr lang="en-US" sz="2000" dirty="0">
              <a:latin typeface="A Massir Ballpoint" pitchFamily="2" charset="-78"/>
              <a:cs typeface="A Massir Ballpoint" pitchFamily="2" charset="-78"/>
            </a:endParaRPr>
          </a:p>
        </p:txBody>
      </p:sp>
    </p:spTree>
    <p:extLst>
      <p:ext uri="{BB962C8B-B14F-4D97-AF65-F5344CB8AC3E}">
        <p14:creationId xmlns:p14="http://schemas.microsoft.com/office/powerpoint/2010/main" val="17071971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1371600"/>
            <a:ext cx="6248400" cy="3170099"/>
          </a:xfrm>
          <a:prstGeom prst="rect">
            <a:avLst/>
          </a:prstGeom>
        </p:spPr>
        <p:txBody>
          <a:bodyPr wrap="square">
            <a:spAutoFit/>
          </a:bodyPr>
          <a:lstStyle/>
          <a:p>
            <a:pPr algn="r"/>
            <a:r>
              <a:rPr lang="ar-AE" dirty="0" smtClean="0"/>
              <a:t>3</a:t>
            </a:r>
            <a:r>
              <a:rPr lang="ar-AE" sz="2000" dirty="0" smtClean="0">
                <a:latin typeface="A Massir Ballpoint" pitchFamily="2" charset="-78"/>
                <a:cs typeface="A Massir Ballpoint" pitchFamily="2" charset="-78"/>
              </a:rPr>
              <a:t>- دراسة وتحليل الحالات المثيرة للاستبصار: ويقصد بها الحالات الفردية ( أفراد، جماعات ، مواقف ) والتي يمكن أن تلقي الضوء على مشكلة البحث فيجب على الباحث الحصول على اكبر قدر ممكن من البيانات التي تسمح له بالتمييز بين السمات العامة المشتركة بين عدد كبير من الحالات و من أمثلتها:</a:t>
            </a:r>
            <a:br>
              <a:rPr lang="ar-AE" sz="2000" dirty="0" smtClean="0">
                <a:latin typeface="A Massir Ballpoint" pitchFamily="2" charset="-78"/>
                <a:cs typeface="A Massir Ballpoint" pitchFamily="2" charset="-78"/>
              </a:rPr>
            </a:br>
            <a:r>
              <a:rPr lang="ar-AE" sz="2000" dirty="0" smtClean="0">
                <a:latin typeface="A Massir Ballpoint" pitchFamily="2" charset="-78"/>
                <a:cs typeface="A Massir Ballpoint" pitchFamily="2" charset="-78"/>
              </a:rPr>
              <a:t>- الحالات محدودات المعالم للظاهرة المدروسة.</a:t>
            </a:r>
            <a:br>
              <a:rPr lang="ar-AE" sz="2000" dirty="0" smtClean="0">
                <a:latin typeface="A Massir Ballpoint" pitchFamily="2" charset="-78"/>
                <a:cs typeface="A Massir Ballpoint" pitchFamily="2" charset="-78"/>
              </a:rPr>
            </a:br>
            <a:r>
              <a:rPr lang="ar-AE" sz="2000" dirty="0" smtClean="0">
                <a:latin typeface="A Massir Ballpoint" pitchFamily="2" charset="-78"/>
                <a:cs typeface="A Massir Ballpoint" pitchFamily="2" charset="-78"/>
              </a:rPr>
              <a:t>- انطباعات الغرباء في المجتمع الجديد.</a:t>
            </a:r>
          </a:p>
          <a:p>
            <a:pPr algn="r"/>
            <a:r>
              <a:rPr lang="ar-AE" sz="2000" dirty="0" smtClean="0">
                <a:latin typeface="A Massir Ballpoint" pitchFamily="2" charset="-78"/>
                <a:cs typeface="A Massir Ballpoint" pitchFamily="2" charset="-78"/>
              </a:rPr>
              <a:t>- انطباعات الأفراد الهامشيين.</a:t>
            </a:r>
            <a:br>
              <a:rPr lang="ar-AE" sz="2000" dirty="0" smtClean="0">
                <a:latin typeface="A Massir Ballpoint" pitchFamily="2" charset="-78"/>
                <a:cs typeface="A Massir Ballpoint" pitchFamily="2" charset="-78"/>
              </a:rPr>
            </a:br>
            <a:r>
              <a:rPr lang="ar-AE" sz="2000" dirty="0" smtClean="0">
                <a:latin typeface="A Massir Ballpoint" pitchFamily="2" charset="-78"/>
                <a:cs typeface="A Massir Ballpoint" pitchFamily="2" charset="-78"/>
              </a:rPr>
              <a:t>- الأفراد الذين يشتغلون مراكز اجتماعية متفاوتة.</a:t>
            </a:r>
            <a:br>
              <a:rPr lang="ar-AE" sz="2000" dirty="0" smtClean="0">
                <a:latin typeface="A Massir Ballpoint" pitchFamily="2" charset="-78"/>
                <a:cs typeface="A Massir Ballpoint" pitchFamily="2" charset="-78"/>
              </a:rPr>
            </a:br>
            <a:r>
              <a:rPr lang="ar-AE" sz="2000" dirty="0" smtClean="0">
                <a:latin typeface="A Massir Ballpoint" pitchFamily="2" charset="-78"/>
                <a:cs typeface="A Massir Ballpoint" pitchFamily="2" charset="-78"/>
              </a:rPr>
              <a:t>- الحالات المرضية.</a:t>
            </a:r>
            <a:br>
              <a:rPr lang="ar-AE" sz="2000" dirty="0" smtClean="0">
                <a:latin typeface="A Massir Ballpoint" pitchFamily="2" charset="-78"/>
                <a:cs typeface="A Massir Ballpoint" pitchFamily="2" charset="-78"/>
              </a:rPr>
            </a:br>
            <a:r>
              <a:rPr lang="ar-AE" sz="2000" dirty="0" smtClean="0">
                <a:latin typeface="A Massir Ballpoint" pitchFamily="2" charset="-78"/>
                <a:cs typeface="A Massir Ballpoint" pitchFamily="2" charset="-78"/>
              </a:rPr>
              <a:t>- الجماعات في فترات الانتقال</a:t>
            </a:r>
            <a:endParaRPr lang="ar-AE" sz="2000" dirty="0">
              <a:latin typeface="A Massir Ballpoint" pitchFamily="2" charset="-78"/>
              <a:cs typeface="A Massir Ballpoint" pitchFamily="2" charset="-78"/>
            </a:endParaRPr>
          </a:p>
        </p:txBody>
      </p:sp>
    </p:spTree>
    <p:extLst>
      <p:ext uri="{BB962C8B-B14F-4D97-AF65-F5344CB8AC3E}">
        <p14:creationId xmlns:p14="http://schemas.microsoft.com/office/powerpoint/2010/main" val="19272730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381000"/>
            <a:ext cx="7742825" cy="923330"/>
          </a:xfrm>
          <a:prstGeom prst="rect">
            <a:avLst/>
          </a:prstGeom>
          <a:noFill/>
        </p:spPr>
        <p:txBody>
          <a:bodyPr wrap="none" lIns="91440" tIns="45720" rIns="91440" bIns="45720">
            <a:spAutoFit/>
          </a:bodyPr>
          <a:lstStyle/>
          <a:p>
            <a:pPr algn="ctr"/>
            <a:r>
              <a:rPr lang="ar-AE" sz="5400" b="1" spc="300" dirty="0" smtClean="0">
                <a:ln w="11430" cmpd="sng">
                  <a:solidFill>
                    <a:sysClr val="windowText" lastClr="000000"/>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مثال عملي لدراسة استطلاعية</a:t>
            </a:r>
            <a:endParaRPr lang="en-US" sz="5400" b="1" cap="none" spc="300" dirty="0">
              <a:ln w="11430" cmpd="sng">
                <a:solidFill>
                  <a:sysClr val="windowText" lastClr="000000"/>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5" name="Title 4"/>
          <p:cNvSpPr>
            <a:spLocks noGrp="1"/>
          </p:cNvSpPr>
          <p:nvPr>
            <p:ph type="title"/>
          </p:nvPr>
        </p:nvSpPr>
        <p:spPr>
          <a:xfrm>
            <a:off x="850189" y="1304330"/>
            <a:ext cx="7467600" cy="1143000"/>
          </a:xfrm>
        </p:spPr>
        <p:txBody>
          <a:bodyPr>
            <a:normAutofit/>
          </a:bodyPr>
          <a:lstStyle/>
          <a:p>
            <a:pPr algn="r"/>
            <a:r>
              <a:rPr lang="ar-AE" sz="2800" dirty="0" smtClean="0">
                <a:solidFill>
                  <a:schemeClr val="accent3">
                    <a:lumMod val="50000"/>
                  </a:schemeClr>
                </a:solidFill>
                <a:latin typeface="A Massir Ballpoint" pitchFamily="2" charset="-78"/>
                <a:cs typeface="A Massir Ballpoint" pitchFamily="2" charset="-78"/>
              </a:rPr>
              <a:t>العنوان .... دور المؤثرات البصرية والصوتية في أفلام الخيال العلمي وانعكاسها على تلقي الجمهور</a:t>
            </a:r>
            <a:endParaRPr lang="en-US" sz="2800" dirty="0">
              <a:solidFill>
                <a:schemeClr val="accent3">
                  <a:lumMod val="50000"/>
                </a:schemeClr>
              </a:solidFill>
              <a:latin typeface="A Massir Ballpoint" pitchFamily="2" charset="-78"/>
              <a:cs typeface="A Massir Ballpoint" pitchFamily="2" charset="-78"/>
            </a:endParaRPr>
          </a:p>
        </p:txBody>
      </p:sp>
      <p:sp>
        <p:nvSpPr>
          <p:cNvPr id="6" name="Rectangle 5"/>
          <p:cNvSpPr/>
          <p:nvPr/>
        </p:nvSpPr>
        <p:spPr>
          <a:xfrm>
            <a:off x="228600" y="2743200"/>
            <a:ext cx="8123825" cy="2585323"/>
          </a:xfrm>
          <a:prstGeom prst="rect">
            <a:avLst/>
          </a:prstGeom>
        </p:spPr>
        <p:txBody>
          <a:bodyPr wrap="square">
            <a:spAutoFit/>
          </a:bodyPr>
          <a:lstStyle/>
          <a:p>
            <a:pPr algn="r"/>
            <a:r>
              <a:rPr lang="ar-AE" sz="2400" dirty="0" smtClean="0">
                <a:solidFill>
                  <a:schemeClr val="accent3">
                    <a:lumMod val="50000"/>
                  </a:schemeClr>
                </a:solidFill>
                <a:latin typeface="A Massir Ballpoint" pitchFamily="2" charset="-78"/>
                <a:cs typeface="A Massir Ballpoint" pitchFamily="2" charset="-78"/>
              </a:rPr>
              <a:t>الدراسة الاستطلاعية :</a:t>
            </a:r>
          </a:p>
          <a:p>
            <a:pPr algn="r"/>
            <a:r>
              <a:rPr lang="ar-AE" sz="2000" dirty="0" smtClean="0">
                <a:latin typeface="A Massir Ballpoint" pitchFamily="2" charset="-78"/>
                <a:cs typeface="A Massir Ballpoint" pitchFamily="2" charset="-78"/>
              </a:rPr>
              <a:t>الدراســــة الاستطلاعية " الميدانية " : قام الباحث بإجراء دراسة ميدانية على عينة عشوائية قوامها 40 مفردة ، من طلاب كلية الإعلام للتعرف على طبيعة إجراء الدراسة الميدانية والتعرف على السمات الديموغرافية للعينة ، وكذلك للتأكد من مدى مناسبة العينة وتوافقها مع أهداف البحث وفروضه وللتعرف على توجهاتهم وتفضيلات مشاهدتهم لأى نوعية من الافلام المعروضة بالقنوات المتخصصة إلى جانب الاستدلال على مدى معرفتهم بالمؤثرات البصرية والصوتية والدرامية بافلام الخيال العلمي مما يساعد على الاقتراب من مجتمع ومشكلة الدراسة بشكل أكثر واقعية .</a:t>
            </a:r>
          </a:p>
          <a:p>
            <a:pPr algn="r"/>
            <a:r>
              <a:rPr lang="ar-AE" dirty="0" smtClean="0"/>
              <a:t>.</a:t>
            </a:r>
            <a:endParaRPr lang="ar-AE" dirty="0"/>
          </a:p>
        </p:txBody>
      </p:sp>
    </p:spTree>
    <p:extLst>
      <p:ext uri="{BB962C8B-B14F-4D97-AF65-F5344CB8AC3E}">
        <p14:creationId xmlns:p14="http://schemas.microsoft.com/office/powerpoint/2010/main" val="16481672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533400"/>
            <a:ext cx="7924800" cy="4247317"/>
          </a:xfrm>
          <a:prstGeom prst="rect">
            <a:avLst/>
          </a:prstGeom>
        </p:spPr>
        <p:txBody>
          <a:bodyPr wrap="square">
            <a:spAutoFit/>
          </a:bodyPr>
          <a:lstStyle/>
          <a:p>
            <a:pPr algn="r" rtl="1"/>
            <a:r>
              <a:rPr lang="ar-AE" dirty="0" smtClean="0">
                <a:latin typeface="A Massir Ballpoint" pitchFamily="2" charset="-78"/>
                <a:cs typeface="A Massir Ballpoint" pitchFamily="2" charset="-78"/>
              </a:rPr>
              <a:t>وقد أسفرت الدراسة الاستطلاعية " الميدانية  " على عدة نتائج هي :</a:t>
            </a:r>
          </a:p>
          <a:p>
            <a:pPr algn="r" rtl="1"/>
            <a:r>
              <a:rPr lang="ar-AE" dirty="0" smtClean="0">
                <a:latin typeface="A Massir Ballpoint" pitchFamily="2" charset="-78"/>
                <a:cs typeface="A Massir Ballpoint" pitchFamily="2" charset="-78"/>
              </a:rPr>
              <a:t>1-جاءت مشاهدة الشباب للأفلام السينمائية بصلات السينما بنسبة (25% ) ، في حين جاءت مشاهدة الشباب للأفلام السينمائية علي القنوات المتخصصة بالتلفزيون بنسبة (40% ) ، وجاءت نسبة مشاهدة الشباب للأفلام السينمائية علي المنصات الالكترونية الخاصة بعرض الافلام بنسبة ( 35%(  جاءت تفضيلات الشباب لنوعية الافلام السينمائية التي يفضلون متابعتها بالترتيب : </a:t>
            </a:r>
          </a:p>
          <a:p>
            <a:pPr algn="r" rtl="1"/>
            <a:r>
              <a:rPr lang="ar-AE" dirty="0" smtClean="0">
                <a:latin typeface="A Massir Ballpoint" pitchFamily="2" charset="-78"/>
                <a:cs typeface="A Massir Ballpoint" pitchFamily="2" charset="-78"/>
              </a:rPr>
              <a:t>•أفلم الاكشن بنسبة (30% )</a:t>
            </a:r>
          </a:p>
          <a:p>
            <a:pPr algn="r" rtl="1"/>
            <a:r>
              <a:rPr lang="ar-AE" dirty="0" smtClean="0">
                <a:latin typeface="A Massir Ballpoint" pitchFamily="2" charset="-78"/>
                <a:cs typeface="A Massir Ballpoint" pitchFamily="2" charset="-78"/>
              </a:rPr>
              <a:t>•أفلام الخيال العلمي (25%)</a:t>
            </a:r>
          </a:p>
          <a:p>
            <a:pPr algn="r" rtl="1"/>
            <a:r>
              <a:rPr lang="ar-AE" dirty="0" smtClean="0">
                <a:latin typeface="A Massir Ballpoint" pitchFamily="2" charset="-78"/>
                <a:cs typeface="A Massir Ballpoint" pitchFamily="2" charset="-78"/>
              </a:rPr>
              <a:t>•أفلام الأثارة والرعب ( 20% )</a:t>
            </a:r>
          </a:p>
          <a:p>
            <a:pPr algn="r" rtl="1"/>
            <a:r>
              <a:rPr lang="ar-AE" dirty="0" smtClean="0">
                <a:latin typeface="A Massir Ballpoint" pitchFamily="2" charset="-78"/>
                <a:cs typeface="A Massir Ballpoint" pitchFamily="2" charset="-78"/>
              </a:rPr>
              <a:t>•الافلام الرومانسية والاجتماعية ( 15% )</a:t>
            </a:r>
          </a:p>
          <a:p>
            <a:pPr algn="r" rtl="1"/>
            <a:r>
              <a:rPr lang="ar-AE" dirty="0" smtClean="0">
                <a:latin typeface="A Massir Ballpoint" pitchFamily="2" charset="-78"/>
                <a:cs typeface="A Massir Ballpoint" pitchFamily="2" charset="-78"/>
              </a:rPr>
              <a:t>•أفلام أخري ( 10% )</a:t>
            </a:r>
          </a:p>
          <a:p>
            <a:pPr algn="r" rtl="1"/>
            <a:r>
              <a:rPr lang="ar-AE" dirty="0" smtClean="0">
                <a:latin typeface="A Massir Ballpoint" pitchFamily="2" charset="-78"/>
                <a:cs typeface="A Massir Ballpoint" pitchFamily="2" charset="-78"/>
              </a:rPr>
              <a:t>2-جاءت مدى متابعة الشباب أفلام الخيال العلمي: دائما (35% ) ، أحيانا (45% ) ، نادرا (20% )</a:t>
            </a:r>
          </a:p>
          <a:p>
            <a:pPr algn="r" rtl="1"/>
            <a:r>
              <a:rPr lang="ar-AE" dirty="0" smtClean="0">
                <a:latin typeface="A Massir Ballpoint" pitchFamily="2" charset="-78"/>
                <a:cs typeface="A Massir Ballpoint" pitchFamily="2" charset="-78"/>
              </a:rPr>
              <a:t>3- سيادة نسبة الذكور في تفضيل التعرض لنوعية افلام الخيال العلمي وصلت 78% في مقابل 22% للإناث فقط .</a:t>
            </a:r>
          </a:p>
          <a:p>
            <a:pPr algn="r" rtl="1"/>
            <a:r>
              <a:rPr lang="ar-AE" dirty="0" smtClean="0">
                <a:latin typeface="A Massir Ballpoint" pitchFamily="2" charset="-78"/>
                <a:cs typeface="A Massir Ballpoint" pitchFamily="2" charset="-78"/>
              </a:rPr>
              <a:t>4-تفوق أفلام الخيال العلمي الأمريكية علي جميع أنواع افلام الخيال العلمي بجميع بلدان العالم الأخرى بنسبة بلغت (85% ) وهذا بلا جدال يرجع تفوق التقنيات البصرية والصوتية والدرامية المستخدمة في إنتاج هذه النوعية من الافلام في امريكا </a:t>
            </a:r>
            <a:endParaRPr lang="en-US" dirty="0">
              <a:latin typeface="A Massir Ballpoint" pitchFamily="2" charset="-78"/>
              <a:cs typeface="A Massir Ballpoint" pitchFamily="2" charset="-78"/>
            </a:endParaRPr>
          </a:p>
        </p:txBody>
      </p:sp>
    </p:spTree>
    <p:extLst>
      <p:ext uri="{BB962C8B-B14F-4D97-AF65-F5344CB8AC3E}">
        <p14:creationId xmlns:p14="http://schemas.microsoft.com/office/powerpoint/2010/main" val="428487024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1201</TotalTime>
  <Words>378</Words>
  <Application>Microsoft Office PowerPoint</Application>
  <PresentationFormat>On-screen Show (4:3)</PresentationFormat>
  <Paragraphs>31</Paragraphs>
  <Slides>8</Slides>
  <Notes>0</Notes>
  <HiddenSlides>0</HiddenSlides>
  <MMClips>3</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Oriel</vt:lpstr>
      <vt:lpstr>PowerPoint Presentation</vt:lpstr>
      <vt:lpstr>PowerPoint Presentation</vt:lpstr>
      <vt:lpstr>PowerPoint Presentation</vt:lpstr>
      <vt:lpstr>PowerPoint Presentation</vt:lpstr>
      <vt:lpstr>PowerPoint Presentation</vt:lpstr>
      <vt:lpstr>PowerPoint Presentation</vt:lpstr>
      <vt:lpstr>العنوان .... دور المؤثرات البصرية والصوتية في أفلام الخيال العلمي وانعكاسها على تلقي الجمهور</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dc:creator>
  <cp:lastModifiedBy>Me</cp:lastModifiedBy>
  <cp:revision>16</cp:revision>
  <dcterms:created xsi:type="dcterms:W3CDTF">2020-04-24T17:28:46Z</dcterms:created>
  <dcterms:modified xsi:type="dcterms:W3CDTF">2020-04-29T12:41:05Z</dcterms:modified>
</cp:coreProperties>
</file>