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3" r:id="rId7"/>
    <p:sldId id="261"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243864A3-C16D-4C75-8722-B91B9B70F079}" type="datetimeFigureOut">
              <a:rPr lang="en-US" smtClean="0"/>
              <a:t>4/20/2020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99249823-1314-4CCE-AD32-33252688FEC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3864A3-C16D-4C75-8722-B91B9B70F079}"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49823-1314-4CCE-AD32-33252688FEC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3864A3-C16D-4C75-8722-B91B9B70F079}"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49823-1314-4CCE-AD32-33252688FEC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243864A3-C16D-4C75-8722-B91B9B70F079}" type="datetimeFigureOut">
              <a:rPr lang="en-US" smtClean="0"/>
              <a:t>4/20/2020</a:t>
            </a:fld>
            <a:endParaRPr lang="en-US"/>
          </a:p>
        </p:txBody>
      </p:sp>
      <p:sp>
        <p:nvSpPr>
          <p:cNvPr id="9" name="Slide Number Placeholder 8"/>
          <p:cNvSpPr>
            <a:spLocks noGrp="1"/>
          </p:cNvSpPr>
          <p:nvPr>
            <p:ph type="sldNum" sz="quarter" idx="15"/>
          </p:nvPr>
        </p:nvSpPr>
        <p:spPr/>
        <p:txBody>
          <a:bodyPr rtlCol="0"/>
          <a:lstStyle/>
          <a:p>
            <a:fld id="{99249823-1314-4CCE-AD32-33252688FECC}"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243864A3-C16D-4C75-8722-B91B9B70F079}" type="datetimeFigureOut">
              <a:rPr lang="en-US" smtClean="0"/>
              <a:t>4/20/2020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99249823-1314-4CCE-AD32-33252688FEC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43864A3-C16D-4C75-8722-B91B9B70F079}" type="datetimeFigureOut">
              <a:rPr lang="en-US" smtClean="0"/>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49823-1314-4CCE-AD32-33252688FECC}"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43864A3-C16D-4C75-8722-B91B9B70F079}" type="datetimeFigureOut">
              <a:rPr lang="en-US" smtClean="0"/>
              <a:t>4/20/2020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249823-1314-4CCE-AD32-33252688FECC}"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243864A3-C16D-4C75-8722-B91B9B70F079}" type="datetimeFigureOut">
              <a:rPr lang="en-US" smtClean="0"/>
              <a:t>4/20/2020</a:t>
            </a:fld>
            <a:endParaRPr lang="en-US"/>
          </a:p>
        </p:txBody>
      </p:sp>
      <p:sp>
        <p:nvSpPr>
          <p:cNvPr id="7" name="Slide Number Placeholder 6"/>
          <p:cNvSpPr>
            <a:spLocks noGrp="1"/>
          </p:cNvSpPr>
          <p:nvPr>
            <p:ph type="sldNum" sz="quarter" idx="11"/>
          </p:nvPr>
        </p:nvSpPr>
        <p:spPr/>
        <p:txBody>
          <a:bodyPr rtlCol="0"/>
          <a:lstStyle/>
          <a:p>
            <a:fld id="{99249823-1314-4CCE-AD32-33252688FECC}"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3864A3-C16D-4C75-8722-B91B9B70F079}" type="datetimeFigureOut">
              <a:rPr lang="en-US" smtClean="0"/>
              <a:t>4/20/2020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249823-1314-4CCE-AD32-33252688FEC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243864A3-C16D-4C75-8722-B91B9B70F079}" type="datetimeFigureOut">
              <a:rPr lang="en-US" smtClean="0"/>
              <a:t>4/20/2020</a:t>
            </a:fld>
            <a:endParaRPr lang="en-US"/>
          </a:p>
        </p:txBody>
      </p:sp>
      <p:sp>
        <p:nvSpPr>
          <p:cNvPr id="22" name="Slide Number Placeholder 21"/>
          <p:cNvSpPr>
            <a:spLocks noGrp="1"/>
          </p:cNvSpPr>
          <p:nvPr>
            <p:ph type="sldNum" sz="quarter" idx="15"/>
          </p:nvPr>
        </p:nvSpPr>
        <p:spPr/>
        <p:txBody>
          <a:bodyPr rtlCol="0"/>
          <a:lstStyle/>
          <a:p>
            <a:fld id="{99249823-1314-4CCE-AD32-33252688FECC}"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43864A3-C16D-4C75-8722-B91B9B70F079}" type="datetimeFigureOut">
              <a:rPr lang="en-US" smtClean="0"/>
              <a:t>4/20/2020</a:t>
            </a:fld>
            <a:endParaRPr lang="en-US"/>
          </a:p>
        </p:txBody>
      </p:sp>
      <p:sp>
        <p:nvSpPr>
          <p:cNvPr id="18" name="Slide Number Placeholder 17"/>
          <p:cNvSpPr>
            <a:spLocks noGrp="1"/>
          </p:cNvSpPr>
          <p:nvPr>
            <p:ph type="sldNum" sz="quarter" idx="11"/>
          </p:nvPr>
        </p:nvSpPr>
        <p:spPr/>
        <p:txBody>
          <a:bodyPr rtlCol="0"/>
          <a:lstStyle/>
          <a:p>
            <a:fld id="{99249823-1314-4CCE-AD32-33252688FECC}"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43864A3-C16D-4C75-8722-B91B9B70F079}" type="datetimeFigureOut">
              <a:rPr lang="en-US" smtClean="0"/>
              <a:t>4/20/2020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9249823-1314-4CCE-AD32-33252688FE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4.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57200"/>
            <a:ext cx="6688137" cy="494982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3347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9614237">
            <a:off x="1350967" y="1584480"/>
            <a:ext cx="5240537" cy="923330"/>
          </a:xfrm>
          <a:prstGeom prst="rect">
            <a:avLst/>
          </a:prstGeom>
          <a:noFill/>
        </p:spPr>
        <p:txBody>
          <a:bodyPr wrap="none" lIns="91440" tIns="45720" rIns="91440" bIns="45720">
            <a:spAutoFit/>
          </a:bodyPr>
          <a:lstStyle/>
          <a:p>
            <a:pPr algn="ctr"/>
            <a:r>
              <a:rPr lang="ar-AE" sz="5400" b="1" i="0" cap="none" spc="0" dirty="0" smtClean="0">
                <a:ln w="1905"/>
                <a:solidFill>
                  <a:schemeClr val="accent1">
                    <a:lumMod val="75000"/>
                  </a:schemeClr>
                </a:solidFill>
                <a:effectLst>
                  <a:innerShdw blurRad="69850" dist="43180" dir="5400000">
                    <a:srgbClr val="000000">
                      <a:alpha val="65000"/>
                    </a:srgbClr>
                  </a:innerShdw>
                </a:effectLst>
                <a:latin typeface="A Massir Ballpoint" pitchFamily="2" charset="-78"/>
                <a:cs typeface="A Massir Ballpoint" pitchFamily="2" charset="-78"/>
              </a:rPr>
              <a:t>التلوين الصوتي في الإلقاء</a:t>
            </a:r>
            <a:endParaRPr lang="en-US" sz="5400" b="1" cap="none" spc="0" dirty="0">
              <a:ln w="1905"/>
              <a:solidFill>
                <a:schemeClr val="accent1">
                  <a:lumMod val="75000"/>
                </a:schemeClr>
              </a:solidFill>
              <a:effectLst>
                <a:innerShdw blurRad="69850" dist="43180" dir="5400000">
                  <a:srgbClr val="000000">
                    <a:alpha val="65000"/>
                  </a:srgbClr>
                </a:innerShdw>
              </a:effectLst>
              <a:latin typeface="A Massir Ballpoint" pitchFamily="2" charset="-78"/>
              <a:cs typeface="A Massir Ballpoint" pitchFamily="2" charset="-78"/>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9055" y="3863691"/>
            <a:ext cx="2619375" cy="17430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523942" y="2209800"/>
            <a:ext cx="609600" cy="609600"/>
          </a:xfrm>
          <a:prstGeom prst="rect">
            <a:avLst/>
          </a:prstGeom>
        </p:spPr>
      </p:pic>
    </p:spTree>
    <p:extLst>
      <p:ext uri="{BB962C8B-B14F-4D97-AF65-F5344CB8AC3E}">
        <p14:creationId xmlns:p14="http://schemas.microsoft.com/office/powerpoint/2010/main" val="708218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2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533400"/>
            <a:ext cx="7467600" cy="3657600"/>
          </a:xfrm>
        </p:spPr>
        <p:txBody>
          <a:bodyPr/>
          <a:lstStyle/>
          <a:p>
            <a:pPr algn="r" rtl="1"/>
            <a:r>
              <a:rPr lang="ar-AE" dirty="0">
                <a:solidFill>
                  <a:srgbClr val="FF0000"/>
                </a:solidFill>
                <a:latin typeface="A Massir Ballpoint" pitchFamily="2" charset="-78"/>
                <a:cs typeface="A Massir Ballpoint" pitchFamily="2" charset="-78"/>
              </a:rPr>
              <a:t>صوت المذيع هو سلاحه القوي بجانب ثقافته ليجذب اهتمام الجمهور، لهذا سأستعرض ملامح التلوين الصوتي  في فنون الإلقاء</a:t>
            </a:r>
            <a:r>
              <a:rPr lang="ar-AE" dirty="0" smtClean="0">
                <a:solidFill>
                  <a:srgbClr val="FF0000"/>
                </a:solidFill>
                <a:latin typeface="A Massir Ballpoint" pitchFamily="2" charset="-78"/>
                <a:cs typeface="A Massir Ballpoint" pitchFamily="2" charset="-78"/>
              </a:rPr>
              <a:t>.</a:t>
            </a:r>
            <a:endParaRPr lang="ar-AE" dirty="0">
              <a:solidFill>
                <a:srgbClr val="FF0000"/>
              </a:solidFill>
              <a:latin typeface="A Massir Ballpoint" pitchFamily="2" charset="-78"/>
              <a:cs typeface="A Massir Ballpoint" pitchFamily="2" charset="-78"/>
            </a:endParaRPr>
          </a:p>
          <a:p>
            <a:pPr algn="r" rtl="1"/>
            <a:r>
              <a:rPr lang="ar-AE" dirty="0" smtClean="0">
                <a:latin typeface="A Massir Ballpoint" pitchFamily="2" charset="-78"/>
                <a:cs typeface="A Massir Ballpoint" pitchFamily="2" charset="-78"/>
              </a:rPr>
              <a:t>الصديق </a:t>
            </a:r>
            <a:r>
              <a:rPr lang="ar-AE" dirty="0">
                <a:latin typeface="A Massir Ballpoint" pitchFamily="2" charset="-78"/>
                <a:cs typeface="A Massir Ballpoint" pitchFamily="2" charset="-78"/>
              </a:rPr>
              <a:t>الأول و الأهم للإلقاء هو التلوين. والعدو الأول للإلقاء هو الرتابة المملة.</a:t>
            </a:r>
          </a:p>
          <a:p>
            <a:pPr algn="r" rtl="1"/>
            <a:r>
              <a:rPr lang="ar-AE" dirty="0">
                <a:solidFill>
                  <a:srgbClr val="FF0000"/>
                </a:solidFill>
                <a:latin typeface="A Massir Ballpoint" pitchFamily="2" charset="-78"/>
                <a:cs typeface="A Massir Ballpoint" pitchFamily="2" charset="-78"/>
              </a:rPr>
              <a:t>التلوين </a:t>
            </a:r>
            <a:r>
              <a:rPr lang="ar-AE" dirty="0" smtClean="0">
                <a:solidFill>
                  <a:srgbClr val="FF0000"/>
                </a:solidFill>
                <a:latin typeface="A Massir Ballpoint" pitchFamily="2" charset="-78"/>
                <a:cs typeface="A Massir Ballpoint" pitchFamily="2" charset="-78"/>
              </a:rPr>
              <a:t>الصوتي هو : </a:t>
            </a:r>
            <a:r>
              <a:rPr lang="ar-AE" dirty="0" smtClean="0">
                <a:latin typeface="A Massir Ballpoint" pitchFamily="2" charset="-78"/>
                <a:cs typeface="A Massir Ballpoint" pitchFamily="2" charset="-78"/>
              </a:rPr>
              <a:t>التنويعات </a:t>
            </a:r>
            <a:r>
              <a:rPr lang="ar-AE" dirty="0">
                <a:latin typeface="A Massir Ballpoint" pitchFamily="2" charset="-78"/>
                <a:cs typeface="A Massir Ballpoint" pitchFamily="2" charset="-78"/>
              </a:rPr>
              <a:t>الصوتية التي تجعل الكلمة أو الجملة توحي بمعنى معين أو تؤكد معنى مقصود”.</a:t>
            </a:r>
          </a:p>
          <a:p>
            <a:pPr algn="r" rtl="1"/>
            <a:r>
              <a:rPr lang="ar-AE" dirty="0" smtClean="0">
                <a:solidFill>
                  <a:srgbClr val="FF0000"/>
                </a:solidFill>
                <a:latin typeface="A Massir Ballpoint" pitchFamily="2" charset="-78"/>
                <a:cs typeface="A Massir Ballpoint" pitchFamily="2" charset="-78"/>
              </a:rPr>
              <a:t>ما </a:t>
            </a:r>
            <a:r>
              <a:rPr lang="ar-AE" dirty="0">
                <a:solidFill>
                  <a:srgbClr val="FF0000"/>
                </a:solidFill>
                <a:latin typeface="A Massir Ballpoint" pitchFamily="2" charset="-78"/>
                <a:cs typeface="A Massir Ballpoint" pitchFamily="2" charset="-78"/>
              </a:rPr>
              <a:t>يحدد الملامح الصوتية عدة عوامل وهي </a:t>
            </a:r>
            <a:r>
              <a:rPr lang="ar-AE" dirty="0">
                <a:latin typeface="A Massir Ballpoint" pitchFamily="2" charset="-78"/>
                <a:cs typeface="A Massir Ballpoint" pitchFamily="2" charset="-78"/>
              </a:rPr>
              <a:t>: درجة الصوت، المدة الزمنية لنطق الكلمة، قوة الصوت أو الضغط الصوتي على مقطع لفظي</a:t>
            </a:r>
            <a:r>
              <a:rPr lang="ar-AE" dirty="0"/>
              <a:t>.</a:t>
            </a:r>
            <a:endParaRPr lang="en-US" dirty="0"/>
          </a:p>
        </p:txBody>
      </p:sp>
      <p:sp>
        <p:nvSpPr>
          <p:cNvPr id="2" name="AutoShape 2" descr="التلوين الصوتي | e3arab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مهارات الإلقاء و الصوت - Orient Training Cen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265902"/>
            <a:ext cx="2619375" cy="17430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81055" y="4555548"/>
            <a:ext cx="609600" cy="609600"/>
          </a:xfrm>
          <a:prstGeom prst="rect">
            <a:avLst/>
          </a:prstGeom>
        </p:spPr>
      </p:pic>
    </p:spTree>
    <p:extLst>
      <p:ext uri="{BB962C8B-B14F-4D97-AF65-F5344CB8AC3E}">
        <p14:creationId xmlns:p14="http://schemas.microsoft.com/office/powerpoint/2010/main" val="21643361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43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9697" y="1066800"/>
            <a:ext cx="7467600" cy="3733800"/>
          </a:xfrm>
        </p:spPr>
        <p:txBody>
          <a:bodyPr>
            <a:noAutofit/>
          </a:bodyPr>
          <a:lstStyle/>
          <a:p>
            <a:pPr algn="r" rtl="1"/>
            <a:r>
              <a:rPr lang="ar-AE" dirty="0" smtClean="0">
                <a:solidFill>
                  <a:srgbClr val="FF0000"/>
                </a:solidFill>
                <a:latin typeface="A Massir Ballpoint" pitchFamily="2" charset="-78"/>
                <a:cs typeface="A Massir Ballpoint" pitchFamily="2" charset="-78"/>
              </a:rPr>
              <a:t>وتخضع </a:t>
            </a:r>
            <a:r>
              <a:rPr lang="ar-AE" dirty="0">
                <a:solidFill>
                  <a:srgbClr val="FF0000"/>
                </a:solidFill>
                <a:latin typeface="A Massir Ballpoint" pitchFamily="2" charset="-78"/>
                <a:cs typeface="A Massir Ballpoint" pitchFamily="2" charset="-78"/>
              </a:rPr>
              <a:t>درجة الصوت لتغييرات على ثلاثة انواع هي</a:t>
            </a:r>
            <a:r>
              <a:rPr lang="ar-AE" dirty="0">
                <a:latin typeface="A Massir Ballpoint" pitchFamily="2" charset="-78"/>
                <a:cs typeface="A Massir Ballpoint" pitchFamily="2" charset="-78"/>
              </a:rPr>
              <a:t>: </a:t>
            </a:r>
            <a:endParaRPr lang="ar-AE" dirty="0" smtClean="0">
              <a:latin typeface="A Massir Ballpoint" pitchFamily="2" charset="-78"/>
              <a:cs typeface="A Massir Ballpoint" pitchFamily="2" charset="-78"/>
            </a:endParaRPr>
          </a:p>
          <a:p>
            <a:pPr algn="r" rtl="1"/>
            <a:r>
              <a:rPr lang="ar-AE" dirty="0" smtClean="0">
                <a:latin typeface="A Massir Ballpoint" pitchFamily="2" charset="-78"/>
                <a:cs typeface="A Massir Ballpoint" pitchFamily="2" charset="-78"/>
              </a:rPr>
              <a:t>1الصاعد </a:t>
            </a:r>
            <a:r>
              <a:rPr lang="ar-AE" dirty="0">
                <a:latin typeface="A Massir Ballpoint" pitchFamily="2" charset="-78"/>
                <a:cs typeface="A Massir Ballpoint" pitchFamily="2" charset="-78"/>
              </a:rPr>
              <a:t>إلى اعلى  2.الهابطة   3.المنحنية</a:t>
            </a:r>
          </a:p>
          <a:p>
            <a:pPr algn="r" rtl="1"/>
            <a:r>
              <a:rPr lang="ar-AE" dirty="0">
                <a:latin typeface="A Massir Ballpoint" pitchFamily="2" charset="-78"/>
                <a:cs typeface="A Massir Ballpoint" pitchFamily="2" charset="-78"/>
              </a:rPr>
              <a:t>* </a:t>
            </a:r>
            <a:r>
              <a:rPr lang="ar-AE" dirty="0">
                <a:solidFill>
                  <a:srgbClr val="FF0000"/>
                </a:solidFill>
                <a:latin typeface="A Massir Ballpoint" pitchFamily="2" charset="-78"/>
                <a:cs typeface="A Massir Ballpoint" pitchFamily="2" charset="-78"/>
              </a:rPr>
              <a:t>الدرجة الصاعدة </a:t>
            </a:r>
            <a:r>
              <a:rPr lang="ar-AE" dirty="0">
                <a:latin typeface="A Massir Ballpoint" pitchFamily="2" charset="-78"/>
                <a:cs typeface="A Massir Ballpoint" pitchFamily="2" charset="-78"/>
              </a:rPr>
              <a:t>إلى اعلى تستخدم في حالة الاستفهام لأنها تنقل الاستفسار وما يدل على الشك و التساؤل عن الاشياء المجهولة أو غير المؤكدة أو اجزاء من تعبيرات تحتاج إلى الإستيفاء بالمزيد من الاضافات أو تحتاج لأن تتبع بغيرها.</a:t>
            </a:r>
          </a:p>
          <a:p>
            <a:pPr algn="r" rtl="1"/>
            <a:r>
              <a:rPr lang="ar-AE" dirty="0">
                <a:latin typeface="A Massir Ballpoint" pitchFamily="2" charset="-78"/>
                <a:cs typeface="A Massir Ballpoint" pitchFamily="2" charset="-78"/>
              </a:rPr>
              <a:t>* اما </a:t>
            </a:r>
            <a:r>
              <a:rPr lang="ar-AE" dirty="0">
                <a:solidFill>
                  <a:srgbClr val="FF0000"/>
                </a:solidFill>
                <a:latin typeface="A Massir Ballpoint" pitchFamily="2" charset="-78"/>
                <a:cs typeface="A Massir Ballpoint" pitchFamily="2" charset="-78"/>
              </a:rPr>
              <a:t>الدرجة الهابطة </a:t>
            </a:r>
            <a:r>
              <a:rPr lang="ar-AE" dirty="0">
                <a:latin typeface="A Massir Ballpoint" pitchFamily="2" charset="-78"/>
                <a:cs typeface="A Massir Ballpoint" pitchFamily="2" charset="-78"/>
              </a:rPr>
              <a:t>فهي تعكس التأكيد و التحديد والحكم على الاشياء.</a:t>
            </a:r>
          </a:p>
          <a:p>
            <a:pPr algn="r" rtl="1"/>
            <a:r>
              <a:rPr lang="ar-AE" dirty="0">
                <a:latin typeface="A Massir Ballpoint" pitchFamily="2" charset="-78"/>
                <a:cs typeface="A Massir Ballpoint" pitchFamily="2" charset="-78"/>
              </a:rPr>
              <a:t>* </a:t>
            </a:r>
            <a:r>
              <a:rPr lang="ar-AE" dirty="0">
                <a:solidFill>
                  <a:srgbClr val="FF0000"/>
                </a:solidFill>
                <a:latin typeface="A Massir Ballpoint" pitchFamily="2" charset="-78"/>
                <a:cs typeface="A Massir Ballpoint" pitchFamily="2" charset="-78"/>
              </a:rPr>
              <a:t>الدرجة المنحنية </a:t>
            </a:r>
            <a:r>
              <a:rPr lang="ar-AE" dirty="0">
                <a:latin typeface="A Massir Ballpoint" pitchFamily="2" charset="-78"/>
                <a:cs typeface="A Massir Ballpoint" pitchFamily="2" charset="-78"/>
              </a:rPr>
              <a:t>تعكس السخرية و التهكم أو المعاني المزدوجة أو غير المؤكدة.</a:t>
            </a:r>
          </a:p>
          <a:p>
            <a:pPr algn="r" rtl="1"/>
            <a:r>
              <a:rPr lang="ar-AE" dirty="0">
                <a:latin typeface="A Massir Ballpoint" pitchFamily="2" charset="-78"/>
                <a:cs typeface="A Massir Ballpoint" pitchFamily="2" charset="-78"/>
              </a:rPr>
              <a:t>على سبيل المثال كلمة ” </a:t>
            </a:r>
            <a:r>
              <a:rPr lang="ar-AE" b="1" dirty="0">
                <a:solidFill>
                  <a:srgbClr val="FF0000"/>
                </a:solidFill>
                <a:latin typeface="A Massir Ballpoint" pitchFamily="2" charset="-78"/>
                <a:cs typeface="A Massir Ballpoint" pitchFamily="2" charset="-78"/>
              </a:rPr>
              <a:t>نعم</a:t>
            </a:r>
            <a:r>
              <a:rPr lang="ar-AE" dirty="0">
                <a:latin typeface="A Massir Ballpoint" pitchFamily="2" charset="-78"/>
                <a:cs typeface="A Massir Ballpoint" pitchFamily="2" charset="-78"/>
              </a:rPr>
              <a:t>“ مثلا إذا جاءت من طبقة صوتية عالية تشير إلى السؤال, واذا قيلت من طبقة هابطة </a:t>
            </a:r>
            <a:r>
              <a:rPr lang="ar-AE" dirty="0" smtClean="0">
                <a:latin typeface="A Massir Ballpoint" pitchFamily="2" charset="-78"/>
                <a:cs typeface="A Massir Ballpoint" pitchFamily="2" charset="-78"/>
              </a:rPr>
              <a:t>فإنها </a:t>
            </a:r>
            <a:r>
              <a:rPr lang="ar-AE" dirty="0">
                <a:latin typeface="A Massir Ballpoint" pitchFamily="2" charset="-78"/>
                <a:cs typeface="A Massir Ballpoint" pitchFamily="2" charset="-78"/>
              </a:rPr>
              <a:t>تعني الفهم أو الموافقة, اما اذا نطقت من طبقة صوتية منحنية فإنها تعكس معنى السخرية او الانتقاء. </a:t>
            </a:r>
            <a:r>
              <a:rPr lang="ar-AE" sz="2800" dirty="0">
                <a:latin typeface="A Massir Ballpoint" pitchFamily="2" charset="-78"/>
                <a:cs typeface="A Massir Ballpoint" pitchFamily="2" charset="-78"/>
              </a:rPr>
              <a:t>(جربها بنفسك!)</a:t>
            </a:r>
            <a:endParaRPr lang="en-US" sz="2800" dirty="0">
              <a:latin typeface="A Massir Ballpoint" pitchFamily="2" charset="-78"/>
              <a:cs typeface="A Massir Ballpoint" pitchFamily="2" charset="-78"/>
            </a:endParaRPr>
          </a:p>
        </p:txBody>
      </p:sp>
      <p:sp>
        <p:nvSpPr>
          <p:cNvPr id="2" name="Rectangle 1"/>
          <p:cNvSpPr/>
          <p:nvPr/>
        </p:nvSpPr>
        <p:spPr>
          <a:xfrm>
            <a:off x="509697" y="76200"/>
            <a:ext cx="7798931" cy="830997"/>
          </a:xfrm>
          <a:prstGeom prst="rect">
            <a:avLst/>
          </a:prstGeom>
          <a:noFill/>
        </p:spPr>
        <p:txBody>
          <a:bodyPr wrap="none" lIns="91440" tIns="45720" rIns="91440" bIns="45720">
            <a:spAutoFit/>
          </a:bodyPr>
          <a:lstStyle/>
          <a:p>
            <a:pPr algn="ctr"/>
            <a:r>
              <a:rPr lang="ar-AE" sz="4800" b="1" cap="none" spc="300" dirty="0" smtClean="0">
                <a:ln w="11430" cmpd="sng">
                  <a:solidFill>
                    <a:sysClr val="windowText" lastClr="000000"/>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أمثلة عملية على التلوين الصوتي</a:t>
            </a:r>
            <a:endParaRPr lang="en-US" sz="4800" b="1" cap="none" spc="300" dirty="0">
              <a:ln w="11430" cmpd="sng">
                <a:solidFill>
                  <a:sysClr val="windowText" lastClr="000000"/>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14400" y="1143000"/>
            <a:ext cx="609600" cy="609600"/>
          </a:xfrm>
          <a:prstGeom prst="rect">
            <a:avLst/>
          </a:prstGeom>
        </p:spPr>
      </p:pic>
    </p:spTree>
    <p:extLst>
      <p:ext uri="{BB962C8B-B14F-4D97-AF65-F5344CB8AC3E}">
        <p14:creationId xmlns:p14="http://schemas.microsoft.com/office/powerpoint/2010/main" val="10604676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734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7467600" cy="5410200"/>
          </a:xfrm>
        </p:spPr>
        <p:txBody>
          <a:bodyPr>
            <a:normAutofit/>
          </a:bodyPr>
          <a:lstStyle/>
          <a:p>
            <a:pPr algn="r" rtl="1"/>
            <a:r>
              <a:rPr lang="ar-AE" dirty="0">
                <a:latin typeface="A Massir Ballpoint" pitchFamily="2" charset="-78"/>
                <a:cs typeface="A Massir Ballpoint" pitchFamily="2" charset="-78"/>
              </a:rPr>
              <a:t> </a:t>
            </a:r>
            <a:r>
              <a:rPr lang="ar-AE" dirty="0">
                <a:solidFill>
                  <a:srgbClr val="FF0000"/>
                </a:solidFill>
                <a:latin typeface="A Massir Ballpoint" pitchFamily="2" charset="-78"/>
                <a:cs typeface="A Massir Ballpoint" pitchFamily="2" charset="-78"/>
              </a:rPr>
              <a:t>المدة الزمنية لنطق الكلمة</a:t>
            </a:r>
            <a:r>
              <a:rPr lang="ar-AE" dirty="0">
                <a:latin typeface="A Massir Ballpoint" pitchFamily="2" charset="-78"/>
                <a:cs typeface="A Massir Ballpoint" pitchFamily="2" charset="-78"/>
              </a:rPr>
              <a:t>: مرحلة التقطيع و هي المرحلة التي يتوجب على المذيع </a:t>
            </a:r>
            <a:r>
              <a:rPr lang="ar-AE" dirty="0" smtClean="0">
                <a:latin typeface="A Massir Ballpoint" pitchFamily="2" charset="-78"/>
                <a:cs typeface="A Massir Ballpoint" pitchFamily="2" charset="-78"/>
              </a:rPr>
              <a:t>فيها </a:t>
            </a:r>
            <a:r>
              <a:rPr lang="ar-AE" dirty="0">
                <a:latin typeface="A Massir Ballpoint" pitchFamily="2" charset="-78"/>
                <a:cs typeface="A Massir Ballpoint" pitchFamily="2" charset="-78"/>
              </a:rPr>
              <a:t>أن يحدد مكان الوقف، غالبا ما يكون في نهاية الجملة، لكنه قد يكون وقوفاً طويلا و قد يكون وقوفاً قصيرا، وبدون الوقفات الصوتية فإن المعاني تتداخل وتتشابك ويصبح من المستحيل متابعتها.</a:t>
            </a:r>
          </a:p>
          <a:p>
            <a:pPr algn="r" rtl="1"/>
            <a:r>
              <a:rPr lang="ar-AE" dirty="0">
                <a:solidFill>
                  <a:srgbClr val="FF0000"/>
                </a:solidFill>
                <a:latin typeface="A Massir Ballpoint" pitchFamily="2" charset="-78"/>
                <a:cs typeface="A Massir Ballpoint" pitchFamily="2" charset="-78"/>
              </a:rPr>
              <a:t>* الوقوف الطويل يعني أن المعنى العام قد انتهى و على القارىء أن يوحي للمستمع انه انتهى…</a:t>
            </a:r>
          </a:p>
          <a:p>
            <a:pPr algn="r" rtl="1"/>
            <a:r>
              <a:rPr lang="ar-AE" dirty="0">
                <a:latin typeface="A Massir Ballpoint" pitchFamily="2" charset="-78"/>
                <a:cs typeface="A Massir Ballpoint" pitchFamily="2" charset="-78"/>
              </a:rPr>
              <a:t> *اما الوقف القصير فهو يعني أن معنى جزئيا من الموضوع قد انتهى لكن معاني اخرى لا زالت موجودة في الاتي من الجمل أو الجملة.</a:t>
            </a:r>
          </a:p>
          <a:p>
            <a:pPr algn="r" rtl="1"/>
            <a:r>
              <a:rPr lang="ar-AE" dirty="0">
                <a:latin typeface="A Massir Ballpoint" pitchFamily="2" charset="-78"/>
                <a:cs typeface="A Massir Ballpoint" pitchFamily="2" charset="-78"/>
              </a:rPr>
              <a:t> </a:t>
            </a:r>
            <a:r>
              <a:rPr lang="ar-AE" dirty="0" smtClean="0">
                <a:solidFill>
                  <a:srgbClr val="FF0000"/>
                </a:solidFill>
                <a:latin typeface="A Massir Ballpoint" pitchFamily="2" charset="-78"/>
                <a:cs typeface="A Massir Ballpoint" pitchFamily="2" charset="-78"/>
              </a:rPr>
              <a:t>*** </a:t>
            </a:r>
            <a:r>
              <a:rPr lang="ar-AE" dirty="0">
                <a:solidFill>
                  <a:srgbClr val="FF0000"/>
                </a:solidFill>
                <a:latin typeface="A Massir Ballpoint" pitchFamily="2" charset="-78"/>
                <a:cs typeface="A Massir Ballpoint" pitchFamily="2" charset="-78"/>
              </a:rPr>
              <a:t>الضغط الصوتي</a:t>
            </a:r>
            <a:r>
              <a:rPr lang="ar-AE" dirty="0">
                <a:latin typeface="A Massir Ballpoint" pitchFamily="2" charset="-78"/>
                <a:cs typeface="A Massir Ballpoint" pitchFamily="2" charset="-78"/>
              </a:rPr>
              <a:t>:  الاستمرار على نفس المستوى في القراءة يؤدي إلى الملل والرتابة، لهذا التأكيد أو الضغط (قوة الصوت وسرعته) على المقطع اللفظي المناسب يؤدي إلى نطق الكلمة نطقاً سليما،  والضغط على كلمات معينة، يشعر القراء بأهمية هذه الكلمة ومدلولاتها</a:t>
            </a:r>
            <a:r>
              <a:rPr lang="ar-AE" dirty="0"/>
              <a:t>.</a:t>
            </a:r>
            <a:endParaRPr lang="en-US"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95400" y="5334000"/>
            <a:ext cx="609600" cy="609600"/>
          </a:xfrm>
          <a:prstGeom prst="rect">
            <a:avLst/>
          </a:prstGeom>
        </p:spPr>
      </p:pic>
    </p:spTree>
    <p:extLst>
      <p:ext uri="{BB962C8B-B14F-4D97-AF65-F5344CB8AC3E}">
        <p14:creationId xmlns:p14="http://schemas.microsoft.com/office/powerpoint/2010/main" val="36832660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794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384036">
            <a:off x="381002" y="1901325"/>
            <a:ext cx="8063426" cy="923330"/>
          </a:xfrm>
          <a:prstGeom prst="rect">
            <a:avLst/>
          </a:prstGeom>
          <a:noFill/>
        </p:spPr>
        <p:txBody>
          <a:bodyPr wrap="none" lIns="91440" tIns="45720" rIns="91440" bIns="45720">
            <a:spAutoFit/>
          </a:bodyPr>
          <a:lstStyle/>
          <a:p>
            <a:pPr algn="ctr"/>
            <a:r>
              <a:rPr lang="ar-AE"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 Massir Ballpoint" pitchFamily="2" charset="-78"/>
                <a:cs typeface="A Massir Ballpoint" pitchFamily="2" charset="-78"/>
              </a:rPr>
              <a:t>الإلقاء والصوت في النشرات الإخبارية</a:t>
            </a:r>
            <a:endPar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4098" name="Picture 2" descr="المرأة الشابة, تلفزيون, المذيع للأخبار Clipart | k36262945 ..."/>
          <p:cNvPicPr>
            <a:picLocks noChangeAspect="1" noChangeArrowheads="1"/>
          </p:cNvPicPr>
          <p:nvPr/>
        </p:nvPicPr>
        <p:blipFill rotWithShape="1">
          <a:blip r:embed="rId4">
            <a:extLst>
              <a:ext uri="{28A0092B-C50C-407E-A947-70E740481C1C}">
                <a14:useLocalDpi xmlns:a14="http://schemas.microsoft.com/office/drawing/2010/main" val="0"/>
              </a:ext>
            </a:extLst>
          </a:blip>
          <a:srcRect b="4671"/>
          <a:stretch/>
        </p:blipFill>
        <p:spPr bwMode="auto">
          <a:xfrm>
            <a:off x="3962400" y="3048000"/>
            <a:ext cx="3352800" cy="333823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0600" y="990600"/>
            <a:ext cx="609600" cy="609600"/>
          </a:xfrm>
          <a:prstGeom prst="rect">
            <a:avLst/>
          </a:prstGeom>
        </p:spPr>
      </p:pic>
    </p:spTree>
    <p:extLst>
      <p:ext uri="{BB962C8B-B14F-4D97-AF65-F5344CB8AC3E}">
        <p14:creationId xmlns:p14="http://schemas.microsoft.com/office/powerpoint/2010/main" val="26759493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0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533400"/>
            <a:ext cx="7467600" cy="2971800"/>
          </a:xfrm>
        </p:spPr>
        <p:txBody>
          <a:bodyPr/>
          <a:lstStyle/>
          <a:p>
            <a:pPr algn="r" rtl="1"/>
            <a:r>
              <a:rPr lang="ar-AE" dirty="0">
                <a:solidFill>
                  <a:srgbClr val="FF0000"/>
                </a:solidFill>
                <a:latin typeface="A Massir Ballpoint" pitchFamily="2" charset="-78"/>
                <a:cs typeface="A Massir Ballpoint" pitchFamily="2" charset="-78"/>
              </a:rPr>
              <a:t>تطلبات قراءة النشرة الإخبارية : </a:t>
            </a:r>
            <a:r>
              <a:rPr lang="ar-AE" dirty="0" smtClean="0">
                <a:solidFill>
                  <a:srgbClr val="FF0000"/>
                </a:solidFill>
                <a:latin typeface="A Massir Ballpoint" pitchFamily="2" charset="-78"/>
                <a:cs typeface="A Massir Ballpoint" pitchFamily="2" charset="-78"/>
              </a:rPr>
              <a:t>-</a:t>
            </a:r>
            <a:endParaRPr lang="ar-AE" dirty="0">
              <a:solidFill>
                <a:srgbClr val="FF0000"/>
              </a:solidFill>
              <a:latin typeface="A Massir Ballpoint" pitchFamily="2" charset="-78"/>
              <a:cs typeface="A Massir Ballpoint" pitchFamily="2" charset="-78"/>
            </a:endParaRPr>
          </a:p>
          <a:p>
            <a:pPr algn="r" rtl="1"/>
            <a:r>
              <a:rPr lang="ar-AE" dirty="0">
                <a:latin typeface="A Massir Ballpoint" pitchFamily="2" charset="-78"/>
                <a:cs typeface="A Massir Ballpoint" pitchFamily="2" charset="-78"/>
              </a:rPr>
              <a:t>فيما يلي سنستعرض باختصار نقاطًا سريعة في صورة نصائح وإرشادات يجب على كل من يتطلع للنجاح في مهنته كقارئٍ  للنشرة، أو حتى ذاك الطالب أو الصحفي المجتهد الذي يسعى أن ينتقل من كرسي </a:t>
            </a:r>
            <a:r>
              <a:rPr lang="ar-AE" dirty="0" smtClean="0">
                <a:latin typeface="A Massir Ballpoint" pitchFamily="2" charset="-78"/>
                <a:cs typeface="A Massir Ballpoint" pitchFamily="2" charset="-78"/>
              </a:rPr>
              <a:t>البحث عن </a:t>
            </a:r>
            <a:r>
              <a:rPr lang="ar-AE" dirty="0">
                <a:latin typeface="A Massir Ballpoint" pitchFamily="2" charset="-78"/>
                <a:cs typeface="A Massir Ballpoint" pitchFamily="2" charset="-78"/>
              </a:rPr>
              <a:t>المتاعب إلى كرسي الإعلام المرئي أو الإذاعي الوثير أن يتَّبعها بحذافيرها </a:t>
            </a:r>
            <a:endParaRPr lang="ar-AE" dirty="0" smtClean="0">
              <a:latin typeface="A Massir Ballpoint" pitchFamily="2" charset="-78"/>
              <a:cs typeface="A Massir Ballpoint" pitchFamily="2" charset="-78"/>
            </a:endParaRPr>
          </a:p>
          <a:p>
            <a:pPr marL="0" indent="0" algn="r" rtl="1">
              <a:buNone/>
            </a:pPr>
            <a:r>
              <a:rPr lang="ar-AE" dirty="0" smtClean="0">
                <a:latin typeface="A Massir Ballpoint" pitchFamily="2" charset="-78"/>
                <a:cs typeface="A Massir Ballpoint" pitchFamily="2" charset="-78"/>
              </a:rPr>
              <a:t>ليحقق </a:t>
            </a:r>
            <a:r>
              <a:rPr lang="ar-AE" dirty="0">
                <a:latin typeface="A Massir Ballpoint" pitchFamily="2" charset="-78"/>
                <a:cs typeface="A Massir Ballpoint" pitchFamily="2" charset="-78"/>
              </a:rPr>
              <a:t>ما يأمل</a:t>
            </a:r>
            <a:r>
              <a:rPr lang="ar-AE" dirty="0"/>
              <a:t>..</a:t>
            </a:r>
            <a:endParaRPr lang="en-US" dirty="0"/>
          </a:p>
        </p:txBody>
      </p:sp>
      <p:sp>
        <p:nvSpPr>
          <p:cNvPr id="4" name="Rectangle 3"/>
          <p:cNvSpPr/>
          <p:nvPr/>
        </p:nvSpPr>
        <p:spPr>
          <a:xfrm>
            <a:off x="609600" y="3048000"/>
            <a:ext cx="7620000" cy="1938992"/>
          </a:xfrm>
          <a:prstGeom prst="rect">
            <a:avLst/>
          </a:prstGeom>
        </p:spPr>
        <p:txBody>
          <a:bodyPr wrap="square">
            <a:spAutoFit/>
          </a:bodyPr>
          <a:lstStyle/>
          <a:p>
            <a:pPr algn="r" rtl="1"/>
            <a:r>
              <a:rPr lang="ar-AE" sz="2400" b="0" i="0" dirty="0" smtClean="0">
                <a:solidFill>
                  <a:srgbClr val="000000"/>
                </a:solidFill>
                <a:effectLst/>
                <a:latin typeface="A Massir Ballpoint" pitchFamily="2" charset="-78"/>
                <a:cs typeface="A Massir Ballpoint" pitchFamily="2" charset="-78"/>
              </a:rPr>
              <a:t>**قراءة النشرة تتطلب أولًا موهبة صوتية رفيعة المستوى قادرة على قراءة الأخبار والتصريحات المختلفة بأسلوب نقي واضح ومنسق، وهناك العديد من التمارين والدورات اللغوية والفنية التي تعلم كيفية تقسيم الجمل وسردها وتنسيقها وإتقان عملية القرار والجواب عند القراءة، وهو ما يجب التعرف عليه جيدًا.</a:t>
            </a:r>
            <a:endParaRPr lang="en-US" sz="2400" dirty="0">
              <a:latin typeface="A Massir Ballpoint" pitchFamily="2" charset="-78"/>
              <a:cs typeface="A Massir Ballpoint" pitchFamily="2" charset="-78"/>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828800" y="5105400"/>
            <a:ext cx="609600" cy="609600"/>
          </a:xfrm>
          <a:prstGeom prst="rect">
            <a:avLst/>
          </a:prstGeom>
        </p:spPr>
      </p:pic>
    </p:spTree>
    <p:extLst>
      <p:ext uri="{BB962C8B-B14F-4D97-AF65-F5344CB8AC3E}">
        <p14:creationId xmlns:p14="http://schemas.microsoft.com/office/powerpoint/2010/main" val="17120056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54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457200"/>
            <a:ext cx="7467600" cy="2438400"/>
          </a:xfrm>
        </p:spPr>
        <p:txBody>
          <a:bodyPr/>
          <a:lstStyle/>
          <a:p>
            <a:pPr algn="r" rtl="1"/>
            <a:r>
              <a:rPr lang="en-US" dirty="0" smtClean="0">
                <a:solidFill>
                  <a:srgbClr val="FF0000"/>
                </a:solidFill>
                <a:latin typeface="A Massir Ballpoint" pitchFamily="2" charset="-78"/>
                <a:cs typeface="A Massir Ballpoint" pitchFamily="2" charset="-78"/>
              </a:rPr>
              <a:t>***</a:t>
            </a:r>
            <a:r>
              <a:rPr lang="ar-AE" dirty="0" smtClean="0">
                <a:solidFill>
                  <a:srgbClr val="333333"/>
                </a:solidFill>
                <a:latin typeface="A Massir Ballpoint" pitchFamily="2" charset="-78"/>
                <a:cs typeface="A Massir Ballpoint" pitchFamily="2" charset="-78"/>
              </a:rPr>
              <a:t>بالاضافة </a:t>
            </a:r>
            <a:r>
              <a:rPr lang="ar-AE" dirty="0">
                <a:solidFill>
                  <a:srgbClr val="333333"/>
                </a:solidFill>
                <a:latin typeface="A Massir Ballpoint" pitchFamily="2" charset="-78"/>
                <a:cs typeface="A Massir Ballpoint" pitchFamily="2" charset="-78"/>
              </a:rPr>
              <a:t>للموهبة وتمارين تطويرها، والإلمام بالأحداث الجارية، فإنه على قارئ النشرة أن يتَّبع أسلوبًا صحيًا في التنفس وتناول الماء والطعام، ويتدرب كثيرًا على الإلقاء وطول النفس بشكل مكثف وجاد والارتجال لمدة طويلة، بالإضافة إلى ضرورة التمتع بصوت إذاعي رزين ومعبر حيث أن قراءة النشرة تهدف لتوصيل رسالة معينة في وقت قصير ويعتمد ذلك على مهارات قارئ النشرة بشكل أساسي.</a:t>
            </a:r>
            <a:endParaRPr lang="en-US" dirty="0">
              <a:latin typeface="A Massir Ballpoint" pitchFamily="2" charset="-78"/>
              <a:cs typeface="A Massir Ballpoint" pitchFamily="2" charset="-78"/>
            </a:endParaRPr>
          </a:p>
        </p:txBody>
      </p:sp>
      <p:sp>
        <p:nvSpPr>
          <p:cNvPr id="4" name="Rectangle 3"/>
          <p:cNvSpPr/>
          <p:nvPr/>
        </p:nvSpPr>
        <p:spPr>
          <a:xfrm>
            <a:off x="609600" y="3048000"/>
            <a:ext cx="7391400" cy="2308324"/>
          </a:xfrm>
          <a:prstGeom prst="rect">
            <a:avLst/>
          </a:prstGeom>
        </p:spPr>
        <p:txBody>
          <a:bodyPr wrap="square">
            <a:spAutoFit/>
          </a:bodyPr>
          <a:lstStyle/>
          <a:p>
            <a:pPr algn="r" rtl="1"/>
            <a:r>
              <a:rPr lang="en-US" sz="2400" b="0" i="0" dirty="0" smtClean="0">
                <a:solidFill>
                  <a:srgbClr val="FF0000"/>
                </a:solidFill>
                <a:effectLst/>
                <a:latin typeface="A Massir Ballpoint" pitchFamily="2" charset="-78"/>
                <a:cs typeface="A Massir Ballpoint" pitchFamily="2" charset="-78"/>
              </a:rPr>
              <a:t>***</a:t>
            </a:r>
            <a:r>
              <a:rPr lang="ar-AE" sz="2400" b="0" i="0" dirty="0" smtClean="0">
                <a:solidFill>
                  <a:srgbClr val="333333"/>
                </a:solidFill>
                <a:effectLst/>
                <a:latin typeface="A Massir Ballpoint" pitchFamily="2" charset="-78"/>
                <a:cs typeface="A Massir Ballpoint" pitchFamily="2" charset="-78"/>
              </a:rPr>
              <a:t>بالإضافة لتمارين الصوت والتنفس وحركة الشفاه واللسان ونطق الأحرف وما إلى ذلك، فإن هناك أيضًا عدة تمارين خاصة بالعين وكيفية نظرتها للكاميرا وفي الوقت ذاته قراءة ما تمت كتابته على شاشات بجوار الكاميرا أو فوقها بحيث يضمن ظهوره للمشاهد كمن ينظر إليه ويرتجل الخبر وليس كمن متوترًا ما بين الكاميرا وشاشات العرض، وفي الآونة الأخيرة تم استحداث شاشات حديثة تكون في واجهة الكاميرا لكنها شفافة بحيث لا تظهر بالتصوير.</a:t>
            </a:r>
            <a:endParaRPr lang="en-US" sz="2400" dirty="0">
              <a:latin typeface="A Massir Ballpoint" pitchFamily="2" charset="-78"/>
              <a:cs typeface="A Massir Ballpoint" pitchFamily="2" charset="-78"/>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09600" y="5051524"/>
            <a:ext cx="609600" cy="609600"/>
          </a:xfrm>
          <a:prstGeom prst="rect">
            <a:avLst/>
          </a:prstGeom>
        </p:spPr>
      </p:pic>
    </p:spTree>
    <p:extLst>
      <p:ext uri="{BB962C8B-B14F-4D97-AF65-F5344CB8AC3E}">
        <p14:creationId xmlns:p14="http://schemas.microsoft.com/office/powerpoint/2010/main" val="9288576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76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796</TotalTime>
  <Words>590</Words>
  <Application>Microsoft Office PowerPoint</Application>
  <PresentationFormat>On-screen Show (4:3)</PresentationFormat>
  <Paragraphs>23</Paragraphs>
  <Slides>8</Slides>
  <Notes>0</Notes>
  <HiddenSlides>0</HiddenSlides>
  <MMClips>7</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c:creator>
  <cp:lastModifiedBy>Me</cp:lastModifiedBy>
  <cp:revision>28</cp:revision>
  <dcterms:created xsi:type="dcterms:W3CDTF">2020-04-18T18:59:12Z</dcterms:created>
  <dcterms:modified xsi:type="dcterms:W3CDTF">2020-04-20T10:20:14Z</dcterms:modified>
</cp:coreProperties>
</file>