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72" r:id="rId2"/>
    <p:sldMasterId id="2147483858" r:id="rId3"/>
    <p:sldMasterId id="2147483863" r:id="rId4"/>
    <p:sldMasterId id="2147484045" r:id="rId5"/>
    <p:sldMasterId id="2147484069" r:id="rId6"/>
    <p:sldMasterId id="2147484081" r:id="rId7"/>
    <p:sldMasterId id="2147484201" r:id="rId8"/>
  </p:sldMasterIdLst>
  <p:notesMasterIdLst>
    <p:notesMasterId r:id="rId20"/>
  </p:notesMasterIdLst>
  <p:sldIdLst>
    <p:sldId id="350" r:id="rId9"/>
    <p:sldId id="256" r:id="rId10"/>
    <p:sldId id="257" r:id="rId11"/>
    <p:sldId id="258" r:id="rId12"/>
    <p:sldId id="259" r:id="rId13"/>
    <p:sldId id="260" r:id="rId14"/>
    <p:sldId id="262" r:id="rId15"/>
    <p:sldId id="306" r:id="rId16"/>
    <p:sldId id="308" r:id="rId17"/>
    <p:sldId id="311" r:id="rId18"/>
    <p:sldId id="30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A4"/>
    <a:srgbClr val="FFCC99"/>
    <a:srgbClr val="FAECEA"/>
    <a:srgbClr val="F0FCE8"/>
    <a:srgbClr val="CC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62" autoAdjust="0"/>
    <p:restoredTop sz="94671" autoAdjust="0"/>
  </p:normalViewPr>
  <p:slideViewPr>
    <p:cSldViewPr>
      <p:cViewPr>
        <p:scale>
          <a:sx n="60" d="100"/>
          <a:sy n="60" d="100"/>
        </p:scale>
        <p:origin x="-1446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8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599D23A-24B9-41BA-B051-EA153631B31C}" type="datetimeFigureOut">
              <a:rPr lang="ar-EG" smtClean="0"/>
              <a:t>03/09/1441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2B52DAB-8136-4AF8-8195-A1ABA09E9CB8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7116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D3990-D98E-4F95-BB3E-082A39EFF7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12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8022" y="770029"/>
            <a:ext cx="7787954" cy="2036067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990099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031" y="2818181"/>
            <a:ext cx="7787955" cy="814427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dirty="0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777BABED-29D1-42AA-900D-A1AC0B4A6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3101623"/>
            <a:ext cx="1463784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7080" y="3021787"/>
            <a:ext cx="7787954" cy="2036067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7081" y="5057854"/>
            <a:ext cx="7787955" cy="814425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rgbClr val="1D3A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71294"/>
            <a:ext cx="8246070" cy="814428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596540"/>
            <a:ext cx="8246070" cy="4886557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835" y="374899"/>
            <a:ext cx="610820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70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835" y="1392934"/>
            <a:ext cx="6108200" cy="488502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76" y="374900"/>
            <a:ext cx="7940659" cy="814427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2003752"/>
            <a:ext cx="4040188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633615"/>
            <a:ext cx="4040188" cy="303505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2003752"/>
            <a:ext cx="4041775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633615"/>
            <a:ext cx="4041775" cy="303505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374903"/>
            <a:ext cx="8246070" cy="814428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99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596540"/>
            <a:ext cx="8246070" cy="4886557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dirty="0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BEEAD29A-58CF-40AF-A1AF-51DF6A1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3101618"/>
            <a:ext cx="1463784" cy="7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شريحة عنوان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altLang="ko-KR" smtClean="0"/>
              <a:t>انقر لتحرير أنماط النص الرئيسي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altLang="ko-KR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altLang="ko-KR" smtClean="0"/>
              <a:t>انقر لتحرير أنماط النص الرئيسي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ar-SA" altLang="ko-KR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317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835" y="374900"/>
            <a:ext cx="610820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99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835" y="1392936"/>
            <a:ext cx="6108200" cy="488502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dirty="0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417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39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85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825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1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965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91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33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67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94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213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86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4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95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77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05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930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569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18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9" y="374901"/>
            <a:ext cx="7940659" cy="814427"/>
          </a:xfrm>
        </p:spPr>
        <p:txBody>
          <a:bodyPr>
            <a:normAutofit/>
          </a:bodyPr>
          <a:lstStyle>
            <a:lvl1pPr algn="l">
              <a:defRPr sz="3600" baseline="0">
                <a:solidFill>
                  <a:srgbClr val="9900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577497"/>
            <a:ext cx="4040188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207361"/>
            <a:ext cx="4040188" cy="303505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9" y="1577497"/>
            <a:ext cx="4041775" cy="639763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9" y="2207361"/>
            <a:ext cx="4041775" cy="3035059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71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31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056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284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25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6405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16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91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203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40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5203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7003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163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5E39C3-7456-45B2-95B5-911F17105670}"/>
              </a:ext>
            </a:extLst>
          </p:cNvPr>
          <p:cNvSpPr txBox="1"/>
          <p:nvPr/>
        </p:nvSpPr>
        <p:spPr>
          <a:xfrm>
            <a:off x="-9150" y="6951663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3801DE-3BA7-4BC7-A092-026A1C0D5277}"/>
              </a:ext>
            </a:extLst>
          </p:cNvPr>
          <p:cNvSpPr txBox="1"/>
          <p:nvPr/>
        </p:nvSpPr>
        <p:spPr>
          <a:xfrm>
            <a:off x="-9150" y="6951663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</p:sldLayoutIdLst>
  <p:txStyles>
    <p:titleStyle>
      <a:lvl1pPr algn="l" defTabSz="914400" rtl="1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r" defTabSz="914400" rtl="1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4/25/2020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4/25/2020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defTabSz="914400" rtl="1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defTabSz="914400" rtl="1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defTabSz="914400" rtl="1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defTabSz="914400" rtl="1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r" defTabSz="914400" rtl="1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1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7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علاقات عامة\لوجو كلية الاعلام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057400"/>
            <a:ext cx="592613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محمد السيسى\Desktop\جامعة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5927" r="1168" b="-5927"/>
          <a:stretch/>
        </p:blipFill>
        <p:spPr bwMode="auto">
          <a:xfrm>
            <a:off x="1295400" y="2971799"/>
            <a:ext cx="5846647" cy="21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محمد السيسى\Desktop\جامعة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61852"/>
            <a:ext cx="5789486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6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8189">
        <p14:warp dir="in"/>
      </p:transition>
    </mc:Choice>
    <mc:Fallback>
      <p:transition spd="slow" advClick="0" advTm="18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3889 L -0.00173 -0.2888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44444E-6 L -0.00173 0.275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52400"/>
            <a:ext cx="7924800" cy="6096000"/>
          </a:xfrm>
          <a:solidFill>
            <a:schemeClr val="bg1"/>
          </a:solidFill>
          <a:ln w="57150">
            <a:solidFill>
              <a:srgbClr val="0C0CA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ar-EG" sz="4400" b="1" u="sng" dirty="0" smtClean="0">
                <a:solidFill>
                  <a:srgbClr val="FF0000"/>
                </a:solidFill>
              </a:rPr>
              <a:t>التعليم</a:t>
            </a:r>
          </a:p>
          <a:p>
            <a:pPr algn="r"/>
            <a:endParaRPr lang="ar-EG" sz="1400" b="1" dirty="0">
              <a:solidFill>
                <a:srgbClr val="FF0000"/>
              </a:solidFill>
            </a:endParaRPr>
          </a:p>
          <a:p>
            <a:pPr marL="571500" indent="-571500" algn="r" rtl="1">
              <a:buFont typeface="Wingdings" pitchFamily="2" charset="2"/>
              <a:buChar char="Ø"/>
            </a:pPr>
            <a:r>
              <a:rPr lang="ar-EG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انشاء بنك المعرفة المصري</a:t>
            </a:r>
          </a:p>
          <a:p>
            <a:pPr marL="571500" indent="-571500" algn="r" rtl="1">
              <a:buFont typeface="Wingdings" pitchFamily="2" charset="2"/>
              <a:buChar char="Ø"/>
            </a:pPr>
            <a:r>
              <a:rPr lang="ar-EG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احتفالية عيد العلم</a:t>
            </a:r>
          </a:p>
          <a:p>
            <a:pPr marL="571500" indent="-571500" algn="r" rtl="1">
              <a:buFont typeface="Wingdings" pitchFamily="2" charset="2"/>
              <a:buChar char="Ø"/>
            </a:pPr>
            <a:r>
              <a:rPr lang="ar-EG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انشاء المدارس اليابانية</a:t>
            </a:r>
          </a:p>
          <a:p>
            <a:pPr marL="571500" indent="-571500" algn="r" rtl="1">
              <a:buFont typeface="Wingdings" pitchFamily="2" charset="2"/>
              <a:buChar char="Ø"/>
            </a:pPr>
            <a:r>
              <a:rPr lang="ar-EG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الاستفادة من علماء مصر بالخارج</a:t>
            </a:r>
          </a:p>
          <a:p>
            <a:pPr marL="571500" indent="-571500" algn="r" rtl="1">
              <a:buFont typeface="Wingdings" pitchFamily="2" charset="2"/>
              <a:buChar char="Ø"/>
            </a:pPr>
            <a:r>
              <a:rPr lang="ar-EG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انشاء «جمعية خريجي الجامعات العالمية الكبرى»</a:t>
            </a:r>
          </a:p>
          <a:p>
            <a:pPr marL="571500" indent="-571500" algn="r">
              <a:buFont typeface="Wingdings" pitchFamily="2" charset="2"/>
              <a:buChar char="Ø"/>
            </a:pPr>
            <a:r>
              <a:rPr lang="ar-EG" sz="4000" b="1" dirty="0" smtClean="0">
                <a:solidFill>
                  <a:schemeClr val="tx1"/>
                </a:solidFill>
              </a:rPr>
              <a:t>ال</a:t>
            </a:r>
            <a:r>
              <a:rPr lang="ar-EG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توسع في انشاء الجامعات الاقليمية</a:t>
            </a:r>
            <a:endParaRPr lang="ar-EG" sz="4000" dirty="0" smtClean="0">
              <a:solidFill>
                <a:schemeClr val="tx1"/>
              </a:solidFill>
            </a:endParaRPr>
          </a:p>
          <a:p>
            <a:endParaRPr lang="ar-EG" sz="4000" dirty="0" smtClean="0">
              <a:solidFill>
                <a:schemeClr val="tx1"/>
              </a:solidFill>
            </a:endParaRPr>
          </a:p>
        </p:txBody>
      </p:sp>
      <p:pic>
        <p:nvPicPr>
          <p:cNvPr id="1026" name="Picture 2" descr="D:\علاقات عامة\self lecture\التنمية المحورية\2017\ملحقات\937602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2" y="0"/>
            <a:ext cx="1440000" cy="1440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علاقات عامة\خاص د.اسماء\الأنفوجرافيكس صحافة الزمن القادم\صور\4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286000"/>
            <a:ext cx="1936750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علاقات عامة\خاص د.اسماء\الأنفوجرافيكس صحافة الزمن القادم\صور\12-Facts-About-the-Human-Brain-That-Will-Make-Your-Internet-Marketing-More-Successful-Infographi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18000"/>
            <a:ext cx="1413488" cy="14400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1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28989">
        <p14:pan dir="u"/>
      </p:transition>
    </mc:Choice>
    <mc:Fallback>
      <p:transition spd="slow" advTm="289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52400"/>
            <a:ext cx="8001000" cy="6096000"/>
          </a:xfr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ar-EG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الاعلام</a:t>
            </a:r>
          </a:p>
          <a:p>
            <a:pPr algn="r"/>
            <a:endParaRPr lang="ar-EG" sz="1800" b="1" dirty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ar-EG" sz="3300" b="1" dirty="0" smtClean="0"/>
              <a:t>إعادة هيكلة المؤسسات الاعلامية التابعة للدولة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ar-EG" sz="3300" b="1" dirty="0" smtClean="0"/>
              <a:t>تعزيز مفهوم الاعلام التنموي الذى يدعم بناء الدولة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ar-EG" sz="3300" b="1" dirty="0" smtClean="0"/>
              <a:t>اصدار قانون تداول المعلومات لتسهيل الوصول للمعلومات من المصادر الرسمية مالم تكن سرية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ar-EG" sz="3300" b="1" dirty="0" smtClean="0"/>
              <a:t>استخدام الاعلام لتسويق مصر من الناحية السياسية والاقتصادية والتنموية والسياحية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ar-EG" sz="3300" b="1" dirty="0" smtClean="0"/>
              <a:t>وضع سياسية اعلامية واضحة بما يتماشى مع متطلبات وحيثيات الوضع الراهن</a:t>
            </a:r>
            <a:endParaRPr lang="ar-EG" sz="3300" b="1" dirty="0"/>
          </a:p>
        </p:txBody>
      </p:sp>
      <p:pic>
        <p:nvPicPr>
          <p:cNvPr id="4" name="Picture 2" descr="E:\HASSAN\ا.كلية الاعلام\self lecture\خاص د.اسماء\الأنفوجرافيكس صحافة الزمن القادم\صور\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 b="4943"/>
          <a:stretch/>
        </p:blipFill>
        <p:spPr bwMode="auto">
          <a:xfrm>
            <a:off x="-1" y="5556160"/>
            <a:ext cx="2209801" cy="1301839"/>
          </a:xfrm>
          <a:prstGeom prst="rect">
            <a:avLst/>
          </a:prstGeom>
          <a:ln w="38100" cap="sq">
            <a:solidFill>
              <a:srgbClr val="0C0CA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علاقات عامة\خاص د.اسماء\الأنفوجرافيكس صحافة الزمن القادم\صور\b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1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7844">
        <p14:pan dir="r"/>
      </p:transition>
    </mc:Choice>
    <mc:Fallback>
      <p:transition spd="slow" advTm="378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8001000" cy="2209800"/>
          </a:xfrm>
          <a:blipFill>
            <a:blip r:embed="rId4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ar-EG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اشكاليات التنمية فى مصر</a:t>
            </a:r>
            <a:br>
              <a:rPr lang="ar-EG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ar-EG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بين الواقع والمأمول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0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11"/>
    </mc:Choice>
    <mc:Fallback>
      <p:transition spd="slow" advTm="18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71600"/>
            <a:ext cx="8153400" cy="2590800"/>
          </a:xfr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ar-EG" sz="5400" b="1" dirty="0">
                <a:solidFill>
                  <a:schemeClr val="tx1"/>
                </a:solidFill>
              </a:rPr>
              <a:t>عوائق وتحديات التنمية فى مصر</a:t>
            </a:r>
            <a:endParaRPr lang="en-US" sz="5400" b="1" dirty="0">
              <a:solidFill>
                <a:schemeClr val="tx1"/>
              </a:solidFill>
            </a:endParaRPr>
          </a:p>
          <a:p>
            <a:pPr algn="ctr" rtl="1"/>
            <a:endParaRPr lang="en-US" sz="1800" dirty="0" smtClean="0">
              <a:solidFill>
                <a:schemeClr val="tx1"/>
              </a:solidFill>
            </a:endParaRPr>
          </a:p>
          <a:p>
            <a:pPr algn="ctr"/>
            <a:r>
              <a:rPr lang="ar-EG" sz="5400" dirty="0" smtClean="0">
                <a:solidFill>
                  <a:srgbClr val="FF0000"/>
                </a:solidFill>
              </a:rPr>
              <a:t>نقاط الضعف والتهديد</a:t>
            </a:r>
            <a:endParaRPr lang="ar-EG" sz="4000" dirty="0">
              <a:solidFill>
                <a:srgbClr val="FF0000"/>
              </a:solidFill>
            </a:endParaRPr>
          </a:p>
        </p:txBody>
      </p:sp>
      <p:pic>
        <p:nvPicPr>
          <p:cNvPr id="4" name="Picture 2" descr="E:\ى كلية\الاعلام والتنمية\can-stock-photo_csp167663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5" b="29048"/>
          <a:stretch/>
        </p:blipFill>
        <p:spPr bwMode="auto">
          <a:xfrm>
            <a:off x="1371600" y="4267200"/>
            <a:ext cx="5639803" cy="19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0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1"/>
    </mc:Choice>
    <mc:Fallback>
      <p:transition spd="slow" advTm="8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28600"/>
            <a:ext cx="6629400" cy="6096000"/>
          </a:xfr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 algn="ctr" rtl="1">
              <a:buFont typeface="Arial" pitchFamily="34" charset="0"/>
              <a:buChar char="•"/>
            </a:pPr>
            <a:endParaRPr lang="ar-EG" sz="1100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0" indent="-457200" algn="ctr" rtl="1">
              <a:buFont typeface="Arial" pitchFamily="34" charset="0"/>
              <a:buChar char="•"/>
            </a:pPr>
            <a:r>
              <a:rPr lang="ar-EG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دائرة الإدارة</a:t>
            </a:r>
          </a:p>
          <a:p>
            <a:pPr marL="457200" indent="-457200" algn="ctr" rtl="1">
              <a:buFont typeface="Arial" pitchFamily="34" charset="0"/>
              <a:buChar char="•"/>
            </a:pPr>
            <a:r>
              <a:rPr lang="ar-EG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دائرة التعليم</a:t>
            </a:r>
          </a:p>
          <a:p>
            <a:pPr marL="457200" indent="-457200" algn="ctr" rtl="1">
              <a:buFont typeface="Arial" pitchFamily="34" charset="0"/>
              <a:buChar char="•"/>
            </a:pPr>
            <a:r>
              <a:rPr lang="ar-EG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دائرة الإعلام</a:t>
            </a:r>
          </a:p>
          <a:p>
            <a:pPr marL="457200" indent="-457200" algn="ctr" rtl="1">
              <a:buFont typeface="Arial" pitchFamily="34" charset="0"/>
              <a:buChar char="•"/>
            </a:pPr>
            <a:r>
              <a:rPr lang="ar-EG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دائرة الاقتصاد</a:t>
            </a:r>
          </a:p>
          <a:p>
            <a:pPr marL="571500" indent="-571500" algn="ctr">
              <a:buFont typeface="Arial" pitchFamily="34" charset="0"/>
              <a:buChar char="•"/>
            </a:pPr>
            <a:r>
              <a:rPr lang="ar-EG" sz="4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دائرة الأمن</a:t>
            </a:r>
            <a:endParaRPr lang="en-US" sz="4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0" indent="-457200" algn="ctr" rtl="1">
              <a:buFont typeface="Arial" pitchFamily="34" charset="0"/>
              <a:buChar char="•"/>
            </a:pPr>
            <a:r>
              <a:rPr lang="ar-EG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دائرة الديمقراطية والمشاركة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2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285">
        <p14:window dir="vert"/>
      </p:transition>
    </mc:Choice>
    <mc:Fallback>
      <p:transition spd="slow" advTm="7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04800"/>
            <a:ext cx="6324600" cy="5791200"/>
          </a:xfrm>
          <a:ln>
            <a:solidFill>
              <a:srgbClr val="0C0CA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EG" sz="4400" b="1" u="sng" dirty="0" smtClean="0">
                <a:solidFill>
                  <a:srgbClr val="FF0000"/>
                </a:solidFill>
              </a:rPr>
              <a:t>أولا:</a:t>
            </a:r>
            <a:r>
              <a:rPr lang="ar-EG" sz="4400" b="1" u="sng" dirty="0">
                <a:solidFill>
                  <a:srgbClr val="FF0000"/>
                </a:solidFill>
              </a:rPr>
              <a:t>دائرة الإدارة</a:t>
            </a:r>
          </a:p>
          <a:p>
            <a:pPr algn="r"/>
            <a:endParaRPr lang="ar-EG" sz="2800" dirty="0" smtClean="0"/>
          </a:p>
          <a:p>
            <a:pPr marL="457200" indent="-457200" algn="r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البيروقراطية والروتين</a:t>
            </a:r>
          </a:p>
          <a:p>
            <a:pPr marL="457200" indent="-457200" algn="r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المركزية فى اتخاذ القرار </a:t>
            </a:r>
          </a:p>
          <a:p>
            <a:pPr marL="457200" indent="-457200" algn="r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الرأسمالية كنظام اقتصادى عالمى</a:t>
            </a:r>
          </a:p>
          <a:p>
            <a:pPr marL="457200" indent="-457200" algn="r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الاشتراكية  وأحلام البقاء</a:t>
            </a:r>
          </a:p>
          <a:p>
            <a:pPr marL="457200" indent="-457200" algn="r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اشكالية التخلص من القطاع العام</a:t>
            </a:r>
          </a:p>
          <a:p>
            <a:pPr marL="457200" indent="-457200" algn="r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  أهل الثقة </a:t>
            </a:r>
            <a:r>
              <a:rPr lang="en-US" sz="3200" b="1" dirty="0" smtClean="0">
                <a:solidFill>
                  <a:schemeClr val="tx1"/>
                </a:solidFill>
              </a:rPr>
              <a:t>Vs.</a:t>
            </a:r>
            <a:r>
              <a:rPr lang="ar-EG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r>
              <a:rPr lang="ar-EG" sz="3200" b="1" dirty="0" smtClean="0">
                <a:solidFill>
                  <a:schemeClr val="tx1"/>
                </a:solidFill>
              </a:rPr>
              <a:t>أهل الخبرة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2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66">
        <p14:prism isContent="1"/>
      </p:transition>
    </mc:Choice>
    <mc:Fallback>
      <p:transition spd="slow" advTm="62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81000"/>
            <a:ext cx="6248400" cy="5715000"/>
          </a:xfrm>
          <a:ln>
            <a:solidFill>
              <a:srgbClr val="0C0CA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ar-EG" sz="3600" b="1" u="sng" dirty="0">
                <a:solidFill>
                  <a:srgbClr val="FF0000"/>
                </a:solidFill>
              </a:rPr>
              <a:t>ثانيا:دائرة التعليم</a:t>
            </a:r>
            <a:endParaRPr lang="en-US" sz="3600" b="1" u="sng" dirty="0">
              <a:solidFill>
                <a:srgbClr val="FF0000"/>
              </a:solidFill>
            </a:endParaRPr>
          </a:p>
          <a:p>
            <a:pPr algn="r" rtl="1"/>
            <a:endParaRPr lang="en-US" sz="2800" dirty="0">
              <a:solidFill>
                <a:schemeClr val="tx1"/>
              </a:solidFill>
            </a:endParaRPr>
          </a:p>
          <a:p>
            <a:pPr marL="457200" indent="-457200" algn="r" rtl="1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غموض رؤية التعليم</a:t>
            </a:r>
          </a:p>
          <a:p>
            <a:pPr marL="457200" indent="-457200" algn="r" rtl="1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تعقد منظومة التعليم</a:t>
            </a:r>
          </a:p>
          <a:p>
            <a:pPr marL="457200" indent="-457200" algn="r" rtl="1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بدائية الأساليب</a:t>
            </a:r>
          </a:p>
          <a:p>
            <a:pPr marL="457200" indent="-457200" algn="r" rtl="1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عدم القدرة على التحول للتعليم الابتكارى</a:t>
            </a:r>
          </a:p>
          <a:p>
            <a:pPr marL="457200" indent="-457200" algn="r" rtl="1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عدم الاهتمام بالتعلم الذاتى</a:t>
            </a:r>
          </a:p>
          <a:p>
            <a:pPr marL="457200" indent="-457200" algn="r" rtl="1">
              <a:buFont typeface="Wingdings" pitchFamily="2" charset="2"/>
              <a:buChar char="§"/>
            </a:pPr>
            <a:r>
              <a:rPr lang="ar-EG" sz="3200" b="1" dirty="0" smtClean="0">
                <a:solidFill>
                  <a:schemeClr val="tx1"/>
                </a:solidFill>
              </a:rPr>
              <a:t>انخفاض مكانة المعلمين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2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72">
        <p14:prism isContent="1"/>
      </p:transition>
    </mc:Choice>
    <mc:Fallback>
      <p:transition spd="slow" advTm="32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381000"/>
            <a:ext cx="6324600" cy="6096000"/>
          </a:xfrm>
          <a:ln>
            <a:solidFill>
              <a:srgbClr val="0C0CA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ar-EG" sz="3600" b="1" u="sng" dirty="0" smtClean="0">
                <a:solidFill>
                  <a:srgbClr val="FF0000"/>
                </a:solidFill>
              </a:rPr>
              <a:t>ثالثاً: دائرة </a:t>
            </a:r>
            <a:r>
              <a:rPr lang="ar-EG" sz="3600" b="1" u="sng" dirty="0">
                <a:solidFill>
                  <a:srgbClr val="FF0000"/>
                </a:solidFill>
              </a:rPr>
              <a:t>الإعلام</a:t>
            </a:r>
          </a:p>
          <a:p>
            <a:pPr algn="r" rtl="1"/>
            <a:endParaRPr lang="ar-EG" sz="3100" dirty="0" smtClean="0">
              <a:solidFill>
                <a:schemeClr val="tx1"/>
              </a:solidFill>
            </a:endParaRPr>
          </a:p>
          <a:p>
            <a:pPr marL="457200" indent="-457200" algn="r" rtl="1">
              <a:buFont typeface="Wingdings" pitchFamily="2" charset="2"/>
              <a:buChar char="q"/>
            </a:pPr>
            <a:r>
              <a:rPr lang="ar-EG" sz="3100" b="1" dirty="0" smtClean="0">
                <a:solidFill>
                  <a:schemeClr val="tx1"/>
                </a:solidFill>
              </a:rPr>
              <a:t>ظاهرة التدفق الإعلامي</a:t>
            </a:r>
          </a:p>
          <a:p>
            <a:pPr marL="457200" indent="-457200" algn="r" rtl="1">
              <a:buFont typeface="Wingdings" pitchFamily="2" charset="2"/>
              <a:buChar char="q"/>
            </a:pPr>
            <a:r>
              <a:rPr lang="ar-EG" sz="3100" b="1" dirty="0">
                <a:solidFill>
                  <a:schemeClr val="tx1"/>
                </a:solidFill>
              </a:rPr>
              <a:t>ا</a:t>
            </a:r>
            <a:r>
              <a:rPr lang="ar-EG" sz="3100" b="1" dirty="0" smtClean="0">
                <a:solidFill>
                  <a:schemeClr val="tx1"/>
                </a:solidFill>
              </a:rPr>
              <a:t>نفصال الدراسات الإعلامية عن واقع الاعلام</a:t>
            </a:r>
          </a:p>
          <a:p>
            <a:pPr marL="457200" indent="-457200" algn="r" rtl="1">
              <a:buFont typeface="Wingdings" pitchFamily="2" charset="2"/>
              <a:buChar char="q"/>
            </a:pPr>
            <a:r>
              <a:rPr lang="ar-EG" sz="3100" b="1" dirty="0" smtClean="0">
                <a:solidFill>
                  <a:schemeClr val="tx1"/>
                </a:solidFill>
              </a:rPr>
              <a:t>محددات الممارسة الاعلامية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EG" sz="3100" b="1" dirty="0" smtClean="0">
                <a:solidFill>
                  <a:srgbClr val="002060"/>
                </a:solidFill>
              </a:rPr>
              <a:t>تأثير رأس المال على وسائل الاعلام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EG" sz="3100" b="1" dirty="0" smtClean="0">
                <a:solidFill>
                  <a:srgbClr val="002060"/>
                </a:solidFill>
              </a:rPr>
              <a:t>سيطرة النظم السياسية على وسائل الاعلام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EG" sz="3100" b="1" dirty="0" smtClean="0">
                <a:solidFill>
                  <a:srgbClr val="002060"/>
                </a:solidFill>
              </a:rPr>
              <a:t>الاعلام والهاء الشعوب وتضليل الرأى العام</a:t>
            </a:r>
          </a:p>
          <a:p>
            <a:pPr marL="457200" indent="-457200" algn="r" rtl="1">
              <a:buFont typeface="Arial" pitchFamily="34" charset="0"/>
              <a:buChar char="•"/>
            </a:pPr>
            <a:r>
              <a:rPr lang="ar-EG" sz="3100" b="1" dirty="0" smtClean="0">
                <a:solidFill>
                  <a:srgbClr val="002060"/>
                </a:solidFill>
              </a:rPr>
              <a:t>مشكلات التخصص الوظيفي</a:t>
            </a:r>
            <a:endParaRPr lang="en-US" sz="3100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2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32">
        <p14:prism isContent="1"/>
      </p:transition>
    </mc:Choice>
    <mc:Fallback>
      <p:transition spd="slow" advTm="53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47800"/>
            <a:ext cx="8305800" cy="2971800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EG" sz="6600" b="1" dirty="0" smtClean="0">
                <a:solidFill>
                  <a:schemeClr val="tx1"/>
                </a:solidFill>
              </a:rPr>
              <a:t>نقاط القوة</a:t>
            </a:r>
            <a:r>
              <a:rPr lang="ar-EG" sz="4800" b="1" dirty="0" smtClean="0">
                <a:solidFill>
                  <a:srgbClr val="FF0000"/>
                </a:solidFill>
              </a:rPr>
              <a:t/>
            </a:r>
            <a:br>
              <a:rPr lang="ar-EG" sz="4800" b="1" dirty="0" smtClean="0">
                <a:solidFill>
                  <a:srgbClr val="FF0000"/>
                </a:solidFill>
              </a:rPr>
            </a:br>
            <a:r>
              <a:rPr lang="ar-EG" sz="4000" b="1" dirty="0">
                <a:solidFill>
                  <a:srgbClr val="FF0000"/>
                </a:solidFill>
              </a:rPr>
              <a:t/>
            </a:r>
            <a:br>
              <a:rPr lang="ar-EG" sz="4000" b="1" dirty="0">
                <a:solidFill>
                  <a:srgbClr val="FF0000"/>
                </a:solidFill>
              </a:rPr>
            </a:br>
            <a:r>
              <a:rPr lang="ar-EG" sz="4800" b="1" dirty="0" smtClean="0">
                <a:solidFill>
                  <a:srgbClr val="FF0000"/>
                </a:solidFill>
              </a:rPr>
              <a:t> </a:t>
            </a:r>
            <a:r>
              <a:rPr lang="ar-EG" sz="5400" b="1" dirty="0" smtClean="0">
                <a:solidFill>
                  <a:srgbClr val="FF0000"/>
                </a:solidFill>
              </a:rPr>
              <a:t>«ما تسعى أن تفعله الدولة»</a:t>
            </a:r>
            <a:endParaRPr lang="ar-EG" sz="54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E:\ى كلية\الاعلام والتنمية\strength-clipart-red-marker-underlining-word-strength-isolated-white-background-347078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1" r="3281" b="28468"/>
          <a:stretch/>
        </p:blipFill>
        <p:spPr bwMode="auto">
          <a:xfrm>
            <a:off x="2057400" y="4648200"/>
            <a:ext cx="48006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1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5398">
        <p14:switch dir="r"/>
      </p:transition>
    </mc:Choice>
    <mc:Fallback>
      <p:transition spd="slow" advTm="53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8090" y="152400"/>
            <a:ext cx="7722510" cy="5867400"/>
          </a:xfrm>
          <a:solidFill>
            <a:schemeClr val="bg1"/>
          </a:solidFill>
          <a:ln w="57150">
            <a:solidFill>
              <a:srgbClr val="0C0CA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ar-EG" sz="4800" b="1" u="sng" spc="300" dirty="0" smtClean="0">
                <a:solidFill>
                  <a:srgbClr val="FF0000"/>
                </a:solidFill>
              </a:rPr>
              <a:t>الإدارة</a:t>
            </a:r>
          </a:p>
          <a:p>
            <a:pPr marL="342900" indent="-342900" algn="r" rtl="1">
              <a:buFont typeface="Wingdings" pitchFamily="2" charset="2"/>
              <a:buChar char="q"/>
            </a:pPr>
            <a:endParaRPr lang="ar-EG" sz="2400" dirty="0">
              <a:solidFill>
                <a:schemeClr val="tx1"/>
              </a:solidFill>
            </a:endParaRPr>
          </a:p>
          <a:p>
            <a:pPr marL="457200" indent="-457200" algn="r" rtl="1">
              <a:buFont typeface="Wingdings" pitchFamily="2" charset="2"/>
              <a:buChar char="Ø"/>
            </a:pPr>
            <a:r>
              <a:rPr lang="ar-EG" sz="3300" b="1" dirty="0" smtClean="0">
                <a:solidFill>
                  <a:schemeClr val="tx1"/>
                </a:solidFill>
              </a:rPr>
              <a:t>خصخصة الادارة</a:t>
            </a:r>
          </a:p>
          <a:p>
            <a:pPr marL="457200" indent="-457200" algn="r" rtl="1">
              <a:buFont typeface="Wingdings" pitchFamily="2" charset="2"/>
              <a:buChar char="Ø"/>
            </a:pPr>
            <a:r>
              <a:rPr lang="ar-EG" sz="3300" b="1" dirty="0" smtClean="0">
                <a:solidFill>
                  <a:schemeClr val="tx1"/>
                </a:solidFill>
              </a:rPr>
              <a:t>الشراكة </a:t>
            </a:r>
            <a:r>
              <a:rPr lang="ar-EG" sz="3300" b="1" dirty="0">
                <a:solidFill>
                  <a:schemeClr val="tx1"/>
                </a:solidFill>
              </a:rPr>
              <a:t>مع القطاع </a:t>
            </a:r>
            <a:r>
              <a:rPr lang="ar-EG" sz="3300" b="1" dirty="0" smtClean="0">
                <a:solidFill>
                  <a:schemeClr val="tx1"/>
                </a:solidFill>
              </a:rPr>
              <a:t>الخاص</a:t>
            </a:r>
            <a:r>
              <a:rPr lang="ar-EG" sz="3300" b="1" dirty="0">
                <a:solidFill>
                  <a:schemeClr val="tx1"/>
                </a:solidFill>
              </a:rPr>
              <a:t> </a:t>
            </a:r>
            <a:r>
              <a:rPr lang="ar-EG" sz="3300" b="1" dirty="0" smtClean="0">
                <a:solidFill>
                  <a:schemeClr val="tx1"/>
                </a:solidFill>
              </a:rPr>
              <a:t>مع بقاء الملكية للدولة</a:t>
            </a:r>
          </a:p>
          <a:p>
            <a:pPr marL="457200" indent="-457200" algn="r" rtl="1">
              <a:buFont typeface="Wingdings" pitchFamily="2" charset="2"/>
              <a:buChar char="Ø"/>
            </a:pPr>
            <a:r>
              <a:rPr lang="ar-EG" sz="3300" b="1" dirty="0" smtClean="0">
                <a:solidFill>
                  <a:schemeClr val="tx1"/>
                </a:solidFill>
              </a:rPr>
              <a:t>الاستعانة بخبرات أجنبية </a:t>
            </a:r>
          </a:p>
          <a:p>
            <a:pPr marL="457200" indent="-457200" algn="r" rtl="1">
              <a:buFont typeface="Wingdings" pitchFamily="2" charset="2"/>
              <a:buChar char="Ø"/>
            </a:pPr>
            <a:r>
              <a:rPr lang="ar-EG" sz="3300" b="1" dirty="0" smtClean="0">
                <a:solidFill>
                  <a:schemeClr val="tx1"/>
                </a:solidFill>
              </a:rPr>
              <a:t>تعديل نظم الترقيات لتكون حسب الانتاج </a:t>
            </a:r>
          </a:p>
          <a:p>
            <a:pPr marL="457200" indent="-457200" algn="r" rtl="1">
              <a:buFont typeface="Wingdings" pitchFamily="2" charset="2"/>
              <a:buChar char="Ø"/>
            </a:pPr>
            <a:r>
              <a:rPr lang="ar-EG" sz="3300" b="1" dirty="0" smtClean="0">
                <a:solidFill>
                  <a:schemeClr val="tx1"/>
                </a:solidFill>
              </a:rPr>
              <a:t>اللامركزية فى اتخاذ القرار</a:t>
            </a:r>
          </a:p>
          <a:p>
            <a:pPr marL="457200" indent="-457200" algn="r" rtl="1">
              <a:buFont typeface="Wingdings" pitchFamily="2" charset="2"/>
              <a:buChar char="Ø"/>
            </a:pPr>
            <a:r>
              <a:rPr lang="ar-EG" sz="3300" b="1" dirty="0" smtClean="0">
                <a:solidFill>
                  <a:schemeClr val="tx1"/>
                </a:solidFill>
              </a:rPr>
              <a:t>الزام القطاع الخاص بمسئوليته الاجتماعية</a:t>
            </a:r>
          </a:p>
          <a:p>
            <a:pPr marL="457200" indent="-457200" algn="r" rtl="1">
              <a:buFont typeface="Wingdings" pitchFamily="2" charset="2"/>
              <a:buChar char="Ø"/>
            </a:pPr>
            <a:r>
              <a:rPr lang="ar-EG" sz="3300" b="1" dirty="0" smtClean="0">
                <a:solidFill>
                  <a:schemeClr val="tx1"/>
                </a:solidFill>
              </a:rPr>
              <a:t>تفعيل منظومة الرقابة الادارية على كل المؤسسات</a:t>
            </a:r>
            <a:endParaRPr lang="ar-EG" sz="33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علاقات عامة\خاص د.اسماء\الأنفوجرافيكس صحافة الزمن القادم\صور\888888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293">
            <a:off x="940710" y="165887"/>
            <a:ext cx="1752599" cy="1975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1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8583">
        <p14:pan dir="u"/>
      </p:transition>
    </mc:Choice>
    <mc:Fallback>
      <p:transition spd="slow" advTm="38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Adjacenc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1230</Template>
  <TotalTime>1240</TotalTime>
  <Words>229</Words>
  <Application>Microsoft Office PowerPoint</Application>
  <PresentationFormat>On-screen Show (4:3)</PresentationFormat>
  <Paragraphs>62</Paragraphs>
  <Slides>11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نسق Office</vt:lpstr>
      <vt:lpstr>2_نسق Office</vt:lpstr>
      <vt:lpstr>4_نسق Office</vt:lpstr>
      <vt:lpstr>Custom Design</vt:lpstr>
      <vt:lpstr>10_Diseño predeterminado</vt:lpstr>
      <vt:lpstr>11_Diseño predeterminado</vt:lpstr>
      <vt:lpstr>1_Diseño predeterminado</vt:lpstr>
      <vt:lpstr>Adjacency</vt:lpstr>
      <vt:lpstr>PowerPoint Presentation</vt:lpstr>
      <vt:lpstr>اشكاليات التنمية فى مصر بين الواقع والمأمول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نقاط القوة   «ما تسعى أن تفعله الدولة»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اشكاليات التنمية فى مصر بين الواقع والمأمول</dc:title>
  <dc:creator/>
  <cp:lastModifiedBy>lab</cp:lastModifiedBy>
  <cp:revision>259</cp:revision>
  <dcterms:created xsi:type="dcterms:W3CDTF">2006-08-16T00:00:00Z</dcterms:created>
  <dcterms:modified xsi:type="dcterms:W3CDTF">2020-04-25T08:11:20Z</dcterms:modified>
</cp:coreProperties>
</file>