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2" r:id="rId1"/>
  </p:sldMasterIdLst>
  <p:notesMasterIdLst>
    <p:notesMasterId r:id="rId17"/>
  </p:notesMasterIdLst>
  <p:sldIdLst>
    <p:sldId id="304" r:id="rId2"/>
    <p:sldId id="277" r:id="rId3"/>
    <p:sldId id="278" r:id="rId4"/>
    <p:sldId id="279" r:id="rId5"/>
    <p:sldId id="280" r:id="rId6"/>
    <p:sldId id="281" r:id="rId7"/>
    <p:sldId id="285" r:id="rId8"/>
    <p:sldId id="286" r:id="rId9"/>
    <p:sldId id="287" r:id="rId10"/>
    <p:sldId id="308" r:id="rId11"/>
    <p:sldId id="288" r:id="rId12"/>
    <p:sldId id="289" r:id="rId13"/>
    <p:sldId id="290" r:id="rId14"/>
    <p:sldId id="291" r:id="rId15"/>
    <p:sldId id="309" r:id="rId16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9A331B8-FB0B-434C-9340-2AAF9C662CF4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78D468-0817-46F2-9B11-D21DD20C78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570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D468-0817-46F2-9B11-D21DD20C78D7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970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5480749-1216-4914-8206-DBFDD93953AC}" type="datetimeFigureOut">
              <a:rPr lang="ar-EG" smtClean="0"/>
              <a:t>23/08/1441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331640" y="4077072"/>
            <a:ext cx="3888432" cy="461665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ودورها في خدمة قضايا المجتمع</a:t>
            </a:r>
            <a:endParaRPr lang="ar-EG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02705"/>
      </p:ext>
    </p:extLst>
  </p:cSld>
  <p:clrMapOvr>
    <a:masterClrMapping/>
  </p:clrMapOvr>
  <p:transition spd="slow" advTm="809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98015" y="1157838"/>
            <a:ext cx="700237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6- الاغتراب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وهو شعور الفرد بأن المجتمع والسلطة لا يحسان به ولا يعنيهما أمره وبأنه لا قيمة له في هذا المجتمع ، ويؤدى ذلك إلى فقدان الفرد الحماس والدافع للمشاركة الفعالة.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7- تشويه قيمة العمل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من خلال الالتفاف حول الأسس الحقيقية لأسباب التخلف في البلدان النامية ، وتخدير الأفراد بأحكام كاذبة في صورة ارباح اليانصيب ، أو مندوب ليلة القدر الذى يطرق باب السعداء ، مثل هذه المعالجات تفتت الرغبة لدى الإنسان الكادح في كسر طوق التخلف ، وتصرفه عن قضايا العمل والإنتاج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884">
        <p:split orient="vert"/>
      </p:transition>
    </mc:Choice>
    <mc:Fallback>
      <p:transition spd="slow" advTm="438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87624" y="764704"/>
            <a:ext cx="6840760" cy="53860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8- إسكات النقد</a:t>
            </a: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</a:t>
            </a: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لوسائل الإعلام تأثير سيئ من خلال ممارستها لإسكات النقد والمحافظة على الوضع القائم ، مما جعل البعض يطلق على صحافة الدول النامية اسم " الحارس الصامت " </a:t>
            </a:r>
            <a:r>
              <a:rPr lang="en-US" sz="2400" b="1" dirty="0">
                <a:latin typeface="Traditional Arabic" pitchFamily="18" charset="-78"/>
                <a:cs typeface="Traditional Arabic" pitchFamily="18" charset="-78"/>
              </a:rPr>
              <a:t>The Silent Watchdog  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حيث تتصدى وسائل الإعلام بشكل مبالغ فيه للانتقاد الحر الصريح للنظام السياسي ، وتقوى المظهر الخارجي لحياة سياسية تبدو خالية من الضغوط ولا تثير معارضة كبيرة من قبل المواطنين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9- تجاوز النقد لأهدافه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ومن التأثيرات السلبية تجاوز النقد لأهدافه ، فتقدم الصورة كما لو كانت كلها سوداء ، ويصور الطريق على انه مسدود ، والأمل ضعيف والفشل مقضى به . وفي بعض الأحيان يتم التحول من النقيض إلى النقيض ، ومن تعظيم الذات والعجز عن رؤية العيوب إلى تعذيب الذات والعجز عن رؤية الجوانب الإيجابية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6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135">
        <p:split orient="vert"/>
      </p:transition>
    </mc:Choice>
    <mc:Fallback>
      <p:transition spd="slow" advTm="221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55576" y="879098"/>
            <a:ext cx="7488832" cy="4647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</a:rPr>
              <a:t>10</a:t>
            </a:r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- التبعية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وهذا المفهوم يعنى فقدان الفرد لحريته ، لذاته ، بسبب عوامل خارجية .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11- الإلهاء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رد فعل لحالة الاغتراب ، عندما يعتقد الفرد أن السياسة والحكومة في مجتمعه يسيرهما آخرون لصالح بعض الأفكار الخاطئة ، هذا إذا لم أسره التيارات المعادية لقيم المجتمع ، والتي يمكن أن يتبناها الفرد ويتبعها دون وعى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وكذلك يتمثل ذلك في تشجيع النشاطات الرياضية والفنية بشكل مبالغ فيه وإبراز النزعات الفردية ، وتحويل العقل من جهاز استقبال وإرسال إلى جهاز استقبال فقط 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696">
        <p:split orient="vert"/>
      </p:transition>
    </mc:Choice>
    <mc:Fallback>
      <p:transition spd="slow" advTm="336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71600" y="3345954"/>
            <a:ext cx="7272808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13- التنفيس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ويتمثل ذلك في السماح لوسائل الإعلام بتوجيه النقد في الإطار الذى ترتضيه السلطة السياسية ، أو تجاهل وجهة النظر المعارضة ، وعد الالتفات إليها وتحقيرها.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650495" y="77723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043608" y="764704"/>
            <a:ext cx="7200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12- إضعاف السياق القيمي والثقافي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فأحياناً لا يتلاءم المضمون الإعلامي مع الحاجات الواقعية ومتطلباتها ، فيعمل على نقل تيارات وافكار وقيم وصور من الخارج ، وقد لا تتلاءم مع نظائرها المحلية ، ومن ثم يحدث التناقض أو عدم تكامل في لغة الثقافة والقيم.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1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584">
        <p:split orient="vert"/>
      </p:transition>
    </mc:Choice>
    <mc:Fallback>
      <p:transition spd="slow" advTm="325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87624" y="141272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14- تشجيع النزعة الاستهلاكية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من خلال الكتابات التي تفتح شهية الأفراد على اقتناء السلع </a:t>
            </a:r>
            <a:r>
              <a:rPr lang="ar-EG" sz="2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الاستهلاكية والكمالية </a:t>
            </a:r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، الأمر الذى يرسخ انماط سلوكية تتعارض مع متطلبات التنمية.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650495" y="77723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 descr="C:\Program Files\Microsoft Office\MEDIA\CAGCAT10\j028541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1867205" cy="17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367">
        <p:split orient="vert"/>
      </p:transition>
    </mc:Choice>
    <mc:Fallback>
      <p:transition spd="slow" advTm="283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915816" y="980728"/>
            <a:ext cx="5472608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اذا كان مصعد النجاح معطلا </a:t>
            </a:r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...</a:t>
            </a:r>
          </a:p>
          <a:p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استخدم السلم درجة </a:t>
            </a:r>
            <a:r>
              <a:rPr lang="ar-EG" sz="3600" b="1" dirty="0" err="1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درجة</a:t>
            </a:r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...</a:t>
            </a:r>
          </a:p>
          <a:p>
            <a:endParaRPr lang="ar-EG" sz="3600" b="1" dirty="0" smtClean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3600" b="1" dirty="0" smtClean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ابراهيم الفقي</a:t>
            </a:r>
            <a:endParaRPr lang="ar-EG" sz="36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شكرا للمتابعة...</a:t>
            </a: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مع تحياتي </a:t>
            </a: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د. أسماء عرام </a:t>
            </a:r>
            <a:endParaRPr lang="ar-EG" sz="4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2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6" y="265172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587">
        <p:split orient="vert"/>
      </p:transition>
    </mc:Choice>
    <mc:Fallback>
      <p:transition spd="slow" advTm="135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43608" y="1052736"/>
            <a:ext cx="7200800" cy="53860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latin typeface="Traditional Arabic" pitchFamily="18" charset="-78"/>
                <a:cs typeface="Traditional Arabic" pitchFamily="18" charset="-78"/>
              </a:rPr>
              <a:t>يتطلب نجاح الدور التنموي لوسائل الإعلام مجموعة من المقتضيات الأساسية نعرض لأهمها فيما يلى :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1- وجود مشروع تنموي واضح تتبناه وسائل الإعلام وتدعو إليه ، ففي ظل غياب مشروع واضح ومحدد تختلط المفاهيم ويصعب تحديد الأهداف الإعلامية الذى يقلل من فعالية المعالجة الإعلامية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2- توافر مناخ ديمقراطي يكفل الحوار والمشاركة لكافة القوى السياسية، فلا إبداع في التنمية بدون حرية أو ديمقراطية.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3- توافر قدر معقول من الحرية والاستقلالية للصحف في التعبير عن وجهات نظرها . وكلما اتسع هامش الحرية والاستقلالية كلما أصبح دور الصحافة أكثر فعالية في عملية التنمية</a:t>
            </a:r>
            <a:r>
              <a:rPr lang="ar-EG" sz="2400" dirty="0"/>
              <a:t>.</a:t>
            </a:r>
          </a:p>
          <a:p>
            <a:endParaRPr lang="ar-EG" sz="24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6837">
        <p:split orient="vert"/>
      </p:transition>
    </mc:Choice>
    <mc:Fallback>
      <p:transition spd="slow" advTm="668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20792"/>
            <a:ext cx="6696744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sz="2400" dirty="0"/>
          </a:p>
          <a:p>
            <a:r>
              <a:rPr lang="ar-EG" sz="2800" dirty="0"/>
              <a:t>4- </a:t>
            </a:r>
            <a:r>
              <a:rPr lang="ar-EG" sz="2800" b="1" dirty="0">
                <a:latin typeface="Traditional Arabic" pitchFamily="18" charset="-78"/>
                <a:cs typeface="Traditional Arabic" pitchFamily="18" charset="-78"/>
              </a:rPr>
              <a:t>المصداقية الإعلامية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وهذه المصداقية تتحقق من خلال القضاء علي معوقات الامية وتحقيق التنمية، الشاملة المتوازنة والمستندة إلى قاعدة بيانات صحيحة تتلاءم مع الحاجات الواقعية ومتطلباتها 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وتبلغ المصداقية أعلى درجاتها عندما تتحقق مصداقية القول والقرار  . أما إذا كان صانع القرار في جهة والتنفيذ في جهة أخرى فلن تستطيع الصحافة القيام بمسئولياتها كما ينبغي</a:t>
            </a:r>
            <a:r>
              <a:rPr lang="ar-EG" sz="2400" dirty="0"/>
              <a:t>.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2051" name="Picture 3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1640083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6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406">
        <p:split orient="vert"/>
      </p:transition>
    </mc:Choice>
    <mc:Fallback>
      <p:transition spd="slow" advTm="324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484784"/>
            <a:ext cx="684076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5- ينبغي أن تدعم المعالجة الإعلامية التفاعل المثمر بين الجمهور وصانع القرار فالملاحظ في معظم المجتمعات النامية ان هناك قصوراً جوهريا بين النخبة الحاكمة والجماهير ، وهذا القصور أو تلك الفجوة تمثل عقبة رئيسية في سبيل التنمية.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ومن ثم فإن من واجب الصحافة أن تكون حلقة وصل بين فكر النخبة الحاكمة وعامة الناس ، بحيث تحمل الخطاب التنموي من السلطة إلى الجمهور وتنقل احتياجات ومطالب وافكار الجمهور إلى صانع القرار </a:t>
            </a:r>
            <a:r>
              <a:rPr lang="ar-EG" sz="2400" dirty="0"/>
              <a:t>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307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337" y="4661915"/>
            <a:ext cx="14401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40" y="540711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1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556">
        <p:split orient="vert"/>
      </p:transition>
    </mc:Choice>
    <mc:Fallback>
      <p:transition spd="slow" advTm="565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211" y="1268760"/>
            <a:ext cx="684076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6- ينبغي أن تعنى وسائل الإعلام بالمعالجة الميدانية لقضايا ومشكلات التنمية ، لأن اعتماد المعالجة على تقارير رسمية أو وجهات نظر أكاديمية دون المتابعة الميدانية ، يؤدى إلى قصور في الكشف عن طبيعة وجوهر مشكلات التنمية وبالتالي القصور في معالجتها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7- توجد حاجة إلى ايجاد تخصصات إعلامية تخدم التنمية وتدريب الإعلاميين في تلك التخصصات ، بحيث يوجد لكل مجال تنموي إعلاميو المتخصصون في شئونه ، وبحيث تكون هناك برامج تدريبية تخصصية تتناول اساليب جديدة لمعالجة قضايا التنمية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4098" name="Picture 2" descr="C:\Program Files\Microsoft Office\MEDIA\CAGCAT10\j029298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91" y="4725144"/>
            <a:ext cx="1843430" cy="15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398">
        <p:split orient="vert"/>
      </p:transition>
    </mc:Choice>
    <mc:Fallback>
      <p:transition spd="slow" advTm="433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43608" y="1308824"/>
            <a:ext cx="712879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8- ينبغي أن تعنى وسائل الإعلام بتقديم الإيجابيات والسلبيات دون مبالغة أو تضخيم.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9- ينبغي أن تتجنب وسائل الاعلام قدر الإمكان </a:t>
            </a:r>
            <a:r>
              <a:rPr lang="ar-EG" sz="2400" b="1" dirty="0" err="1">
                <a:latin typeface="Traditional Arabic" pitchFamily="18" charset="-78"/>
                <a:cs typeface="Traditional Arabic" pitchFamily="18" charset="-78"/>
              </a:rPr>
              <a:t>تسييس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قضايا التنمية والخلط بين الخلافات السياسية والمعالجة الفنية التخصصية التي </a:t>
            </a:r>
            <a:r>
              <a:rPr lang="ar-EG" sz="2400" b="1" dirty="0" err="1">
                <a:latin typeface="Traditional Arabic" pitchFamily="18" charset="-78"/>
                <a:cs typeface="Traditional Arabic" pitchFamily="18" charset="-78"/>
              </a:rPr>
              <a:t>تتطلبها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قضايا التنمية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10- يجب ان تبتعد وسائل الإعلام عن أسلوب المواعظ والتوجيهات حتى لا تتحول إلى روتين ضائع المضمون </a:t>
            </a:r>
            <a:r>
              <a:rPr lang="ar-EG" sz="2400" dirty="0"/>
              <a:t>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755576" y="591071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6999" y="4855284"/>
            <a:ext cx="2164841" cy="1238012"/>
            <a:chOff x="1632" y="1248"/>
            <a:chExt cx="2682" cy="2286"/>
          </a:xfrm>
        </p:grpSpPr>
        <p:sp>
          <p:nvSpPr>
            <p:cNvPr id="5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  <p:sp>
          <p:nvSpPr>
            <p:cNvPr id="6" name="AutoShape 5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  <p:sp>
          <p:nvSpPr>
            <p:cNvPr id="7" name="AutoShape 6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785">
        <p:split orient="vert"/>
      </p:transition>
    </mc:Choice>
    <mc:Fallback>
      <p:transition spd="slow" advTm="367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55576" y="908720"/>
            <a:ext cx="7632848" cy="42780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1- الافراط في إثارة الطموحات </a:t>
            </a:r>
            <a:endParaRPr lang="ar-EG" sz="2800" b="1" dirty="0" smtClean="0">
              <a:solidFill>
                <a:schemeClr val="accent5"/>
              </a:solidFill>
              <a:latin typeface="Traditional Arabic" pitchFamily="18" charset="-78"/>
              <a:cs typeface="Traditional Arabic" pitchFamily="18" charset="-78"/>
            </a:endParaRPr>
          </a:p>
          <a:p>
            <a:endParaRPr lang="ar-EG" sz="2800" b="1" dirty="0">
              <a:solidFill>
                <a:schemeClr val="accent5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قد تعمل وسائل الإعلام على زيادة الرغبات والمطالب الشعبية بشكل اسرع من قدرة النمو الاجتماعي والاقتصادي على إشباعها . وعندما يفشل المجتمع في إشباع هذه المطالب والاحتياجات ، فمن المحتم ان يواجه ثورة الإحباطات المتصاعدة </a:t>
            </a:r>
            <a:r>
              <a:rPr lang="en-US" sz="2400" b="1" dirty="0">
                <a:latin typeface="Traditional Arabic" pitchFamily="18" charset="-78"/>
                <a:cs typeface="Traditional Arabic" pitchFamily="18" charset="-78"/>
              </a:rPr>
              <a:t>Frustrations Revolution of Rising  . </a:t>
            </a:r>
            <a:endParaRPr lang="ar-EG" sz="2400" b="1" dirty="0" smtClean="0">
              <a:latin typeface="Traditional Arabic" pitchFamily="18" charset="-78"/>
              <a:cs typeface="Traditional Arabic" pitchFamily="18" charset="-78"/>
            </a:endParaRP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والنتيجة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الحتمية للإفراط في الإثارة هي الصدمة الحضارية ، حيث يضطر الفرد إلى التصرف بشكل يتجاوز  مداه التكيفي ، ويصبح مرتبكا وقلقا ، بل وكثيرا ما تسيطر عليه اللامبالاة ، نتيجة موجهته لأحداث غير مألوفة ومفاجآت غير متوقعة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7783">
        <p:split orient="vert"/>
      </p:transition>
    </mc:Choice>
    <mc:Fallback>
      <p:transition spd="slow" advTm="977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83568" y="3068960"/>
            <a:ext cx="756084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3- اللامبالاة أو الخمول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ويتمثل ذلك في عدم الاهتمام بالأفراد او المواقف أو الظواهر ، وعدم الاعتراف بالمسئولية الشخصية وتحملها ، وفقدان الشعور والحساسية بعواطف الآخرين . ومن الخطر ترسيخ مقولات يراد بها الكسب السياسي للحكومات، كان ترسخ فكرة الموارد المحدودة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  <a:endParaRPr lang="ar-EG" sz="2000" dirty="0"/>
          </a:p>
          <a:p>
            <a:endParaRPr lang="ar-EG" sz="20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43608" y="908720"/>
            <a:ext cx="7200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2- الشك السياسي </a:t>
            </a: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ويظهر هذا في احتقار العرف والتقاليد والرأي العام والخلاق الشائعة ، وتسفيه العمل السياسي ، وعدم الثقة في رجال الحركة السياسية وفي أولى الأمر وإذا كان الشك المطلق في الصفوة الحاكمة يعرقل العمل الجماعي فإن الثقة المطلقة قد تؤدى إلى خلق علاقات سياسية غير ديمقراطية 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732">
        <p:split orient="vert"/>
      </p:transition>
    </mc:Choice>
    <mc:Fallback>
      <p:transition spd="slow" advTm="5073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59632" y="3789040"/>
            <a:ext cx="6912768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5- الإفراط في التفاؤل او اليأس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ويتمثل ذلك في المبالغة او التهوين في معالجة قضايا التنمية ، والإفراط في التفاؤل يقود إلى أحلام اليقظة ، والإفراط في اليأس يقود إلى تكريس اليأس في النفوس.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650495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15616" y="761797"/>
            <a:ext cx="7200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</a:rPr>
              <a:t>4- </a:t>
            </a:r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التخـدير</a:t>
            </a: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ان يصور دور الحكومة في توفير المواد التموينية الضرورية للشعب على انه معجزة يومية ، مثل هذه المقولات تقضى على طموح الناس في تقدم عام يشمل الجميع ، وتقتل الملف ى الانتماء لأمة قوية ، وترسخ فكرة الاستكانة بالأخطار فقد تساهم الصحافة مع وسائل الإعلام الأخرى في تخدير الجمهور وإغراقه في الأحلام والأوهام ، وصرفه عن قضايا المجتمع ومشاكله ، وذلك من خلال الإفراط في تقديم مواد الترفيه والجريمة.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2742">
        <p:split orient="vert"/>
      </p:transition>
    </mc:Choice>
    <mc:Fallback>
      <p:transition spd="slow" advTm="527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دبوس تثبيت">
  <a:themeElements>
    <a:clrScheme name="دبوس تثبيت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دبوس تثبيت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بوس تثبي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741</TotalTime>
  <Words>1152</Words>
  <Application>Microsoft Office PowerPoint</Application>
  <PresentationFormat>On-screen Show (4:3)</PresentationFormat>
  <Paragraphs>102</Paragraphs>
  <Slides>15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دبوس تثبيت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samar</dc:creator>
  <cp:lastModifiedBy>lab</cp:lastModifiedBy>
  <cp:revision>65</cp:revision>
  <dcterms:created xsi:type="dcterms:W3CDTF">2019-11-10T16:57:12Z</dcterms:created>
  <dcterms:modified xsi:type="dcterms:W3CDTF">2020-04-16T21:42:58Z</dcterms:modified>
</cp:coreProperties>
</file>