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7" r:id="rId2"/>
  </p:sldMasterIdLst>
  <p:notesMasterIdLst>
    <p:notesMasterId r:id="rId11"/>
  </p:notesMasterIdLst>
  <p:sldIdLst>
    <p:sldId id="273" r:id="rId3"/>
    <p:sldId id="311" r:id="rId4"/>
    <p:sldId id="312" r:id="rId5"/>
    <p:sldId id="313" r:id="rId6"/>
    <p:sldId id="314" r:id="rId7"/>
    <p:sldId id="315" r:id="rId8"/>
    <p:sldId id="316" r:id="rId9"/>
    <p:sldId id="310" r:id="rId10"/>
  </p:sldIdLst>
  <p:sldSz cx="9144000" cy="6858000" type="screen4x3"/>
  <p:notesSz cx="6858000" cy="9144000"/>
  <p:defaultTextStyle>
    <a:defPPr>
      <a:defRPr lang="ar-SA"/>
    </a:defPPr>
    <a:lvl1pPr algn="r" rtl="1" fontAlgn="base">
      <a:spcBef>
        <a:spcPct val="0"/>
      </a:spcBef>
      <a:spcAft>
        <a:spcPct val="0"/>
      </a:spcAft>
      <a:defRPr kern="1200">
        <a:solidFill>
          <a:schemeClr val="tx1"/>
        </a:solidFill>
        <a:latin typeface="Arial" charset="0"/>
        <a:ea typeface="+mn-ea"/>
        <a:cs typeface="Arial" charset="0"/>
      </a:defRPr>
    </a:lvl1pPr>
    <a:lvl2pPr marL="457200" algn="r" rtl="1" fontAlgn="base">
      <a:spcBef>
        <a:spcPct val="0"/>
      </a:spcBef>
      <a:spcAft>
        <a:spcPct val="0"/>
      </a:spcAft>
      <a:defRPr kern="1200">
        <a:solidFill>
          <a:schemeClr val="tx1"/>
        </a:solidFill>
        <a:latin typeface="Arial" charset="0"/>
        <a:ea typeface="+mn-ea"/>
        <a:cs typeface="Arial" charset="0"/>
      </a:defRPr>
    </a:lvl2pPr>
    <a:lvl3pPr marL="914400" algn="r" rtl="1" fontAlgn="base">
      <a:spcBef>
        <a:spcPct val="0"/>
      </a:spcBef>
      <a:spcAft>
        <a:spcPct val="0"/>
      </a:spcAft>
      <a:defRPr kern="1200">
        <a:solidFill>
          <a:schemeClr val="tx1"/>
        </a:solidFill>
        <a:latin typeface="Arial" charset="0"/>
        <a:ea typeface="+mn-ea"/>
        <a:cs typeface="Arial" charset="0"/>
      </a:defRPr>
    </a:lvl3pPr>
    <a:lvl4pPr marL="1371600" algn="r" rtl="1" fontAlgn="base">
      <a:spcBef>
        <a:spcPct val="0"/>
      </a:spcBef>
      <a:spcAft>
        <a:spcPct val="0"/>
      </a:spcAft>
      <a:defRPr kern="1200">
        <a:solidFill>
          <a:schemeClr val="tx1"/>
        </a:solidFill>
        <a:latin typeface="Arial" charset="0"/>
        <a:ea typeface="+mn-ea"/>
        <a:cs typeface="Arial" charset="0"/>
      </a:defRPr>
    </a:lvl4pPr>
    <a:lvl5pPr marL="1828800" algn="r" rtl="1"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706" autoAdjust="0"/>
    <p:restoredTop sz="94624" autoAdjust="0"/>
  </p:normalViewPr>
  <p:slideViewPr>
    <p:cSldViewPr>
      <p:cViewPr>
        <p:scale>
          <a:sx n="96" d="100"/>
          <a:sy n="96" d="100"/>
        </p:scale>
        <p:origin x="-1104" y="-24"/>
      </p:cViewPr>
      <p:guideLst>
        <p:guide orient="horz" pos="2160"/>
        <p:guide pos="2880"/>
      </p:guideLst>
    </p:cSldViewPr>
  </p:slideViewPr>
  <p:outlineViewPr>
    <p:cViewPr>
      <p:scale>
        <a:sx n="33" d="100"/>
        <a:sy n="33" d="100"/>
      </p:scale>
      <p:origin x="0" y="237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cs typeface="Arial" pitchFamily="34" charset="0"/>
              </a:defRPr>
            </a:lvl1pPr>
          </a:lstStyle>
          <a:p>
            <a:pPr>
              <a:defRPr/>
            </a:pPr>
            <a:endParaRPr lang="en-US"/>
          </a:p>
        </p:txBody>
      </p:sp>
      <p:sp>
        <p:nvSpPr>
          <p:cNvPr id="24579" name="Rectangle 3"/>
          <p:cNvSpPr>
            <a:spLocks noGrp="1" noChangeArrowheads="1"/>
          </p:cNvSpPr>
          <p:nvPr>
            <p:ph type="dt" idx="1"/>
          </p:nvPr>
        </p:nvSpPr>
        <p:spPr bwMode="auto">
          <a:xfrm>
            <a:off x="1588"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pitchFamily="34" charset="0"/>
                <a:cs typeface="Arial" pitchFamily="34" charset="0"/>
              </a:defRPr>
            </a:lvl1pPr>
          </a:lstStyle>
          <a:p>
            <a:pPr>
              <a:defRPr/>
            </a:pPr>
            <a:endParaRPr lang="en-US"/>
          </a:p>
        </p:txBody>
      </p:sp>
      <p:sp>
        <p:nvSpPr>
          <p:cNvPr id="11268"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4582" name="Rectangle 6"/>
          <p:cNvSpPr>
            <a:spLocks noGrp="1" noChangeArrowheads="1"/>
          </p:cNvSpPr>
          <p:nvPr>
            <p:ph type="ftr" sz="quarter" idx="4"/>
          </p:nvPr>
        </p:nvSpPr>
        <p:spPr bwMode="auto">
          <a:xfrm>
            <a:off x="388620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cs typeface="Arial" pitchFamily="34" charset="0"/>
              </a:defRPr>
            </a:lvl1pPr>
          </a:lstStyle>
          <a:p>
            <a:pPr>
              <a:defRPr/>
            </a:pPr>
            <a:endParaRPr lang="en-US"/>
          </a:p>
        </p:txBody>
      </p:sp>
      <p:sp>
        <p:nvSpPr>
          <p:cNvPr id="24583" name="Rectangle 7"/>
          <p:cNvSpPr>
            <a:spLocks noGrp="1" noChangeArrowheads="1"/>
          </p:cNvSpPr>
          <p:nvPr>
            <p:ph type="sldNum" sz="quarter" idx="5"/>
          </p:nvPr>
        </p:nvSpPr>
        <p:spPr bwMode="auto">
          <a:xfrm>
            <a:off x="1588"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pitchFamily="34" charset="0"/>
                <a:cs typeface="Arial" pitchFamily="34" charset="0"/>
              </a:defRPr>
            </a:lvl1pPr>
          </a:lstStyle>
          <a:p>
            <a:pPr>
              <a:defRPr/>
            </a:pPr>
            <a:fld id="{A3777833-63E5-4D43-BC63-8318A75B1672}" type="slidenum">
              <a:rPr lang="ar-SA"/>
              <a:pPr>
                <a:defRPr/>
              </a:pPr>
              <a:t>‹#›</a:t>
            </a:fld>
            <a:endParaRPr lang="en-US"/>
          </a:p>
        </p:txBody>
      </p:sp>
    </p:spTree>
    <p:extLst>
      <p:ext uri="{BB962C8B-B14F-4D97-AF65-F5344CB8AC3E}">
        <p14:creationId xmlns:p14="http://schemas.microsoft.com/office/powerpoint/2010/main" val="1707580281"/>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fld id="{A30A2A17-D35E-4D12-AB5B-E992DC6B0E4D}" type="slidenum">
              <a:rPr lang="ar-SA" smtClean="0"/>
              <a:pPr eaLnBrk="1" hangingPunct="1"/>
              <a:t>8</a:t>
            </a:fld>
            <a:endParaRPr lang="en-US" smtClean="0"/>
          </a:p>
        </p:txBody>
      </p:sp>
      <p:sp>
        <p:nvSpPr>
          <p:cNvPr id="12291" name="Rectangle 2"/>
          <p:cNvSpPr>
            <a:spLocks noRo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5829E5-40BE-4368-B7D6-297343781FBD}" type="slidenum">
              <a:rPr lang="ar-SA"/>
              <a:pPr>
                <a:defRPr/>
              </a:pPr>
              <a:t>‹#›</a:t>
            </a:fld>
            <a:endParaRPr lang="en-US"/>
          </a:p>
        </p:txBody>
      </p:sp>
    </p:spTree>
    <p:extLst>
      <p:ext uri="{BB962C8B-B14F-4D97-AF65-F5344CB8AC3E}">
        <p14:creationId xmlns:p14="http://schemas.microsoft.com/office/powerpoint/2010/main" val="1174688218"/>
      </p:ext>
    </p:extLst>
  </p:cSld>
  <p:clrMapOvr>
    <a:masterClrMapping/>
  </p:clrMapOvr>
  <p:transition spd="slow">
    <p:sndAc>
      <p:end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8566F9-E419-4BE2-A2B9-964F51845DA8}" type="slidenum">
              <a:rPr lang="ar-SA"/>
              <a:pPr>
                <a:defRPr/>
              </a:pPr>
              <a:t>‹#›</a:t>
            </a:fld>
            <a:endParaRPr lang="en-US"/>
          </a:p>
        </p:txBody>
      </p:sp>
    </p:spTree>
    <p:extLst>
      <p:ext uri="{BB962C8B-B14F-4D97-AF65-F5344CB8AC3E}">
        <p14:creationId xmlns:p14="http://schemas.microsoft.com/office/powerpoint/2010/main" val="1643404351"/>
      </p:ext>
    </p:extLst>
  </p:cSld>
  <p:clrMapOvr>
    <a:masterClrMapping/>
  </p:clrMapOvr>
  <p:transition spd="slow">
    <p:sndAc>
      <p:end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67BB0C-D88E-4EF5-91F5-C1046ABEF969}" type="slidenum">
              <a:rPr lang="ar-SA"/>
              <a:pPr>
                <a:defRPr/>
              </a:pPr>
              <a:t>‹#›</a:t>
            </a:fld>
            <a:endParaRPr lang="en-US"/>
          </a:p>
        </p:txBody>
      </p:sp>
    </p:spTree>
    <p:extLst>
      <p:ext uri="{BB962C8B-B14F-4D97-AF65-F5344CB8AC3E}">
        <p14:creationId xmlns:p14="http://schemas.microsoft.com/office/powerpoint/2010/main" val="1648169679"/>
      </p:ext>
    </p:extLst>
  </p:cSld>
  <p:clrMapOvr>
    <a:masterClrMapping/>
  </p:clrMapOvr>
  <p:transition spd="slow">
    <p:sndAc>
      <p:end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DC771F-0742-4CAB-97EC-DD2BAD3ECBAD}" type="slidenum">
              <a:rPr lang="ar-SA"/>
              <a:pPr>
                <a:defRPr/>
              </a:pPr>
              <a:t>‹#›</a:t>
            </a:fld>
            <a:endParaRPr lang="en-US"/>
          </a:p>
        </p:txBody>
      </p:sp>
    </p:spTree>
    <p:extLst>
      <p:ext uri="{BB962C8B-B14F-4D97-AF65-F5344CB8AC3E}">
        <p14:creationId xmlns:p14="http://schemas.microsoft.com/office/powerpoint/2010/main" val="3507959349"/>
      </p:ext>
    </p:extLst>
  </p:cSld>
  <p:clrMapOvr>
    <a:masterClrMapping/>
  </p:clrMapOvr>
  <p:transition spd="slow">
    <p:sndAc>
      <p:end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239DEB-D522-4952-844E-E27C658AB249}" type="slidenum">
              <a:rPr lang="ar-SA"/>
              <a:pPr>
                <a:defRPr/>
              </a:pPr>
              <a:t>‹#›</a:t>
            </a:fld>
            <a:endParaRPr lang="en-US"/>
          </a:p>
        </p:txBody>
      </p:sp>
    </p:spTree>
    <p:extLst>
      <p:ext uri="{BB962C8B-B14F-4D97-AF65-F5344CB8AC3E}">
        <p14:creationId xmlns:p14="http://schemas.microsoft.com/office/powerpoint/2010/main" val="1627799291"/>
      </p:ext>
    </p:extLst>
  </p:cSld>
  <p:clrMapOvr>
    <a:masterClrMapping/>
  </p:clrMapOvr>
  <p:transition spd="slow">
    <p:sndAc>
      <p:end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8DB963-FC01-45C0-B030-49FB3A33C910}" type="slidenum">
              <a:rPr lang="ar-SA"/>
              <a:pPr>
                <a:defRPr/>
              </a:pPr>
              <a:t>‹#›</a:t>
            </a:fld>
            <a:endParaRPr lang="en-US"/>
          </a:p>
        </p:txBody>
      </p:sp>
    </p:spTree>
    <p:extLst>
      <p:ext uri="{BB962C8B-B14F-4D97-AF65-F5344CB8AC3E}">
        <p14:creationId xmlns:p14="http://schemas.microsoft.com/office/powerpoint/2010/main" val="1639376766"/>
      </p:ext>
    </p:extLst>
  </p:cSld>
  <p:clrMapOvr>
    <a:masterClrMapping/>
  </p:clrMapOvr>
  <p:transition spd="slow">
    <p:sndAc>
      <p:end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BE5D3F-FB0C-4E27-A99B-FCB3686115AD}" type="slidenum">
              <a:rPr lang="ar-SA"/>
              <a:pPr>
                <a:defRPr/>
              </a:pPr>
              <a:t>‹#›</a:t>
            </a:fld>
            <a:endParaRPr lang="en-US"/>
          </a:p>
        </p:txBody>
      </p:sp>
    </p:spTree>
    <p:extLst>
      <p:ext uri="{BB962C8B-B14F-4D97-AF65-F5344CB8AC3E}">
        <p14:creationId xmlns:p14="http://schemas.microsoft.com/office/powerpoint/2010/main" val="1076230042"/>
      </p:ext>
    </p:extLst>
  </p:cSld>
  <p:clrMapOvr>
    <a:masterClrMapping/>
  </p:clrMapOvr>
  <p:transition spd="slow">
    <p:sndAc>
      <p:end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2499BA9-DABB-4EEF-BCFD-994E84ED96CA}" type="slidenum">
              <a:rPr lang="ar-SA"/>
              <a:pPr>
                <a:defRPr/>
              </a:pPr>
              <a:t>‹#›</a:t>
            </a:fld>
            <a:endParaRPr lang="en-US"/>
          </a:p>
        </p:txBody>
      </p:sp>
    </p:spTree>
    <p:extLst>
      <p:ext uri="{BB962C8B-B14F-4D97-AF65-F5344CB8AC3E}">
        <p14:creationId xmlns:p14="http://schemas.microsoft.com/office/powerpoint/2010/main" val="2596864861"/>
      </p:ext>
    </p:extLst>
  </p:cSld>
  <p:clrMapOvr>
    <a:masterClrMapping/>
  </p:clrMapOvr>
  <p:transition spd="slow">
    <p:sndAc>
      <p:end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6971FB-8405-456D-9E7C-7887DB50DF7E}" type="slidenum">
              <a:rPr lang="ar-SA"/>
              <a:pPr>
                <a:defRPr/>
              </a:pPr>
              <a:t>‹#›</a:t>
            </a:fld>
            <a:endParaRPr lang="en-US"/>
          </a:p>
        </p:txBody>
      </p:sp>
    </p:spTree>
    <p:extLst>
      <p:ext uri="{BB962C8B-B14F-4D97-AF65-F5344CB8AC3E}">
        <p14:creationId xmlns:p14="http://schemas.microsoft.com/office/powerpoint/2010/main" val="3099811112"/>
      </p:ext>
    </p:extLst>
  </p:cSld>
  <p:clrMapOvr>
    <a:masterClrMapping/>
  </p:clrMapOvr>
  <p:transition spd="slow">
    <p:sndAc>
      <p:end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21926F8-AA5C-40BE-959B-C4718A344D03}" type="slidenum">
              <a:rPr lang="ar-SA"/>
              <a:pPr>
                <a:defRPr/>
              </a:pPr>
              <a:t>‹#›</a:t>
            </a:fld>
            <a:endParaRPr lang="en-US"/>
          </a:p>
        </p:txBody>
      </p:sp>
    </p:spTree>
    <p:extLst>
      <p:ext uri="{BB962C8B-B14F-4D97-AF65-F5344CB8AC3E}">
        <p14:creationId xmlns:p14="http://schemas.microsoft.com/office/powerpoint/2010/main" val="3103818749"/>
      </p:ext>
    </p:extLst>
  </p:cSld>
  <p:clrMapOvr>
    <a:masterClrMapping/>
  </p:clrMapOvr>
  <p:transition spd="slow">
    <p:sndAc>
      <p:end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EF441F-4040-4499-B996-A2F61E853F0B}" type="slidenum">
              <a:rPr lang="ar-SA"/>
              <a:pPr>
                <a:defRPr/>
              </a:pPr>
              <a:t>‹#›</a:t>
            </a:fld>
            <a:endParaRPr lang="en-US"/>
          </a:p>
        </p:txBody>
      </p:sp>
    </p:spTree>
    <p:extLst>
      <p:ext uri="{BB962C8B-B14F-4D97-AF65-F5344CB8AC3E}">
        <p14:creationId xmlns:p14="http://schemas.microsoft.com/office/powerpoint/2010/main" val="3617185934"/>
      </p:ext>
    </p:extLst>
  </p:cSld>
  <p:clrMapOvr>
    <a:masterClrMapping/>
  </p:clrMapOvr>
  <p:transition spd="slow">
    <p:sndAc>
      <p:end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CD37D1-3B15-4F57-A5C8-48AF04229061}" type="slidenum">
              <a:rPr lang="ar-SA"/>
              <a:pPr>
                <a:defRPr/>
              </a:pPr>
              <a:t>‹#›</a:t>
            </a:fld>
            <a:endParaRPr lang="en-US"/>
          </a:p>
        </p:txBody>
      </p:sp>
    </p:spTree>
    <p:extLst>
      <p:ext uri="{BB962C8B-B14F-4D97-AF65-F5344CB8AC3E}">
        <p14:creationId xmlns:p14="http://schemas.microsoft.com/office/powerpoint/2010/main" val="1988879459"/>
      </p:ext>
    </p:extLst>
  </p:cSld>
  <p:clrMapOvr>
    <a:masterClrMapping/>
  </p:clrMapOvr>
  <p:transition spd="slow">
    <p:sndAc>
      <p:endSnd/>
    </p:sndAc>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D05B08-7D67-43F9-9C10-E8D2ECF9647D}" type="slidenum">
              <a:rPr lang="ar-SA"/>
              <a:pPr>
                <a:defRPr/>
              </a:pPr>
              <a:t>‹#›</a:t>
            </a:fld>
            <a:endParaRPr lang="en-US"/>
          </a:p>
        </p:txBody>
      </p:sp>
    </p:spTree>
    <p:extLst>
      <p:ext uri="{BB962C8B-B14F-4D97-AF65-F5344CB8AC3E}">
        <p14:creationId xmlns:p14="http://schemas.microsoft.com/office/powerpoint/2010/main" val="1947619957"/>
      </p:ext>
    </p:extLst>
  </p:cSld>
  <p:clrMapOvr>
    <a:masterClrMapping/>
  </p:clrMapOvr>
  <p:transition spd="slow">
    <p:sndAc>
      <p:endSnd/>
    </p:sndAc>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D65D3C-FFFF-4A5A-93EF-02BDD5116499}" type="slidenum">
              <a:rPr lang="ar-SA"/>
              <a:pPr>
                <a:defRPr/>
              </a:pPr>
              <a:t>‹#›</a:t>
            </a:fld>
            <a:endParaRPr lang="en-US"/>
          </a:p>
        </p:txBody>
      </p:sp>
    </p:spTree>
    <p:extLst>
      <p:ext uri="{BB962C8B-B14F-4D97-AF65-F5344CB8AC3E}">
        <p14:creationId xmlns:p14="http://schemas.microsoft.com/office/powerpoint/2010/main" val="1741584258"/>
      </p:ext>
    </p:extLst>
  </p:cSld>
  <p:clrMapOvr>
    <a:masterClrMapping/>
  </p:clrMapOvr>
  <p:transition spd="slow">
    <p:sndAc>
      <p:endSnd/>
    </p:sndAc>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B92660-C7DD-425E-A27E-3E2C67F956B4}" type="slidenum">
              <a:rPr lang="ar-SA"/>
              <a:pPr>
                <a:defRPr/>
              </a:pPr>
              <a:t>‹#›</a:t>
            </a:fld>
            <a:endParaRPr lang="en-US"/>
          </a:p>
        </p:txBody>
      </p:sp>
    </p:spTree>
    <p:extLst>
      <p:ext uri="{BB962C8B-B14F-4D97-AF65-F5344CB8AC3E}">
        <p14:creationId xmlns:p14="http://schemas.microsoft.com/office/powerpoint/2010/main" val="714300489"/>
      </p:ext>
    </p:extLst>
  </p:cSld>
  <p:clrMapOvr>
    <a:masterClrMapping/>
  </p:clrMapOvr>
  <p:transition spd="slow">
    <p:sndAc>
      <p:end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849EA2-C6C7-4D80-A4E0-029586AB0F5A}" type="slidenum">
              <a:rPr lang="ar-SA"/>
              <a:pPr>
                <a:defRPr/>
              </a:pPr>
              <a:t>‹#›</a:t>
            </a:fld>
            <a:endParaRPr lang="en-US"/>
          </a:p>
        </p:txBody>
      </p:sp>
    </p:spTree>
    <p:extLst>
      <p:ext uri="{BB962C8B-B14F-4D97-AF65-F5344CB8AC3E}">
        <p14:creationId xmlns:p14="http://schemas.microsoft.com/office/powerpoint/2010/main" val="312103457"/>
      </p:ext>
    </p:extLst>
  </p:cSld>
  <p:clrMapOvr>
    <a:masterClrMapping/>
  </p:clrMapOvr>
  <p:transition spd="slow">
    <p:sndAc>
      <p:end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4AC92B-2993-46C4-990B-F8F24B0FEDE2}" type="slidenum">
              <a:rPr lang="ar-SA"/>
              <a:pPr>
                <a:defRPr/>
              </a:pPr>
              <a:t>‹#›</a:t>
            </a:fld>
            <a:endParaRPr lang="en-US"/>
          </a:p>
        </p:txBody>
      </p:sp>
    </p:spTree>
    <p:extLst>
      <p:ext uri="{BB962C8B-B14F-4D97-AF65-F5344CB8AC3E}">
        <p14:creationId xmlns:p14="http://schemas.microsoft.com/office/powerpoint/2010/main" val="1771435662"/>
      </p:ext>
    </p:extLst>
  </p:cSld>
  <p:clrMapOvr>
    <a:masterClrMapping/>
  </p:clrMapOvr>
  <p:transition spd="slow">
    <p:sndAc>
      <p:end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1BB58A0-C862-4928-B982-4B0AFE9E25E5}" type="slidenum">
              <a:rPr lang="ar-SA"/>
              <a:pPr>
                <a:defRPr/>
              </a:pPr>
              <a:t>‹#›</a:t>
            </a:fld>
            <a:endParaRPr lang="en-US"/>
          </a:p>
        </p:txBody>
      </p:sp>
    </p:spTree>
    <p:extLst>
      <p:ext uri="{BB962C8B-B14F-4D97-AF65-F5344CB8AC3E}">
        <p14:creationId xmlns:p14="http://schemas.microsoft.com/office/powerpoint/2010/main" val="1764311417"/>
      </p:ext>
    </p:extLst>
  </p:cSld>
  <p:clrMapOvr>
    <a:masterClrMapping/>
  </p:clrMapOvr>
  <p:transition spd="slow">
    <p:sndAc>
      <p:end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C72E72E-951C-4A2F-B33D-FF44BD694CAC}" type="slidenum">
              <a:rPr lang="ar-SA"/>
              <a:pPr>
                <a:defRPr/>
              </a:pPr>
              <a:t>‹#›</a:t>
            </a:fld>
            <a:endParaRPr lang="en-US"/>
          </a:p>
        </p:txBody>
      </p:sp>
    </p:spTree>
    <p:extLst>
      <p:ext uri="{BB962C8B-B14F-4D97-AF65-F5344CB8AC3E}">
        <p14:creationId xmlns:p14="http://schemas.microsoft.com/office/powerpoint/2010/main" val="3114021282"/>
      </p:ext>
    </p:extLst>
  </p:cSld>
  <p:clrMapOvr>
    <a:masterClrMapping/>
  </p:clrMapOvr>
  <p:transition spd="slow">
    <p:sndAc>
      <p:end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872F4E8-D727-49C7-A9BA-D21C7AA36437}" type="slidenum">
              <a:rPr lang="ar-SA"/>
              <a:pPr>
                <a:defRPr/>
              </a:pPr>
              <a:t>‹#›</a:t>
            </a:fld>
            <a:endParaRPr lang="en-US"/>
          </a:p>
        </p:txBody>
      </p:sp>
    </p:spTree>
    <p:extLst>
      <p:ext uri="{BB962C8B-B14F-4D97-AF65-F5344CB8AC3E}">
        <p14:creationId xmlns:p14="http://schemas.microsoft.com/office/powerpoint/2010/main" val="3663562803"/>
      </p:ext>
    </p:extLst>
  </p:cSld>
  <p:clrMapOvr>
    <a:masterClrMapping/>
  </p:clrMapOvr>
  <p:transition spd="slow">
    <p:sndAc>
      <p:end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0A02BA-93D7-469C-A1E0-32477D778C18}" type="slidenum">
              <a:rPr lang="ar-SA"/>
              <a:pPr>
                <a:defRPr/>
              </a:pPr>
              <a:t>‹#›</a:t>
            </a:fld>
            <a:endParaRPr lang="en-US"/>
          </a:p>
        </p:txBody>
      </p:sp>
    </p:spTree>
    <p:extLst>
      <p:ext uri="{BB962C8B-B14F-4D97-AF65-F5344CB8AC3E}">
        <p14:creationId xmlns:p14="http://schemas.microsoft.com/office/powerpoint/2010/main" val="1368873264"/>
      </p:ext>
    </p:extLst>
  </p:cSld>
  <p:clrMapOvr>
    <a:masterClrMapping/>
  </p:clrMapOvr>
  <p:transition spd="slow">
    <p:sndAc>
      <p:end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840EF4-BD76-4444-9718-DE2171C1ECFE}" type="slidenum">
              <a:rPr lang="ar-SA"/>
              <a:pPr>
                <a:defRPr/>
              </a:pPr>
              <a:t>‹#›</a:t>
            </a:fld>
            <a:endParaRPr lang="en-US"/>
          </a:p>
        </p:txBody>
      </p:sp>
    </p:spTree>
    <p:extLst>
      <p:ext uri="{BB962C8B-B14F-4D97-AF65-F5344CB8AC3E}">
        <p14:creationId xmlns:p14="http://schemas.microsoft.com/office/powerpoint/2010/main" val="2108666599"/>
      </p:ext>
    </p:extLst>
  </p:cSld>
  <p:clrMapOvr>
    <a:masterClrMapping/>
  </p:clrMapOvr>
  <p:transition spd="slow">
    <p:sndAc>
      <p:end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ar-SA" smtClean="0"/>
              <a:t>انقر لتحرير نمط العنوان الرئيسي</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p>
        </p:txBody>
      </p:sp>
      <p:sp>
        <p:nvSpPr>
          <p:cNvPr id="6148" name="Rectangle 4"/>
          <p:cNvSpPr>
            <a:spLocks noGrp="1" noChangeArrowheads="1"/>
          </p:cNvSpPr>
          <p:nvPr>
            <p:ph type="dt" sz="half" idx="2"/>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cs typeface="Arial" pitchFamily="34" charset="0"/>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cs typeface="Arial" pitchFamily="34" charset="0"/>
              </a:defRPr>
            </a:lvl1pPr>
          </a:lstStyle>
          <a:p>
            <a:pPr>
              <a:defRPr/>
            </a:pPr>
            <a:endParaRPr lang="en-US"/>
          </a:p>
        </p:txBody>
      </p:sp>
      <p:sp>
        <p:nvSpPr>
          <p:cNvPr id="6150" name="Rectangle 6"/>
          <p:cNvSpPr>
            <a:spLocks noGrp="1" noChangeArrowheads="1"/>
          </p:cNvSpPr>
          <p:nvPr>
            <p:ph type="sldNum" sz="quarter" idx="4"/>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cs typeface="Arial" pitchFamily="34" charset="0"/>
              </a:defRPr>
            </a:lvl1pPr>
          </a:lstStyle>
          <a:p>
            <a:pPr>
              <a:defRPr/>
            </a:pPr>
            <a:fld id="{3A58DA91-5DFE-421B-A8A4-65A85C5D02EB}" type="slidenum">
              <a:rPr lang="ar-SA"/>
              <a:pPr>
                <a:defRPr/>
              </a:pPr>
              <a:t>‹#›</a:t>
            </a:fld>
            <a:endParaRPr lang="en-US"/>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ransition spd="slow">
    <p:sndAc>
      <p:endSnd/>
    </p:sndAc>
  </p:transition>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1"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1"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1" eaLnBrk="0" fontAlgn="base" hangingPunct="0">
        <a:spcBef>
          <a:spcPct val="0"/>
        </a:spcBef>
        <a:spcAft>
          <a:spcPct val="0"/>
        </a:spcAft>
        <a:defRPr sz="4400">
          <a:solidFill>
            <a:schemeClr val="tx2"/>
          </a:solidFill>
          <a:latin typeface="Times New Roman" pitchFamily="18" charset="0"/>
          <a:cs typeface="Arial" pitchFamily="34" charset="0"/>
        </a:defRPr>
      </a:lvl5pPr>
      <a:lvl6pPr marL="457200" algn="ctr" rtl="1" fontAlgn="base">
        <a:spcBef>
          <a:spcPct val="0"/>
        </a:spcBef>
        <a:spcAft>
          <a:spcPct val="0"/>
        </a:spcAft>
        <a:defRPr sz="4400">
          <a:solidFill>
            <a:schemeClr val="tx2"/>
          </a:solidFill>
          <a:latin typeface="Times New Roman" pitchFamily="18" charset="0"/>
          <a:cs typeface="Arial" pitchFamily="34" charset="0"/>
        </a:defRPr>
      </a:lvl6pPr>
      <a:lvl7pPr marL="914400" algn="ctr" rtl="1" fontAlgn="base">
        <a:spcBef>
          <a:spcPct val="0"/>
        </a:spcBef>
        <a:spcAft>
          <a:spcPct val="0"/>
        </a:spcAft>
        <a:defRPr sz="4400">
          <a:solidFill>
            <a:schemeClr val="tx2"/>
          </a:solidFill>
          <a:latin typeface="Times New Roman" pitchFamily="18" charset="0"/>
          <a:cs typeface="Arial" pitchFamily="34" charset="0"/>
        </a:defRPr>
      </a:lvl7pPr>
      <a:lvl8pPr marL="1371600" algn="ctr" rtl="1" fontAlgn="base">
        <a:spcBef>
          <a:spcPct val="0"/>
        </a:spcBef>
        <a:spcAft>
          <a:spcPct val="0"/>
        </a:spcAft>
        <a:defRPr sz="4400">
          <a:solidFill>
            <a:schemeClr val="tx2"/>
          </a:solidFill>
          <a:latin typeface="Times New Roman" pitchFamily="18" charset="0"/>
          <a:cs typeface="Arial" pitchFamily="34" charset="0"/>
        </a:defRPr>
      </a:lvl8pPr>
      <a:lvl9pPr marL="1828800" algn="ctr" rtl="1"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ar-SA" smtClean="0"/>
              <a:t>انقر لتحرير نمط العنوان الرئيسي</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p>
        </p:txBody>
      </p:sp>
      <p:sp>
        <p:nvSpPr>
          <p:cNvPr id="33796" name="Rectangle 4"/>
          <p:cNvSpPr>
            <a:spLocks noGrp="1" noChangeArrowheads="1"/>
          </p:cNvSpPr>
          <p:nvPr>
            <p:ph type="dt" sz="half" idx="2"/>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cs typeface="Arial" pitchFamily="34" charset="0"/>
              </a:defRPr>
            </a:lvl1pPr>
          </a:lstStyle>
          <a:p>
            <a:pPr>
              <a:defRPr/>
            </a:pPr>
            <a:endParaRPr lang="en-US"/>
          </a:p>
        </p:txBody>
      </p:sp>
      <p:sp>
        <p:nvSpPr>
          <p:cNvPr id="337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Arial" pitchFamily="34" charset="0"/>
              </a:defRPr>
            </a:lvl1pPr>
          </a:lstStyle>
          <a:p>
            <a:pPr>
              <a:defRPr/>
            </a:pPr>
            <a:endParaRPr lang="en-US"/>
          </a:p>
        </p:txBody>
      </p:sp>
      <p:sp>
        <p:nvSpPr>
          <p:cNvPr id="33798" name="Rectangle 6"/>
          <p:cNvSpPr>
            <a:spLocks noGrp="1" noChangeArrowheads="1"/>
          </p:cNvSpPr>
          <p:nvPr>
            <p:ph type="sldNum" sz="quarter" idx="4"/>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34" charset="0"/>
                <a:cs typeface="Arial" pitchFamily="34" charset="0"/>
              </a:defRPr>
            </a:lvl1pPr>
          </a:lstStyle>
          <a:p>
            <a:pPr>
              <a:defRPr/>
            </a:pPr>
            <a:fld id="{F57DF0DA-CBCB-46B7-8D76-652A5F308254}" type="slidenum">
              <a:rPr lang="ar-SA"/>
              <a:pPr>
                <a:defRPr/>
              </a:pPr>
              <a:t>‹#›</a:t>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ransition spd="slow">
    <p:sndAc>
      <p:endSnd/>
    </p:sndAc>
  </p:transition>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pitchFamily="34" charset="0"/>
          <a:cs typeface="Arial" pitchFamily="34" charset="0"/>
        </a:defRPr>
      </a:lvl2pPr>
      <a:lvl3pPr algn="ctr" rtl="1" eaLnBrk="0" fontAlgn="base" hangingPunct="0">
        <a:spcBef>
          <a:spcPct val="0"/>
        </a:spcBef>
        <a:spcAft>
          <a:spcPct val="0"/>
        </a:spcAft>
        <a:defRPr sz="4400">
          <a:solidFill>
            <a:schemeClr val="tx2"/>
          </a:solidFill>
          <a:latin typeface="Arial" pitchFamily="34" charset="0"/>
          <a:cs typeface="Arial" pitchFamily="34" charset="0"/>
        </a:defRPr>
      </a:lvl3pPr>
      <a:lvl4pPr algn="ctr" rtl="1" eaLnBrk="0" fontAlgn="base" hangingPunct="0">
        <a:spcBef>
          <a:spcPct val="0"/>
        </a:spcBef>
        <a:spcAft>
          <a:spcPct val="0"/>
        </a:spcAft>
        <a:defRPr sz="4400">
          <a:solidFill>
            <a:schemeClr val="tx2"/>
          </a:solidFill>
          <a:latin typeface="Arial" pitchFamily="34" charset="0"/>
          <a:cs typeface="Arial" pitchFamily="34" charset="0"/>
        </a:defRPr>
      </a:lvl4pPr>
      <a:lvl5pPr algn="ctr" rtl="1"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1" fontAlgn="base">
        <a:spcBef>
          <a:spcPct val="0"/>
        </a:spcBef>
        <a:spcAft>
          <a:spcPct val="0"/>
        </a:spcAft>
        <a:defRPr sz="4400">
          <a:solidFill>
            <a:schemeClr val="tx2"/>
          </a:solidFill>
          <a:latin typeface="Arial" pitchFamily="34" charset="0"/>
          <a:cs typeface="Arial" pitchFamily="34" charset="0"/>
        </a:defRPr>
      </a:lvl6pPr>
      <a:lvl7pPr marL="914400" algn="ctr" rtl="1" fontAlgn="base">
        <a:spcBef>
          <a:spcPct val="0"/>
        </a:spcBef>
        <a:spcAft>
          <a:spcPct val="0"/>
        </a:spcAft>
        <a:defRPr sz="4400">
          <a:solidFill>
            <a:schemeClr val="tx2"/>
          </a:solidFill>
          <a:latin typeface="Arial" pitchFamily="34" charset="0"/>
          <a:cs typeface="Arial" pitchFamily="34" charset="0"/>
        </a:defRPr>
      </a:lvl7pPr>
      <a:lvl8pPr marL="1371600" algn="ctr" rtl="1" fontAlgn="base">
        <a:spcBef>
          <a:spcPct val="0"/>
        </a:spcBef>
        <a:spcAft>
          <a:spcPct val="0"/>
        </a:spcAft>
        <a:defRPr sz="4400">
          <a:solidFill>
            <a:schemeClr val="tx2"/>
          </a:solidFill>
          <a:latin typeface="Arial" pitchFamily="34" charset="0"/>
          <a:cs typeface="Arial" pitchFamily="34" charset="0"/>
        </a:defRPr>
      </a:lvl8pPr>
      <a:lvl9pPr marL="1828800" algn="ctr" rtl="1"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audio" Target="../media/audio1.wav"/><Relationship Id="rId5" Type="http://schemas.openxmlformats.org/officeDocument/2006/relationships/image" Target="../media/image4.png"/><Relationship Id="rId4" Type="http://schemas.openxmlformats.org/officeDocument/2006/relationships/image" Target="../media/image3.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4.wav"/></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5.wav"/></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6.wav"/></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ags" Target="../tags/tag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00"/>
            </a:gs>
            <a:gs pos="100000">
              <a:schemeClr val="bg2"/>
            </a:gs>
          </a:gsLst>
          <a:path path="rect">
            <a:fillToRect r="100000" b="100000"/>
          </a:path>
        </a:gradFill>
        <a:effectLst/>
      </p:bgPr>
    </p:bg>
    <p:spTree>
      <p:nvGrpSpPr>
        <p:cNvPr id="1" name=""/>
        <p:cNvGrpSpPr/>
        <p:nvPr/>
      </p:nvGrpSpPr>
      <p:grpSpPr>
        <a:xfrm>
          <a:off x="0" y="0"/>
          <a:ext cx="0" cy="0"/>
          <a:chOff x="0" y="0"/>
          <a:chExt cx="0" cy="0"/>
        </a:xfrm>
      </p:grpSpPr>
      <p:pic>
        <p:nvPicPr>
          <p:cNvPr id="3074" name="Picture 2" descr="blmrdr1"/>
          <p:cNvPicPr>
            <a:picLocks noGrp="1"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4876800"/>
            <a:ext cx="15335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blmrdr1"/>
          <p:cNvPicPr>
            <a:picLocks noGrp="1"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876800"/>
            <a:ext cx="15335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502-Bismella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52400"/>
            <a:ext cx="5105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5"/>
          <p:cNvSpPr>
            <a:spLocks noChangeArrowheads="1"/>
          </p:cNvSpPr>
          <p:nvPr/>
        </p:nvSpPr>
        <p:spPr bwMode="auto">
          <a:xfrm>
            <a:off x="457200" y="2286000"/>
            <a:ext cx="7772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lang="ar-EG" sz="4800" b="1">
              <a:solidFill>
                <a:srgbClr val="FF3300"/>
              </a:solidFill>
            </a:endParaRPr>
          </a:p>
          <a:p>
            <a:pPr algn="ctr"/>
            <a:r>
              <a:rPr lang="ar-EG" sz="3600" b="1"/>
              <a:t>م</a:t>
            </a:r>
            <a:r>
              <a:rPr lang="ar-KW" sz="3600" b="1"/>
              <a:t>ناهج بحث...أ.د/ محمد محفوظ الزهري</a:t>
            </a:r>
            <a:endParaRPr lang="ar-EG" sz="3600" b="1"/>
          </a:p>
          <a:p>
            <a:pPr algn="ctr"/>
            <a:r>
              <a:rPr lang="ar-KW" sz="3600" b="1"/>
              <a:t>تمهيدي ماجستير - قسم الإعلام</a:t>
            </a:r>
            <a:endParaRPr lang="en-US" sz="3600" b="1"/>
          </a:p>
          <a:p>
            <a:pPr algn="ctr"/>
            <a:r>
              <a:rPr lang="ar-KW" sz="3600" b="1"/>
              <a:t>المحاضرة السابعة</a:t>
            </a:r>
          </a:p>
          <a:p>
            <a:pPr algn="ctr"/>
            <a:r>
              <a:rPr lang="ar-KW" sz="3600" b="1"/>
              <a:t>الدراسات الحقلية</a:t>
            </a:r>
          </a:p>
          <a:p>
            <a:pPr algn="ctr"/>
            <a:r>
              <a:rPr lang="ar-KW" sz="3600" b="1"/>
              <a:t>27/ 4/ 2020م</a:t>
            </a:r>
            <a:endParaRPr lang="en-US" sz="3600" b="1"/>
          </a:p>
        </p:txBody>
      </p:sp>
      <p:pic>
        <p:nvPicPr>
          <p:cNvPr id="2" name="3D062186.wav">
            <a:hlinkClick r:id="" action="ppaction://media"/>
          </p:cNvPr>
          <p:cNvPicPr>
            <a:picLocks noChangeAspect="1"/>
          </p:cNvPicPr>
          <p:nvPr>
            <a:wavAudioFile r:embed="rId1" name="3D06C927.wav"/>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56843">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algn="r"/>
            <a:r>
              <a:rPr lang="ar-KW" sz="3200" b="1" smtClean="0"/>
              <a:t>الدراسات الحقلية:</a:t>
            </a:r>
            <a:br>
              <a:rPr lang="ar-KW" sz="3200" b="1" smtClean="0"/>
            </a:br>
            <a:r>
              <a:rPr lang="ar-KW" sz="2400" smtClean="0"/>
              <a:t>الباحث المستخدم للدراسات الحقلية يقوم بدراسته من خلال الملاحظة المباشرة لمفردات العينة. ولعل أهم ما يميز هذا النوع من الدراسات عن غيره أن الباحث</a:t>
            </a:r>
          </a:p>
        </p:txBody>
      </p:sp>
      <p:sp>
        <p:nvSpPr>
          <p:cNvPr id="4099" name="Content Placeholder 2"/>
          <p:cNvSpPr>
            <a:spLocks noGrp="1"/>
          </p:cNvSpPr>
          <p:nvPr>
            <p:ph idx="1"/>
          </p:nvPr>
        </p:nvSpPr>
        <p:spPr/>
        <p:txBody>
          <a:bodyPr/>
          <a:lstStyle/>
          <a:p>
            <a:pPr marL="0" indent="0">
              <a:buFontTx/>
              <a:buNone/>
            </a:pPr>
            <a:r>
              <a:rPr lang="ar-KW" sz="2400" smtClean="0"/>
              <a:t>يدرس بنفسة الظاهرة على الطبيعة.</a:t>
            </a:r>
          </a:p>
          <a:p>
            <a:pPr marL="0" indent="0">
              <a:buFontTx/>
              <a:buNone/>
            </a:pPr>
            <a:r>
              <a:rPr lang="ar-KW" sz="2400" smtClean="0"/>
              <a:t>ونظرا لقدرة الباحث على جمع معلوماته بدقة وعدم تقيدها بأسئلة مغلقة.. ويرى البعض أن الدراسات الحقلية</a:t>
            </a:r>
            <a:r>
              <a:rPr lang="ar-KW" sz="2000" smtClean="0"/>
              <a:t> </a:t>
            </a:r>
            <a:r>
              <a:rPr lang="ar-KW" sz="2400" smtClean="0"/>
              <a:t>جديرة بأن تمكن الدارس من فهم أعمق واشمل لما يدرسه.</a:t>
            </a:r>
          </a:p>
          <a:p>
            <a:pPr marL="0" indent="0">
              <a:buFontTx/>
              <a:buNone/>
            </a:pPr>
            <a:r>
              <a:rPr lang="ar-KW" sz="2400" smtClean="0"/>
              <a:t>وتمكن الباحث من جمع اكبر قدر من المعلومات حول موضوع الدراسة جعلها تلائم الدراسات الكيفية.</a:t>
            </a:r>
          </a:p>
          <a:p>
            <a:pPr marL="0" indent="0">
              <a:buFontTx/>
              <a:buNone/>
            </a:pPr>
            <a:r>
              <a:rPr lang="ar-KW" sz="2400" smtClean="0"/>
              <a:t>ومن المميزات الأخرى التي تتفوق فيها الدراسات الحقلية على غيرها قلة تكاليف تطبيقها ماديا اذ انه يمكن للباحث أن يذهب بنفسه إلى مفردات عينة أو موقع الدراسة.</a:t>
            </a:r>
          </a:p>
          <a:p>
            <a:pPr marL="0" indent="0">
              <a:buFontTx/>
              <a:buNone/>
            </a:pPr>
            <a:r>
              <a:rPr lang="ar-KW" sz="2400" u="sng" smtClean="0"/>
              <a:t>طرق جمع معلومات الدراسات الحقلية:</a:t>
            </a:r>
          </a:p>
          <a:p>
            <a:pPr marL="0" indent="0">
              <a:buFontTx/>
              <a:buNone/>
            </a:pPr>
            <a:r>
              <a:rPr lang="ar-KW" sz="2400" smtClean="0"/>
              <a:t>الملاحظة:</a:t>
            </a:r>
          </a:p>
        </p:txBody>
      </p:sp>
      <p:pic>
        <p:nvPicPr>
          <p:cNvPr id="2" name="5D912202.wav">
            <a:hlinkClick r:id="" action="ppaction://media"/>
          </p:cNvPr>
          <p:cNvPicPr>
            <a:picLocks noChangeAspect="1"/>
          </p:cNvPicPr>
          <p:nvPr>
            <a:wavAudioFile r:embed="rId1" name="5D912F47.wav"/>
          </p:nvPr>
        </p:nvPicPr>
        <p:blipFill>
          <a:blip r:embed="rId3">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11396">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25475" y="609600"/>
            <a:ext cx="7772400" cy="1143000"/>
          </a:xfrm>
        </p:spPr>
        <p:txBody>
          <a:bodyPr/>
          <a:lstStyle/>
          <a:p>
            <a:pPr algn="r"/>
            <a:r>
              <a:rPr lang="ar-KW" sz="2400" smtClean="0"/>
              <a:t>تتم ملاحظة الظاهرة من قبل الباحثين اما عرضا واما قصدا ويطلق على النوع الأول أسم الملاحظة غير المقصودة.</a:t>
            </a:r>
            <a:br>
              <a:rPr lang="ar-KW" sz="2400" smtClean="0"/>
            </a:br>
            <a:r>
              <a:rPr lang="ar-KW" sz="2400" smtClean="0"/>
              <a:t>اما النوع الثاني: من أنواع الملاحظة فهو الذى ينشأ وفق أسس وخطوات بحثية معينة يرسمها الباحث ويعرف بالملاحظة المقصودة.</a:t>
            </a:r>
          </a:p>
        </p:txBody>
      </p:sp>
      <p:sp>
        <p:nvSpPr>
          <p:cNvPr id="5123" name="Content Placeholder 2"/>
          <p:cNvSpPr>
            <a:spLocks noGrp="1"/>
          </p:cNvSpPr>
          <p:nvPr>
            <p:ph idx="1"/>
          </p:nvPr>
        </p:nvSpPr>
        <p:spPr/>
        <p:txBody>
          <a:bodyPr/>
          <a:lstStyle/>
          <a:p>
            <a:pPr marL="0" indent="0">
              <a:buFontTx/>
              <a:buNone/>
            </a:pPr>
            <a:r>
              <a:rPr lang="ar-KW" sz="2400" smtClean="0"/>
              <a:t>اقسام الملاحظة:</a:t>
            </a:r>
          </a:p>
          <a:p>
            <a:pPr marL="0" indent="0">
              <a:buFontTx/>
              <a:buNone/>
            </a:pPr>
            <a:r>
              <a:rPr lang="ar-KW" sz="2400" smtClean="0"/>
              <a:t>تنقسم الملاحظة باعتبار دور الباحث إلى قسمين رئيسيين.</a:t>
            </a:r>
          </a:p>
          <a:p>
            <a:pPr marL="0" indent="0">
              <a:buFontTx/>
              <a:buNone/>
            </a:pPr>
            <a:r>
              <a:rPr lang="ar-KW" sz="2400" smtClean="0"/>
              <a:t>أ-ملاحظة ظاهرة يشترك فيها الباحث كعضوا فاعل مع أفراد العينة.</a:t>
            </a:r>
          </a:p>
          <a:p>
            <a:pPr marL="0" indent="0">
              <a:buFontTx/>
              <a:buNone/>
            </a:pPr>
            <a:r>
              <a:rPr lang="ar-KW" sz="2400" smtClean="0"/>
              <a:t>ب-ملاحظة يكون الباحث فيها مراقبا فقط وعدم مشاركة الباحث في الظاهرة التى يدرسها فى هذا النوع قد يكون لقناعته بعدم الحاجة لذلك.</a:t>
            </a:r>
          </a:p>
          <a:p>
            <a:pPr marL="0" indent="0">
              <a:buFontTx/>
              <a:buNone/>
            </a:pPr>
            <a:r>
              <a:rPr lang="ar-KW" sz="2400" smtClean="0"/>
              <a:t>وتنقسم الملاحظة باعتبار معرفة أفراد العينة بأنهم موضوع دراسة الى قسمين:</a:t>
            </a:r>
          </a:p>
          <a:p>
            <a:pPr marL="0" indent="0">
              <a:buFontTx/>
              <a:buNone/>
            </a:pPr>
            <a:r>
              <a:rPr lang="ar-KW" sz="2400" smtClean="0"/>
              <a:t>-ملاحظة يدركها أفراد العينة أى لديهم معرفة بوجود الباحث والهدف من وجوده بينهم ويؤخذ على هذا القسم بأن أفراد العينة قد يتأثرون بوجود الباحث.</a:t>
            </a:r>
          </a:p>
          <a:p>
            <a:pPr marL="0" indent="0">
              <a:buFontTx/>
              <a:buNone/>
            </a:pPr>
            <a:r>
              <a:rPr lang="ar-KW" sz="2400" smtClean="0"/>
              <a:t>-ملاحظة تتم دون علم أفراد العينة وعلى الرغم من فائدة هذا السلوك(اخفاء الشخصية) في تمكين الدراس من مراقبة الظاهرة بصورة طبيعية دون أى تأثير لحضوره على أفراد العينة.</a:t>
            </a:r>
          </a:p>
        </p:txBody>
      </p:sp>
      <p:pic>
        <p:nvPicPr>
          <p:cNvPr id="2" name="4A5F2249.wav">
            <a:hlinkClick r:id="" action="ppaction://media"/>
          </p:cNvPr>
          <p:cNvPicPr>
            <a:picLocks noChangeAspect="1"/>
          </p:cNvPicPr>
          <p:nvPr>
            <a:wavAudioFile r:embed="rId1" name="4A5F748C.wav"/>
          </p:nvPr>
        </p:nvPicPr>
        <p:blipFill>
          <a:blip r:embed="rId3">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8165">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algn="r"/>
            <a:r>
              <a:rPr lang="ar-KW" sz="2400" smtClean="0"/>
              <a:t>إجراءات الملاحظة:</a:t>
            </a:r>
            <a:br>
              <a:rPr lang="ar-KW" sz="2400" smtClean="0"/>
            </a:br>
            <a:r>
              <a:rPr lang="ar-KW" sz="2400" smtClean="0"/>
              <a:t>يفترض في الباحث المستخدم للملاحظة إداه لجمع معلومات دراسته أن يتذكر أن البحث القائم على الملاحظة يستهدف نقل واقع الظاهرة كما هو للقارئ. ومن أهم</a:t>
            </a:r>
          </a:p>
        </p:txBody>
      </p:sp>
      <p:sp>
        <p:nvSpPr>
          <p:cNvPr id="6147" name="Content Placeholder 2"/>
          <p:cNvSpPr>
            <a:spLocks noGrp="1"/>
          </p:cNvSpPr>
          <p:nvPr>
            <p:ph idx="1"/>
          </p:nvPr>
        </p:nvSpPr>
        <p:spPr/>
        <p:txBody>
          <a:bodyPr/>
          <a:lstStyle/>
          <a:p>
            <a:pPr marL="0" indent="0">
              <a:buFontTx/>
              <a:buNone/>
            </a:pPr>
            <a:r>
              <a:rPr lang="ar-KW" sz="2400" smtClean="0"/>
              <a:t>عيوب استخدام إداه الملاحظة .. البعض يعدها منهجا قائما بذاته انها تعتمد اعتمادا كليا على رأى الباحث وتقديره وهذا يعنى عرضه المعلومات التي يتم جمعها تفقدان الموضوعية.. وعلى الباحث أن يتذكر المتغيرات جميعها تحت أربعة فئات هي:</a:t>
            </a:r>
          </a:p>
          <a:p>
            <a:pPr marL="0" indent="0">
              <a:buFontTx/>
              <a:buNone/>
            </a:pPr>
            <a:r>
              <a:rPr lang="ar-KW" sz="2400" smtClean="0"/>
              <a:t>1-الأماكن 2-الأشخاص 3- الافعال 4-المعانى</a:t>
            </a:r>
          </a:p>
          <a:p>
            <a:pPr marL="0" indent="0">
              <a:buFontTx/>
              <a:buNone/>
            </a:pPr>
            <a:r>
              <a:rPr lang="ar-KW" sz="2400" u="sng" smtClean="0"/>
              <a:t>مجموعة التركيز:</a:t>
            </a:r>
          </a:p>
          <a:p>
            <a:pPr marL="0" indent="0">
              <a:buFontTx/>
              <a:buNone/>
            </a:pPr>
            <a:r>
              <a:rPr lang="ar-KW" sz="2400" smtClean="0"/>
              <a:t>ويقصد بمجموعة التركيز: المجموعة المحددة من الأفراد التي لا تقل عن ستة أشخاص ولا تتجاوز اثنى عشر شخصا ينتقيها الباحث ليوظفها في حصوله على المعلومات اللازمة لبحثه.</a:t>
            </a:r>
          </a:p>
          <a:p>
            <a:pPr marL="0" indent="0">
              <a:buFontTx/>
              <a:buNone/>
            </a:pPr>
            <a:r>
              <a:rPr lang="ar-KW" sz="2400" u="sng" smtClean="0"/>
              <a:t>اجراءات مجموعة التركيز:</a:t>
            </a:r>
            <a:r>
              <a:rPr lang="ar-KW" sz="2400" smtClean="0"/>
              <a:t> هناك اسلوبان لجمع المعلومات من خلال استخدام مجموعة التركيز..الأسلوب الاول: وهو اكثر تطبيقا هو الذى تتم فيه عملية جمع</a:t>
            </a:r>
            <a:endParaRPr lang="ar-KW" sz="2400" u="sng" smtClean="0"/>
          </a:p>
        </p:txBody>
      </p:sp>
      <p:pic>
        <p:nvPicPr>
          <p:cNvPr id="2" name="00EA2264.wav">
            <a:hlinkClick r:id="" action="ppaction://media"/>
          </p:cNvPr>
          <p:cNvPicPr>
            <a:picLocks noChangeAspect="1"/>
          </p:cNvPicPr>
          <p:nvPr>
            <a:wavAudioFile r:embed="rId1" name="00EA8AFA.wav"/>
          </p:nvPr>
        </p:nvPicPr>
        <p:blipFill>
          <a:blip r:embed="rId3">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23594">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algn="r"/>
            <a:r>
              <a:rPr lang="ar-KW" sz="2400" smtClean="0"/>
              <a:t>المعلومات من المجموعة من خلال اللقاء بجميع أفرادها تحت سقف واحد .. الأسلوب الثاني: فيتمثل في مراسلة الباحث لأفراد المجموعة المنتقاة برسائل تحتوى على اسئلة مفتوحة متماثلة وذلك لاعتبارات البعد الجغرافي</a:t>
            </a:r>
          </a:p>
        </p:txBody>
      </p:sp>
      <p:sp>
        <p:nvSpPr>
          <p:cNvPr id="7171" name="Content Placeholder 2"/>
          <p:cNvSpPr>
            <a:spLocks noGrp="1"/>
          </p:cNvSpPr>
          <p:nvPr>
            <p:ph idx="1"/>
          </p:nvPr>
        </p:nvSpPr>
        <p:spPr/>
        <p:txBody>
          <a:bodyPr/>
          <a:lstStyle/>
          <a:p>
            <a:pPr marL="0" indent="0">
              <a:buFontTx/>
              <a:buNone/>
            </a:pPr>
            <a:r>
              <a:rPr lang="ar-KW" sz="2400" smtClean="0"/>
              <a:t>ومن أهم المأخذ على مجموعة التركيز بشكل عام هو قلة عدد أفراد العينة مما يعنى أنها لا تصلح لتعميم نتائجها. ولذا يلجأ بعض الباحثين إلى استقطاب عدة مجموعات تركيز عوضا عن واحدة فقط وهو أسلوب يمكن أن يسهم فيما يلى:</a:t>
            </a:r>
          </a:p>
          <a:p>
            <a:pPr marL="0" indent="0">
              <a:buFontTx/>
              <a:buNone/>
            </a:pPr>
            <a:r>
              <a:rPr lang="ar-KW" sz="2400" smtClean="0"/>
              <a:t>1-الحصول على معلومات اكثر مصداقية من مجرد الأعتماد على مجموعة تركيز وإداة.</a:t>
            </a:r>
          </a:p>
          <a:p>
            <a:pPr marL="0" indent="0">
              <a:buFontTx/>
              <a:buNone/>
            </a:pPr>
            <a:r>
              <a:rPr lang="ar-KW" sz="2400" smtClean="0"/>
              <a:t>2-عمل المقارنة في النتائج بين مجموعات متشابهه بقصد تعزيز المصداقية ايضا.</a:t>
            </a:r>
          </a:p>
          <a:p>
            <a:pPr marL="0" indent="0">
              <a:buFontTx/>
              <a:buNone/>
            </a:pPr>
            <a:r>
              <a:rPr lang="ar-KW" sz="2400" smtClean="0"/>
              <a:t>3-عمل المقارنة بين مجموعات ذات خصائص مختلفة.</a:t>
            </a:r>
          </a:p>
          <a:p>
            <a:pPr marL="0" indent="0">
              <a:buFontTx/>
              <a:buNone/>
            </a:pPr>
            <a:r>
              <a:rPr lang="ar-KW" sz="2400" smtClean="0"/>
              <a:t>الحالات التى يستخدم فيها الباحثون هذا النوع من الطرق:</a:t>
            </a:r>
          </a:p>
          <a:p>
            <a:pPr marL="0" indent="0">
              <a:buFontTx/>
              <a:buNone/>
            </a:pPr>
            <a:r>
              <a:rPr lang="ar-KW" sz="2400" smtClean="0"/>
              <a:t>أ-الدراسات الاستطلاعية الاولية التى يهدف الباحث منها إلى التعرف على </a:t>
            </a:r>
          </a:p>
        </p:txBody>
      </p:sp>
      <p:pic>
        <p:nvPicPr>
          <p:cNvPr id="2" name="392D2295.wav">
            <a:hlinkClick r:id="" action="ppaction://media"/>
          </p:cNvPr>
          <p:cNvPicPr>
            <a:picLocks noChangeAspect="1"/>
          </p:cNvPicPr>
          <p:nvPr>
            <a:wavAudioFile r:embed="rId1" name="392DA2F1.wav"/>
          </p:nvPr>
        </p:nvPicPr>
        <p:blipFill>
          <a:blip r:embed="rId3">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96806">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algn="r"/>
            <a:r>
              <a:rPr lang="ar-KW" sz="2400" smtClean="0"/>
              <a:t>ظاهرة ما قبل أتخاذ القرار بدراستها.</a:t>
            </a:r>
            <a:br>
              <a:rPr lang="ar-KW" sz="2400" smtClean="0"/>
            </a:br>
            <a:r>
              <a:rPr lang="ar-KW" sz="2400" smtClean="0"/>
              <a:t>ب-دراسة الحالات التي يتم تطبيقها على المجتمعات أو المؤسسات الصغيرة من أجل تقييم وضع ما وتقويمه.</a:t>
            </a:r>
          </a:p>
        </p:txBody>
      </p:sp>
      <p:sp>
        <p:nvSpPr>
          <p:cNvPr id="8195" name="Content Placeholder 2"/>
          <p:cNvSpPr>
            <a:spLocks noGrp="1"/>
          </p:cNvSpPr>
          <p:nvPr>
            <p:ph idx="1"/>
          </p:nvPr>
        </p:nvSpPr>
        <p:spPr/>
        <p:txBody>
          <a:bodyPr/>
          <a:lstStyle/>
          <a:p>
            <a:pPr marL="0" indent="0">
              <a:buFontTx/>
              <a:buNone/>
            </a:pPr>
            <a:r>
              <a:rPr lang="ar-KW" sz="2400" smtClean="0"/>
              <a:t>ت-الدراسات التي تهدف إلى التعرف على آراء قادة الرأي أو المتخصصين.</a:t>
            </a:r>
          </a:p>
          <a:p>
            <a:pPr marL="0" indent="0">
              <a:buFontTx/>
              <a:buNone/>
            </a:pPr>
            <a:r>
              <a:rPr lang="ar-KW" sz="2400" smtClean="0"/>
              <a:t>ث- الدراسات التي تهدف إلى اختبار نتائج معينة قبل طرحه على الجمهور.</a:t>
            </a:r>
          </a:p>
          <a:p>
            <a:pPr marL="0" indent="0">
              <a:buFontTx/>
              <a:buNone/>
            </a:pPr>
            <a:r>
              <a:rPr lang="ar-KW" sz="2400" b="1" u="sng" smtClean="0"/>
              <a:t>دراسة الحالة:</a:t>
            </a:r>
          </a:p>
          <a:p>
            <a:pPr marL="0" indent="0">
              <a:buFontTx/>
              <a:buNone/>
            </a:pPr>
            <a:r>
              <a:rPr lang="ar-KW" sz="2400" smtClean="0"/>
              <a:t>يقصد بها البحث المفصل في حالة أفراد أو جماعات أو مؤسسات بعينها وتعد عملية تقييم الحالة موضوع الدراسة أهم الدواع الرئيسة للجوء إلى تطبيقها وتطبيق دراسة الحالة إما على موضوع واحد أو على عدة موضوعات في دراسة واحدة، على أن التطبيق على أكثر من موضوع يكثر استخدامه في الدراسات الكيفية على وجه الخصوص ذلك أن الباحث حين يشرع في دراسته يقوم بتصنيف معلوماته بشكل مفصل في عناوين مستقلة من اجل أن تسهل عليه مهمة تحليلها.</a:t>
            </a:r>
          </a:p>
        </p:txBody>
      </p:sp>
      <p:pic>
        <p:nvPicPr>
          <p:cNvPr id="2" name="3DC02327.wav">
            <a:hlinkClick r:id="" action="ppaction://media"/>
          </p:cNvPr>
          <p:cNvPicPr>
            <a:picLocks noChangeAspect="1"/>
          </p:cNvPicPr>
          <p:nvPr>
            <a:wavAudioFile r:embed="rId1" name="3DC0229E.wav"/>
          </p:nvPr>
        </p:nvPicPr>
        <p:blipFill>
          <a:blip r:embed="rId3">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48605">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algn="r"/>
            <a:r>
              <a:rPr lang="ar-KW" sz="2400" smtClean="0"/>
              <a:t>مثال ذلك لو قام أحد الباحثين بإعداد دراسة عن الصحافة المصرية نشأتها وتطور احدها فإن الباحث يكون مخيراً بين أن يصف الصحف المصرية جميعها ( موضوع واحد) وبين تناولها بأسلوب وصف كل صحيفة على حده ( عدة</a:t>
            </a:r>
          </a:p>
        </p:txBody>
      </p:sp>
      <p:sp>
        <p:nvSpPr>
          <p:cNvPr id="9219" name="Content Placeholder 2"/>
          <p:cNvSpPr>
            <a:spLocks noGrp="1"/>
          </p:cNvSpPr>
          <p:nvPr>
            <p:ph idx="1"/>
          </p:nvPr>
        </p:nvSpPr>
        <p:spPr/>
        <p:txBody>
          <a:bodyPr/>
          <a:lstStyle/>
          <a:p>
            <a:pPr marL="0" indent="0">
              <a:buFontTx/>
              <a:buNone/>
            </a:pPr>
            <a:r>
              <a:rPr lang="ar-KW" sz="2400" smtClean="0"/>
              <a:t>موضوعات) غير أنه ينبغي التنبيه أن هذه المعالجة المنفردة لكل موضوع يجب الا تنسيه الهدف من دراسته في أن يعطى في النهاية وصفا عاما للصحف المصرية بعد ان يكون قد تلمس الخصائص العامة من دراسته التفصيلية.</a:t>
            </a:r>
          </a:p>
        </p:txBody>
      </p:sp>
      <p:pic>
        <p:nvPicPr>
          <p:cNvPr id="2" name="983D2342.wav">
            <a:hlinkClick r:id="" action="ppaction://media"/>
          </p:cNvPr>
          <p:cNvPicPr>
            <a:picLocks noChangeAspect="1"/>
          </p:cNvPicPr>
          <p:nvPr>
            <a:wavAudioFile r:embed="rId1" name="983D7BC3.wav"/>
          </p:nvPr>
        </p:nvPicPr>
        <p:blipFill>
          <a:blip r:embed="rId3">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48593">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LOWE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7163"/>
            <a:ext cx="9144000" cy="7172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ndAc>
      <p:endSnd/>
    </p:sndAc>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WER3D TRANSITION" val="Antenna.p3d 1"/>
  <p:tag name="POWER3D OPTIONS" val="Fast "/>
  <p:tag name="POWER3D SOUND" val="Antenna"/>
</p:tagLst>
</file>

<file path=ppt/theme/theme1.xml><?xml version="1.0" encoding="utf-8"?>
<a:theme xmlns:a="http://schemas.openxmlformats.org/drawingml/2006/main" name="1_تصميم افتراضي">
  <a:themeElements>
    <a:clrScheme name="1_تصميم افتراضي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تصميم افتراضي">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تصميم افتراضي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تصميم افتراضي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تصميم افتراضي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تصميم افتراضي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تصميم افتراضي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تصميم افتراضي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تصميم افتراضي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تصميم افتراضي">
  <a:themeElements>
    <a:clrScheme name="تصميم افتراضي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تصميم افتراضي">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تصميم افتراضي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تصميم افتراضي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تصميم افتراضي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تصميم افتراضي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تصميم افتراضي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تصميم افتراضي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تصميم افتراضي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تصميم افتراضي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تصميم افتراضي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تصميم افتراضي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تصميم افتراضي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تصميم افتراضي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1442</TotalTime>
  <Words>667</Words>
  <Application>Microsoft Office PowerPoint</Application>
  <PresentationFormat>عرض على الشاشة (3:4)‏</PresentationFormat>
  <Paragraphs>42</Paragraphs>
  <Slides>8</Slides>
  <Notes>1</Notes>
  <HiddenSlides>0</HiddenSlides>
  <MMClips>7</MMClips>
  <ScaleCrop>false</ScaleCrop>
  <HeadingPairs>
    <vt:vector size="6" baseType="variant">
      <vt:variant>
        <vt:lpstr>الخطوط المستخدمة</vt:lpstr>
      </vt:variant>
      <vt:variant>
        <vt:i4>2</vt:i4>
      </vt:variant>
      <vt:variant>
        <vt:lpstr>نسق</vt:lpstr>
      </vt:variant>
      <vt:variant>
        <vt:i4>2</vt:i4>
      </vt:variant>
      <vt:variant>
        <vt:lpstr>عناوين الشرائح</vt:lpstr>
      </vt:variant>
      <vt:variant>
        <vt:i4>8</vt:i4>
      </vt:variant>
    </vt:vector>
  </HeadingPairs>
  <TitlesOfParts>
    <vt:vector size="12" baseType="lpstr">
      <vt:lpstr>Arial</vt:lpstr>
      <vt:lpstr>Times New Roman</vt:lpstr>
      <vt:lpstr>1_تصميم افتراضي</vt:lpstr>
      <vt:lpstr>تصميم افتراضي</vt:lpstr>
      <vt:lpstr>عرض تقديمي في PowerPoint</vt:lpstr>
      <vt:lpstr>الدراسات الحقلية: الباحث المستخدم للدراسات الحقلية يقوم بدراسته من خلال الملاحظة المباشرة لمفردات العينة. ولعل أهم ما يميز هذا النوع من الدراسات عن غيره أن الباحث</vt:lpstr>
      <vt:lpstr>تتم ملاحظة الظاهرة من قبل الباحثين اما عرضا واما قصدا ويطلق على النوع الأول أسم الملاحظة غير المقصودة. اما النوع الثاني: من أنواع الملاحظة فهو الذى ينشأ وفق أسس وخطوات بحثية معينة يرسمها الباحث ويعرف بالملاحظة المقصودة.</vt:lpstr>
      <vt:lpstr>إجراءات الملاحظة: يفترض في الباحث المستخدم للملاحظة إداه لجمع معلومات دراسته أن يتذكر أن البحث القائم على الملاحظة يستهدف نقل واقع الظاهرة كما هو للقارئ. ومن أهم</vt:lpstr>
      <vt:lpstr>المعلومات من المجموعة من خلال اللقاء بجميع أفرادها تحت سقف واحد .. الأسلوب الثاني: فيتمثل في مراسلة الباحث لأفراد المجموعة المنتقاة برسائل تحتوى على اسئلة مفتوحة متماثلة وذلك لاعتبارات البعد الجغرافي</vt:lpstr>
      <vt:lpstr>ظاهرة ما قبل أتخاذ القرار بدراستها. ب-دراسة الحالات التي يتم تطبيقها على المجتمعات أو المؤسسات الصغيرة من أجل تقييم وضع ما وتقويمه.</vt:lpstr>
      <vt:lpstr>مثال ذلك لو قام أحد الباحثين بإعداد دراسة عن الصحافة المصرية نشأتها وتطور احدها فإن الباحث يكون مخيراً بين أن يصف الصحف المصرية جميعها ( موضوع واحد) وبين تناولها بأسلوب وصف كل صحيفة على حده ( عدة</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سهر الليالى SH</dc:creator>
  <cp:lastModifiedBy>fares</cp:lastModifiedBy>
  <cp:revision>187</cp:revision>
  <cp:lastPrinted>1601-01-01T00:00:00Z</cp:lastPrinted>
  <dcterms:created xsi:type="dcterms:W3CDTF">2012-01-28T20:53:08Z</dcterms:created>
  <dcterms:modified xsi:type="dcterms:W3CDTF">2020-04-27T11:24:42Z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