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92" r:id="rId1"/>
  </p:sldMasterIdLst>
  <p:notesMasterIdLst>
    <p:notesMasterId r:id="rId12"/>
  </p:notesMasterIdLst>
  <p:sldIdLst>
    <p:sldId id="256" r:id="rId2"/>
    <p:sldId id="257" r:id="rId3"/>
    <p:sldId id="274" r:id="rId4"/>
    <p:sldId id="286" r:id="rId5"/>
    <p:sldId id="287" r:id="rId6"/>
    <p:sldId id="288" r:id="rId7"/>
    <p:sldId id="289" r:id="rId8"/>
    <p:sldId id="290" r:id="rId9"/>
    <p:sldId id="291" r:id="rId10"/>
    <p:sldId id="285" r:id="rId1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76" d="100"/>
          <a:sy n="76" d="100"/>
        </p:scale>
        <p:origin x="-1194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ABC6E11-A93B-4110-940C-EDD9CAEE4BAA}" type="datetimeFigureOut">
              <a:rPr lang="ar-SA" smtClean="0"/>
              <a:t>23/08/41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93F0FFA-87A3-461F-A9C7-3C13FB5858A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00907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F0FFA-87A3-461F-A9C7-3C13FB5858A7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33232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23/08/41</a:t>
            </a:fld>
            <a:endParaRPr lang="ar-S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23/08/41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23/08/41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23/08/41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23/08/41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23/08/41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23/08/41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23/08/41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23/08/41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23/08/41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23/08/41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23/08/41</a:t>
            </a:fld>
            <a:endParaRPr lang="ar-S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7" Type="http://schemas.openxmlformats.org/officeDocument/2006/relationships/image" Target="../media/image3.png"/><Relationship Id="rId2" Type="http://schemas.microsoft.com/office/2007/relationships/media" Target="../media/media1.wav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av"/><Relationship Id="rId7" Type="http://schemas.openxmlformats.org/officeDocument/2006/relationships/image" Target="../media/image3.png"/><Relationship Id="rId2" Type="http://schemas.microsoft.com/office/2007/relationships/media" Target="../media/media3.wav"/><Relationship Id="rId1" Type="http://schemas.openxmlformats.org/officeDocument/2006/relationships/tags" Target="../tags/tag4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av"/><Relationship Id="rId2" Type="http://schemas.microsoft.com/office/2007/relationships/media" Target="../media/media2.wav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627784" y="476672"/>
            <a:ext cx="4104456" cy="10081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dirty="0" smtClean="0">
                <a:latin typeface="Andalus" pitchFamily="18" charset="-78"/>
                <a:cs typeface="Andalus" pitchFamily="18" charset="-78"/>
              </a:rPr>
              <a:t>الإعلام الإقليمي</a:t>
            </a:r>
            <a:endParaRPr lang="ar-SA" sz="48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2483767" y="476672"/>
            <a:ext cx="4432585" cy="121372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592" l="0" r="936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836"/>
          <a:stretch/>
        </p:blipFill>
        <p:spPr>
          <a:xfrm>
            <a:off x="6012159" y="350904"/>
            <a:ext cx="1808389" cy="267898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مستطيل مستدير الزوايا 4"/>
          <p:cNvSpPr/>
          <p:nvPr/>
        </p:nvSpPr>
        <p:spPr>
          <a:xfrm>
            <a:off x="0" y="2631097"/>
            <a:ext cx="8964488" cy="2052228"/>
          </a:xfrm>
          <a:prstGeom prst="roundRect">
            <a:avLst/>
          </a:prstGeom>
          <a:effectLst>
            <a:glow rad="101600">
              <a:schemeClr val="bg1">
                <a:lumMod val="65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>
                <a:cs typeface="PT Simple Bold Ruled" pitchFamily="2" charset="-78"/>
              </a:rPr>
              <a:t>د. هبة عبد المعز أحمد </a:t>
            </a:r>
            <a:endParaRPr lang="ar-SA" sz="4000" b="1" dirty="0">
              <a:cs typeface="PT Simple Bold Ruled" pitchFamily="2" charset="-78"/>
            </a:endParaRPr>
          </a:p>
        </p:txBody>
      </p:sp>
      <p:pic>
        <p:nvPicPr>
          <p:cNvPr id="7" name="صوت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918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13"/>
    </mc:Choice>
    <mc:Fallback xmlns="">
      <p:transition spd="slow" advTm="143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77457E-6 C -0.01267 0.01549 -0.01267 0.02243 -0.03108 0.0296 C -0.03472 0.02821 -0.03924 0.02798 -0.04219 0.02544 C -0.04878 0.01989 -0.04948 0.01041 -0.05556 0.00416 C -0.05885 -0.00578 -0.06024 -0.0074 -0.07083 -0.00416 C -0.08455 0.00879 -0.08316 0.0111 -0.09288 0.02544 C -0.09878 0.01989 -0.09913 0.01388 -0.10174 0.00648 C -0.10243 0.00856 -0.10226 0.01434 -0.10399 0.01272 C -0.1066 0.01018 -0.1066 0.00578 -0.10608 0.00208 C -0.1059 -0.00092 -0.1033 -0.00347 -0.10174 -0.00624 C -0.10972 -0.0141 -0.11059 -0.01618 -0.11719 -0.00624 C -0.11736 -0.00532 -0.12031 0.00694 -0.12153 0.00856 C -0.12326 0.0111 -0.12622 0.01249 -0.12847 0.0148 C -0.12986 0.01688 -0.13108 0.01919 -0.13264 0.02127 C -0.14253 0.0185 -0.1467 0.01688 -0.15226 0.00856 C -0.15833 -0.00925 -0.15833 -0.00763 -0.17691 -0.00416 C -0.18142 0.00925 -0.17708 0.02151 -0.18993 0.0296 C -0.19514 0.02821 -0.20104 0.02844 -0.20556 0.02544 C -0.2349 0.00486 -0.20035 0.01688 -0.22083 0.01064 C -0.22309 0.00856 -0.22431 0.00463 -0.22743 0.00416 C -0.23681 0.00255 -0.23681 0.02035 -0.24062 0.02336 C -0.24306 0.02521 -0.24653 0.02474 -0.24931 0.02544 C -0.26632 0.02474 -0.28333 0.02544 -0.30035 0.02336 C -0.30729 0.02243 -0.32535 0.01133 -0.33108 0.00856 C -0.3441 0.00255 -0.37014 -0.00115 -0.38385 -0.00416 C -0.42222 -0.02751 -0.40069 -0.01618 -0.50521 -0.00624 C -0.50816 -0.00601 -0.50295 -0.00046 -0.50087 0.00208 C -0.49774 0.00601 -0.48976 0.00763 -0.48976 0.01272 C -0.48976 0.01341 -0.48976 0.01411 -0.48976 0.0148 " pathEditMode="relative" rAng="0" ptsTypes="ffffffffffffffffffffffffffffA">
                                      <p:cBhvr>
                                        <p:cTn id="13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17" y="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1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627784" y="476672"/>
            <a:ext cx="4104456" cy="10081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dirty="0" smtClean="0">
                <a:solidFill>
                  <a:prstClr val="black"/>
                </a:solidFill>
                <a:latin typeface="Andalus" pitchFamily="18" charset="-78"/>
                <a:cs typeface="Andalus" pitchFamily="18" charset="-78"/>
              </a:rPr>
              <a:t>إلى اللقاء </a:t>
            </a:r>
            <a:endParaRPr lang="ar-SA" sz="4800" dirty="0">
              <a:solidFill>
                <a:prstClr val="black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2627784" y="476672"/>
            <a:ext cx="4432585" cy="121372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592" l="0" r="936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836"/>
          <a:stretch/>
        </p:blipFill>
        <p:spPr>
          <a:xfrm>
            <a:off x="6012158" y="350904"/>
            <a:ext cx="1808389" cy="267898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مستطيل مستدير الزوايا 4"/>
          <p:cNvSpPr/>
          <p:nvPr/>
        </p:nvSpPr>
        <p:spPr>
          <a:xfrm>
            <a:off x="0" y="2631097"/>
            <a:ext cx="8964488" cy="2052228"/>
          </a:xfrm>
          <a:prstGeom prst="roundRect">
            <a:avLst/>
          </a:prstGeom>
          <a:effectLst>
            <a:glow rad="101600">
              <a:schemeClr val="bg1">
                <a:lumMod val="65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prstClr val="white"/>
                </a:solidFill>
                <a:cs typeface="PT Simple Bold Ruled" pitchFamily="2" charset="-78"/>
              </a:rPr>
              <a:t>مع تحياتي د. هبة عبد المعز أحمد </a:t>
            </a:r>
            <a:endParaRPr lang="ar-SA" sz="3200" b="1" dirty="0">
              <a:solidFill>
                <a:prstClr val="white"/>
              </a:solidFill>
              <a:cs typeface="PT Simple Bold Ruled" pitchFamily="2" charset="-78"/>
            </a:endParaRPr>
          </a:p>
        </p:txBody>
      </p:sp>
      <p:pic>
        <p:nvPicPr>
          <p:cNvPr id="9" name="صوت 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147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727"/>
    </mc:Choice>
    <mc:Fallback xmlns="">
      <p:transition spd="slow" advTm="207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77457E-6 C -0.01267 0.01549 -0.01267 0.02243 -0.03108 0.0296 C -0.03472 0.02821 -0.03924 0.02798 -0.04219 0.02544 C -0.04878 0.01989 -0.04948 0.01041 -0.05556 0.00416 C -0.05885 -0.00578 -0.06024 -0.0074 -0.07083 -0.00416 C -0.08455 0.00879 -0.08316 0.0111 -0.09288 0.02544 C -0.09878 0.01989 -0.09913 0.01388 -0.10174 0.00648 C -0.10243 0.00856 -0.10226 0.01434 -0.10399 0.01272 C -0.1066 0.01018 -0.1066 0.00578 -0.10608 0.00208 C -0.1059 -0.00092 -0.1033 -0.00347 -0.10174 -0.00624 C -0.10972 -0.0141 -0.11059 -0.01618 -0.11719 -0.00624 C -0.11736 -0.00532 -0.12031 0.00694 -0.12153 0.00856 C -0.12326 0.0111 -0.12622 0.01249 -0.12847 0.0148 C -0.12986 0.01688 -0.13108 0.01919 -0.13264 0.02127 C -0.14253 0.0185 -0.1467 0.01688 -0.15226 0.00856 C -0.15833 -0.00925 -0.15833 -0.00763 -0.17691 -0.00416 C -0.18142 0.00925 -0.17708 0.02151 -0.18993 0.0296 C -0.19514 0.02821 -0.20104 0.02844 -0.20556 0.02544 C -0.2349 0.00486 -0.20035 0.01688 -0.22083 0.01064 C -0.22309 0.00856 -0.22431 0.00463 -0.22743 0.00416 C -0.23681 0.00255 -0.23681 0.02035 -0.24062 0.02336 C -0.24306 0.02521 -0.24653 0.02474 -0.24931 0.02544 C -0.26632 0.02474 -0.28333 0.02544 -0.30035 0.02336 C -0.30729 0.02243 -0.32535 0.01133 -0.33108 0.00856 C -0.3441 0.00255 -0.37014 -0.00115 -0.38385 -0.00416 C -0.42222 -0.02751 -0.40069 -0.01618 -0.50521 -0.00624 C -0.50816 -0.00601 -0.50295 -0.00046 -0.50087 0.00208 C -0.49774 0.00601 -0.48976 0.00763 -0.48976 0.01272 C -0.48976 0.01341 -0.48976 0.01411 -0.48976 0.0148 " pathEditMode="relative" rAng="0" ptsTypes="ffffffffffffffffffffffffffffA">
                                      <p:cBhvr>
                                        <p:cTn id="13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17" y="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1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971600" y="908720"/>
            <a:ext cx="72728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4800" b="1" dirty="0" smtClean="0">
                <a:solidFill>
                  <a:srgbClr val="002060"/>
                </a:solidFill>
                <a:cs typeface="PT Simple Bold Ruled" pitchFamily="2" charset="-78"/>
              </a:rPr>
              <a:t>محاضرات الفرقة الأولى</a:t>
            </a:r>
          </a:p>
          <a:p>
            <a:pPr algn="ctr">
              <a:lnSpc>
                <a:spcPct val="150000"/>
              </a:lnSpc>
            </a:pPr>
            <a:r>
              <a:rPr lang="ar-SA" sz="4800" b="1" dirty="0" smtClean="0">
                <a:solidFill>
                  <a:srgbClr val="002060"/>
                </a:solidFill>
              </a:rPr>
              <a:t> </a:t>
            </a:r>
            <a:r>
              <a:rPr lang="ar-SA" sz="48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PT Simple Bold Ruled" pitchFamily="2" charset="-78"/>
              </a:rPr>
              <a:t>المستوى الثاني</a:t>
            </a:r>
          </a:p>
          <a:p>
            <a:pPr algn="ctr">
              <a:lnSpc>
                <a:spcPct val="150000"/>
              </a:lnSpc>
            </a:pPr>
            <a:r>
              <a:rPr lang="ar-SA" sz="4800" b="1" dirty="0" smtClean="0">
                <a:solidFill>
                  <a:srgbClr val="002060"/>
                </a:solidFill>
              </a:rPr>
              <a:t>اليوم الثلاثاء 13-4-2020</a:t>
            </a:r>
          </a:p>
          <a:p>
            <a:pPr algn="ctr">
              <a:lnSpc>
                <a:spcPct val="150000"/>
              </a:lnSpc>
            </a:pPr>
            <a:r>
              <a:rPr lang="ar-SA" sz="4800" b="1" dirty="0" smtClean="0">
                <a:solidFill>
                  <a:srgbClr val="002060"/>
                </a:solidFill>
              </a:rPr>
              <a:t>الساعة التاسعة صباحاً </a:t>
            </a:r>
            <a:endParaRPr lang="ar-SA" sz="4800" b="1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659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6048">
        <p14:reveal thruBlk="1" dir="r"/>
      </p:transition>
    </mc:Choice>
    <mc:Fallback xmlns="">
      <p:transition spd="slow" advTm="604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755341" y="2333275"/>
            <a:ext cx="63017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b="1" dirty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PT Bold Heading" pitchFamily="2" charset="-78"/>
              </a:rPr>
              <a:t>مزايا التليفزيون الإقليمي </a:t>
            </a:r>
            <a:r>
              <a:rPr lang="ar-SA" sz="48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PT Bold Heading" pitchFamily="2" charset="-78"/>
              </a:rPr>
              <a:t> </a:t>
            </a:r>
            <a:endParaRPr lang="ar-SA" dirty="0">
              <a:solidFill>
                <a:schemeClr val="accent1">
                  <a:lumMod val="50000"/>
                </a:schemeClr>
              </a:solidFill>
              <a:cs typeface="PT Bold Heading" pitchFamily="2" charset="-78"/>
            </a:endParaRPr>
          </a:p>
        </p:txBody>
      </p:sp>
      <p:pic>
        <p:nvPicPr>
          <p:cNvPr id="2" name="صوت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094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5545">
        <p:circle/>
      </p:transition>
    </mc:Choice>
    <mc:Fallback xmlns="">
      <p:transition spd="slow" advTm="15545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475656" y="1935938"/>
            <a:ext cx="64807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  <a:spcAft>
                <a:spcPts val="1000"/>
              </a:spcAft>
            </a:pPr>
            <a:r>
              <a:rPr lang="ar-EG" sz="2400" dirty="0">
                <a:latin typeface="Calibri"/>
                <a:ea typeface="Calibri"/>
                <a:cs typeface="Arial"/>
              </a:rPr>
              <a:t>يتميز </a:t>
            </a:r>
            <a:r>
              <a:rPr lang="ar-EG" sz="2400" dirty="0" smtClean="0">
                <a:latin typeface="Calibri"/>
                <a:ea typeface="Calibri"/>
                <a:cs typeface="Arial"/>
              </a:rPr>
              <a:t>ال</a:t>
            </a:r>
            <a:r>
              <a:rPr lang="ar-SA" sz="2400" dirty="0" smtClean="0">
                <a:latin typeface="Calibri"/>
                <a:ea typeface="Calibri"/>
                <a:cs typeface="Arial"/>
              </a:rPr>
              <a:t>إ</a:t>
            </a:r>
            <a:r>
              <a:rPr lang="ar-EG" sz="2400" dirty="0" smtClean="0">
                <a:latin typeface="Calibri"/>
                <a:ea typeface="Calibri"/>
                <a:cs typeface="Arial"/>
              </a:rPr>
              <a:t>علام ال</a:t>
            </a:r>
            <a:r>
              <a:rPr lang="ar-SA" sz="2400" dirty="0" smtClean="0">
                <a:latin typeface="Calibri"/>
                <a:ea typeface="Calibri"/>
                <a:cs typeface="Arial"/>
              </a:rPr>
              <a:t>إ</a:t>
            </a:r>
            <a:r>
              <a:rPr lang="ar-EG" sz="2400" dirty="0" smtClean="0">
                <a:latin typeface="Calibri"/>
                <a:ea typeface="Calibri"/>
                <a:cs typeface="Arial"/>
              </a:rPr>
              <a:t>ذاع</a:t>
            </a:r>
            <a:r>
              <a:rPr lang="ar-SA" sz="2400" dirty="0" smtClean="0">
                <a:latin typeface="Calibri"/>
                <a:ea typeface="Calibri"/>
                <a:cs typeface="Arial"/>
              </a:rPr>
              <a:t>ي</a:t>
            </a:r>
            <a:r>
              <a:rPr lang="ar-EG" sz="2400" dirty="0" smtClean="0">
                <a:latin typeface="Calibri"/>
                <a:ea typeface="Calibri"/>
                <a:cs typeface="Arial"/>
              </a:rPr>
              <a:t> </a:t>
            </a:r>
            <a:r>
              <a:rPr lang="ar-EG" sz="2400" dirty="0">
                <a:latin typeface="Calibri"/>
                <a:ea typeface="Calibri"/>
                <a:cs typeface="Arial"/>
              </a:rPr>
              <a:t>(سواء كان مسموعا </a:t>
            </a:r>
            <a:r>
              <a:rPr lang="ar-SA" sz="2400" dirty="0" smtClean="0">
                <a:latin typeface="Calibri"/>
                <a:ea typeface="Calibri"/>
                <a:cs typeface="Arial"/>
              </a:rPr>
              <a:t>أ</a:t>
            </a:r>
            <a:r>
              <a:rPr lang="ar-EG" sz="2400" dirty="0" smtClean="0">
                <a:latin typeface="Calibri"/>
                <a:ea typeface="Calibri"/>
                <a:cs typeface="Arial"/>
              </a:rPr>
              <a:t>و </a:t>
            </a:r>
            <a:r>
              <a:rPr lang="ar-EG" sz="2400" dirty="0">
                <a:latin typeface="Calibri"/>
                <a:ea typeface="Calibri"/>
                <a:cs typeface="Arial"/>
              </a:rPr>
              <a:t>مرئيا) بأنه اكثر قدرة على خدمة المجتمع المحلي بدرجة </a:t>
            </a:r>
            <a:r>
              <a:rPr lang="ar-SA" sz="2400" dirty="0" smtClean="0">
                <a:latin typeface="Calibri"/>
                <a:ea typeface="Calibri"/>
                <a:cs typeface="Arial"/>
              </a:rPr>
              <a:t>أ</a:t>
            </a:r>
            <a:r>
              <a:rPr lang="ar-EG" sz="2400" dirty="0" smtClean="0">
                <a:latin typeface="Calibri"/>
                <a:ea typeface="Calibri"/>
                <a:cs typeface="Arial"/>
              </a:rPr>
              <a:t>كبر </a:t>
            </a:r>
            <a:r>
              <a:rPr lang="ar-EG" sz="2400" dirty="0">
                <a:latin typeface="Calibri"/>
                <a:ea typeface="Calibri"/>
                <a:cs typeface="Arial"/>
              </a:rPr>
              <a:t>من </a:t>
            </a:r>
            <a:r>
              <a:rPr lang="ar-EG" sz="2400" dirty="0" smtClean="0">
                <a:latin typeface="Calibri"/>
                <a:ea typeface="Calibri"/>
                <a:cs typeface="Arial"/>
              </a:rPr>
              <a:t>ال</a:t>
            </a:r>
            <a:r>
              <a:rPr lang="ar-SA" sz="2400" dirty="0" smtClean="0">
                <a:latin typeface="Calibri"/>
                <a:ea typeface="Calibri"/>
                <a:cs typeface="Arial"/>
              </a:rPr>
              <a:t>إ</a:t>
            </a:r>
            <a:r>
              <a:rPr lang="ar-EG" sz="2400" dirty="0" smtClean="0">
                <a:latin typeface="Calibri"/>
                <a:ea typeface="Calibri"/>
                <a:cs typeface="Arial"/>
              </a:rPr>
              <a:t>علام ال</a:t>
            </a:r>
            <a:r>
              <a:rPr lang="ar-SA" sz="2400" dirty="0" smtClean="0">
                <a:latin typeface="Calibri"/>
                <a:ea typeface="Calibri"/>
                <a:cs typeface="Arial"/>
              </a:rPr>
              <a:t>إ</a:t>
            </a:r>
            <a:r>
              <a:rPr lang="ar-EG" sz="2400" dirty="0" smtClean="0">
                <a:latin typeface="Calibri"/>
                <a:ea typeface="Calibri"/>
                <a:cs typeface="Arial"/>
              </a:rPr>
              <a:t>ذاع</a:t>
            </a:r>
            <a:r>
              <a:rPr lang="ar-SA" sz="2400" dirty="0">
                <a:latin typeface="Calibri"/>
                <a:ea typeface="Calibri"/>
                <a:cs typeface="Arial"/>
              </a:rPr>
              <a:t>ي</a:t>
            </a:r>
            <a:r>
              <a:rPr lang="ar-EG" sz="2400" dirty="0" smtClean="0">
                <a:latin typeface="Calibri"/>
                <a:ea typeface="Calibri"/>
                <a:cs typeface="Arial"/>
              </a:rPr>
              <a:t> </a:t>
            </a:r>
            <a:r>
              <a:rPr lang="ar-EG" sz="2400" dirty="0">
                <a:latin typeface="Calibri"/>
                <a:ea typeface="Calibri"/>
                <a:cs typeface="Arial"/>
              </a:rPr>
              <a:t>المركزي – </a:t>
            </a:r>
            <a:r>
              <a:rPr lang="ar-EG" sz="2400" dirty="0" smtClean="0">
                <a:latin typeface="Calibri"/>
                <a:ea typeface="Calibri"/>
                <a:cs typeface="Arial"/>
              </a:rPr>
              <a:t>وذلك </a:t>
            </a:r>
            <a:r>
              <a:rPr lang="ar-EG" sz="2400" dirty="0">
                <a:latin typeface="Calibri"/>
                <a:ea typeface="Calibri"/>
                <a:cs typeface="Arial"/>
              </a:rPr>
              <a:t>لتفرده بخاصية </a:t>
            </a:r>
            <a:r>
              <a:rPr lang="ar-EG" sz="2400" b="1" dirty="0">
                <a:latin typeface="Calibri"/>
                <a:ea typeface="Calibri"/>
                <a:cs typeface="Arial"/>
              </a:rPr>
              <a:t>ارتباطه</a:t>
            </a:r>
            <a:r>
              <a:rPr lang="ar-EG" sz="2400" dirty="0">
                <a:latin typeface="Calibri"/>
                <a:ea typeface="Calibri"/>
                <a:cs typeface="Arial"/>
              </a:rPr>
              <a:t> المباشر بواقع الحياه في المجتمع المحلي .</a:t>
            </a:r>
            <a:endParaRPr lang="en-US" sz="2400" dirty="0">
              <a:effectLst/>
              <a:latin typeface="Calibri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5005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627784" y="1196752"/>
            <a:ext cx="4572000" cy="29323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200000"/>
              </a:lnSpc>
            </a:pPr>
            <a:r>
              <a:rPr lang="ar-EG" sz="2400" dirty="0">
                <a:latin typeface="Calibri"/>
                <a:ea typeface="Calibri"/>
                <a:cs typeface="Arial"/>
              </a:rPr>
              <a:t>للتليفزيون المحلي القدرة على القيام بدور اساسي في تنمية قدرات المواطن المصري من خلال منح المشاهد فرصة اكبر لكي يصبح اكثر ايجابية في البيئة التي يعيش فيها </a:t>
            </a:r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3966353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043608" y="1484784"/>
            <a:ext cx="69127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ar-EG" sz="2400" dirty="0">
                <a:latin typeface="Calibri"/>
                <a:ea typeface="Calibri"/>
                <a:cs typeface="Arial"/>
              </a:rPr>
              <a:t>يقوم التليفزيون المحلي بدور فعال في مجالات التعليم </a:t>
            </a:r>
            <a:r>
              <a:rPr lang="ar-EG" sz="2400" dirty="0" smtClean="0">
                <a:latin typeface="Calibri"/>
                <a:ea typeface="Calibri"/>
                <a:cs typeface="Arial"/>
              </a:rPr>
              <a:t>و</a:t>
            </a:r>
            <a:r>
              <a:rPr lang="ar-SA" sz="2400" dirty="0" smtClean="0">
                <a:latin typeface="Calibri"/>
                <a:ea typeface="Calibri"/>
                <a:cs typeface="Arial"/>
              </a:rPr>
              <a:t>ا</a:t>
            </a:r>
            <a:r>
              <a:rPr lang="ar-EG" sz="2400" dirty="0" smtClean="0">
                <a:latin typeface="Calibri"/>
                <a:ea typeface="Calibri"/>
                <a:cs typeface="Arial"/>
              </a:rPr>
              <a:t>لتثقيف والارشاد </a:t>
            </a:r>
            <a:r>
              <a:rPr lang="ar-EG" sz="2400" dirty="0">
                <a:latin typeface="Calibri"/>
                <a:ea typeface="Calibri"/>
                <a:cs typeface="Arial"/>
              </a:rPr>
              <a:t>الصحي </a:t>
            </a:r>
            <a:r>
              <a:rPr lang="ar-EG" sz="2400" dirty="0" smtClean="0">
                <a:latin typeface="Calibri"/>
                <a:ea typeface="Calibri"/>
                <a:cs typeface="Arial"/>
              </a:rPr>
              <a:t>والتدريب </a:t>
            </a:r>
            <a:r>
              <a:rPr lang="ar-EG" sz="2400" dirty="0">
                <a:latin typeface="Calibri"/>
                <a:ea typeface="Calibri"/>
                <a:cs typeface="Arial"/>
              </a:rPr>
              <a:t>المهني </a:t>
            </a:r>
            <a:r>
              <a:rPr lang="ar-EG" sz="2400" dirty="0" smtClean="0">
                <a:latin typeface="Calibri"/>
                <a:ea typeface="Calibri"/>
                <a:cs typeface="Arial"/>
              </a:rPr>
              <a:t>والحرفي, </a:t>
            </a:r>
            <a:r>
              <a:rPr lang="ar-EG" sz="2400" dirty="0">
                <a:latin typeface="Calibri"/>
                <a:ea typeface="Calibri"/>
                <a:cs typeface="Arial"/>
              </a:rPr>
              <a:t>كذلك عرض تجارب المجتمعات المحلية الأخرى </a:t>
            </a:r>
            <a:r>
              <a:rPr lang="ar-EG" sz="2400" dirty="0" smtClean="0">
                <a:latin typeface="Calibri"/>
                <a:ea typeface="Calibri"/>
                <a:cs typeface="Arial"/>
              </a:rPr>
              <a:t>ومناقشتها </a:t>
            </a:r>
            <a:r>
              <a:rPr lang="ar-EG" sz="2400" dirty="0">
                <a:latin typeface="Calibri"/>
                <a:ea typeface="Calibri"/>
                <a:cs typeface="Arial"/>
              </a:rPr>
              <a:t>مما يدفع المشاهد الى محاكاتها </a:t>
            </a:r>
            <a:r>
              <a:rPr lang="ar-EG" sz="2400" dirty="0" smtClean="0">
                <a:latin typeface="Calibri"/>
                <a:ea typeface="Calibri"/>
                <a:cs typeface="Arial"/>
              </a:rPr>
              <a:t>والاستفادة </a:t>
            </a:r>
            <a:r>
              <a:rPr lang="ar-EG" sz="2400" dirty="0">
                <a:latin typeface="Calibri"/>
                <a:ea typeface="Calibri"/>
                <a:cs typeface="Arial"/>
              </a:rPr>
              <a:t>منها </a:t>
            </a:r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2432040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979712" y="1767408"/>
            <a:ext cx="61206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ar-EG" sz="2400" dirty="0">
                <a:latin typeface="Calibri"/>
                <a:ea typeface="Calibri"/>
                <a:cs typeface="Arial"/>
              </a:rPr>
              <a:t>يمكن للتليفزيون الاقليمي </a:t>
            </a:r>
            <a:r>
              <a:rPr lang="ar-SA" sz="2400" dirty="0" smtClean="0">
                <a:latin typeface="Calibri"/>
                <a:ea typeface="Calibri"/>
                <a:cs typeface="Arial"/>
              </a:rPr>
              <a:t>أ</a:t>
            </a:r>
            <a:r>
              <a:rPr lang="ar-EG" sz="2400" dirty="0" smtClean="0">
                <a:latin typeface="Calibri"/>
                <a:ea typeface="Calibri"/>
                <a:cs typeface="Arial"/>
              </a:rPr>
              <a:t>ن </a:t>
            </a:r>
            <a:r>
              <a:rPr lang="ar-EG" sz="2400" dirty="0">
                <a:latin typeface="Calibri"/>
                <a:ea typeface="Calibri"/>
                <a:cs typeface="Arial"/>
              </a:rPr>
              <a:t>يشجع المشاركة الجماهرية في </a:t>
            </a:r>
            <a:r>
              <a:rPr lang="ar-EG" sz="2400" dirty="0" smtClean="0">
                <a:latin typeface="Calibri"/>
                <a:ea typeface="Calibri"/>
                <a:cs typeface="Arial"/>
              </a:rPr>
              <a:t>برامجه, وعرض </a:t>
            </a:r>
            <a:r>
              <a:rPr lang="ar-EG" sz="2400" dirty="0">
                <a:latin typeface="Calibri"/>
                <a:ea typeface="Calibri"/>
                <a:cs typeface="Arial"/>
              </a:rPr>
              <a:t>القضايا المحلية </a:t>
            </a:r>
            <a:r>
              <a:rPr lang="ar-EG" sz="2400" dirty="0" smtClean="0">
                <a:latin typeface="Calibri"/>
                <a:ea typeface="Calibri"/>
                <a:cs typeface="Arial"/>
              </a:rPr>
              <a:t>و</a:t>
            </a:r>
            <a:r>
              <a:rPr lang="ar-SA" sz="2400" dirty="0" smtClean="0">
                <a:latin typeface="Calibri"/>
                <a:ea typeface="Calibri"/>
                <a:cs typeface="Arial"/>
              </a:rPr>
              <a:t>ا</a:t>
            </a:r>
            <a:r>
              <a:rPr lang="ar-EG" sz="2400" dirty="0" smtClean="0">
                <a:latin typeface="Calibri"/>
                <a:ea typeface="Calibri"/>
                <a:cs typeface="Arial"/>
              </a:rPr>
              <a:t>لمرتبطة </a:t>
            </a:r>
            <a:r>
              <a:rPr lang="ar-EG" sz="2400" dirty="0">
                <a:latin typeface="Calibri"/>
                <a:ea typeface="Calibri"/>
                <a:cs typeface="Arial"/>
              </a:rPr>
              <a:t>بالإقليم </a:t>
            </a:r>
            <a:r>
              <a:rPr lang="ar-SA" sz="2400" dirty="0" smtClean="0">
                <a:latin typeface="Calibri"/>
                <a:ea typeface="Calibri"/>
                <a:cs typeface="Arial"/>
              </a:rPr>
              <a:t>وال</a:t>
            </a:r>
            <a:r>
              <a:rPr lang="ar-EG" sz="2400" dirty="0" smtClean="0">
                <a:latin typeface="Calibri"/>
                <a:ea typeface="Calibri"/>
                <a:cs typeface="Arial"/>
              </a:rPr>
              <a:t>لمساهمة </a:t>
            </a:r>
            <a:r>
              <a:rPr lang="ar-EG" sz="2400" dirty="0">
                <a:latin typeface="Calibri"/>
                <a:ea typeface="Calibri"/>
                <a:cs typeface="Arial"/>
              </a:rPr>
              <a:t>في ايجاد الحلول </a:t>
            </a:r>
            <a:r>
              <a:rPr lang="ar-EG" sz="2400" dirty="0" smtClean="0">
                <a:latin typeface="Calibri"/>
                <a:ea typeface="Calibri"/>
                <a:cs typeface="Arial"/>
              </a:rPr>
              <a:t>واتاحة </a:t>
            </a:r>
            <a:r>
              <a:rPr lang="ar-EG" sz="2400" dirty="0">
                <a:latin typeface="Calibri"/>
                <a:ea typeface="Calibri"/>
                <a:cs typeface="Arial"/>
              </a:rPr>
              <a:t>الفرصة كاملة لكي يعبر كل مواطن عن رأيه </a:t>
            </a:r>
            <a:r>
              <a:rPr lang="ar-EG" sz="2400" dirty="0" smtClean="0">
                <a:latin typeface="Calibri"/>
                <a:ea typeface="Calibri"/>
                <a:cs typeface="Arial"/>
              </a:rPr>
              <a:t>ومناقشة </a:t>
            </a:r>
            <a:r>
              <a:rPr lang="ar-EG" sz="2400" dirty="0">
                <a:latin typeface="Calibri"/>
                <a:ea typeface="Calibri"/>
                <a:cs typeface="Arial"/>
              </a:rPr>
              <a:t>المسئولين والتنفيذيين المحليين .</a:t>
            </a:r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2808461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187624" y="1636864"/>
            <a:ext cx="69127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  <a:spcAft>
                <a:spcPts val="1000"/>
              </a:spcAft>
            </a:pPr>
            <a:r>
              <a:rPr lang="ar-SA" dirty="0" err="1" smtClean="0">
                <a:latin typeface="Calibri"/>
                <a:ea typeface="Calibri"/>
                <a:cs typeface="Arial"/>
              </a:rPr>
              <a:t>يأ</a:t>
            </a:r>
            <a:r>
              <a:rPr lang="ar-EG" sz="2400" dirty="0" smtClean="0">
                <a:latin typeface="Calibri"/>
                <a:ea typeface="Calibri"/>
                <a:cs typeface="Arial"/>
              </a:rPr>
              <a:t>تي </a:t>
            </a:r>
            <a:r>
              <a:rPr lang="ar-EG" sz="2400" dirty="0">
                <a:latin typeface="Calibri"/>
                <a:ea typeface="Calibri"/>
                <a:cs typeface="Arial"/>
              </a:rPr>
              <a:t>التليفزيون المحلي على قمة سائر وسائل الاعلام المحلية الاخرى لخصائصه ومميزاته السابقة </a:t>
            </a:r>
            <a:r>
              <a:rPr lang="ar-EG" sz="2400" dirty="0" smtClean="0">
                <a:latin typeface="Calibri"/>
                <a:ea typeface="Calibri"/>
                <a:cs typeface="Arial"/>
              </a:rPr>
              <a:t>والقادرة </a:t>
            </a:r>
            <a:r>
              <a:rPr lang="ar-EG" sz="2400" dirty="0">
                <a:latin typeface="Calibri"/>
                <a:ea typeface="Calibri"/>
                <a:cs typeface="Arial"/>
              </a:rPr>
              <a:t>عبر الصوت </a:t>
            </a:r>
            <a:r>
              <a:rPr lang="ar-EG" sz="2400" dirty="0" smtClean="0">
                <a:latin typeface="Calibri"/>
                <a:ea typeface="Calibri"/>
                <a:cs typeface="Arial"/>
              </a:rPr>
              <a:t>والصورة واللون و</a:t>
            </a:r>
            <a:r>
              <a:rPr lang="ar-SA" sz="2400" dirty="0" smtClean="0">
                <a:latin typeface="Calibri"/>
                <a:ea typeface="Calibri"/>
                <a:cs typeface="Arial"/>
              </a:rPr>
              <a:t>ا</a:t>
            </a:r>
            <a:r>
              <a:rPr lang="ar-EG" sz="2400" dirty="0" smtClean="0">
                <a:latin typeface="Calibri"/>
                <a:ea typeface="Calibri"/>
                <a:cs typeface="Arial"/>
              </a:rPr>
              <a:t>لحركة واللهجة </a:t>
            </a:r>
            <a:r>
              <a:rPr lang="ar-EG" sz="2400" dirty="0">
                <a:latin typeface="Calibri"/>
                <a:ea typeface="Calibri"/>
                <a:cs typeface="Arial"/>
              </a:rPr>
              <a:t>المناسبة </a:t>
            </a:r>
            <a:r>
              <a:rPr lang="ar-EG" sz="2400" dirty="0" smtClean="0">
                <a:latin typeface="Calibri"/>
                <a:ea typeface="Calibri"/>
                <a:cs typeface="Arial"/>
              </a:rPr>
              <a:t>والقضايا المستفاد</a:t>
            </a:r>
            <a:r>
              <a:rPr lang="ar-SA" sz="2400" dirty="0" smtClean="0">
                <a:latin typeface="Calibri"/>
                <a:ea typeface="Calibri"/>
                <a:cs typeface="Arial"/>
              </a:rPr>
              <a:t>د</a:t>
            </a:r>
            <a:r>
              <a:rPr lang="ar-EG" sz="2400" dirty="0" smtClean="0">
                <a:latin typeface="Calibri"/>
                <a:ea typeface="Calibri"/>
                <a:cs typeface="Arial"/>
              </a:rPr>
              <a:t>ه </a:t>
            </a:r>
            <a:r>
              <a:rPr lang="ar-EG" sz="2400" dirty="0">
                <a:latin typeface="Calibri"/>
                <a:ea typeface="Calibri"/>
                <a:cs typeface="Arial"/>
              </a:rPr>
              <a:t>من الواقع البيئي الاقليمي </a:t>
            </a:r>
            <a:r>
              <a:rPr lang="ar-EG" sz="2400" dirty="0" smtClean="0">
                <a:latin typeface="Calibri"/>
                <a:ea typeface="Calibri"/>
                <a:cs typeface="Arial"/>
              </a:rPr>
              <a:t>المحلي, والتي </a:t>
            </a:r>
            <a:r>
              <a:rPr lang="ar-EG" sz="2400" dirty="0">
                <a:latin typeface="Calibri"/>
                <a:ea typeface="Calibri"/>
                <a:cs typeface="Arial"/>
              </a:rPr>
              <a:t>يكاد يرى المشاهد فيها نفسه دون الحاجه الى معرفة القراءة </a:t>
            </a:r>
            <a:r>
              <a:rPr lang="ar-EG" sz="2400" dirty="0" smtClean="0">
                <a:latin typeface="Calibri"/>
                <a:ea typeface="Calibri"/>
                <a:cs typeface="Arial"/>
              </a:rPr>
              <a:t>والكتابة </a:t>
            </a:r>
            <a:r>
              <a:rPr lang="ar-EG" sz="2400" dirty="0">
                <a:latin typeface="Calibri"/>
                <a:ea typeface="Calibri"/>
                <a:cs typeface="Arial"/>
              </a:rPr>
              <a:t>على إحداث تأثيرات </a:t>
            </a:r>
            <a:r>
              <a:rPr lang="ar-EG" sz="2400" dirty="0" smtClean="0">
                <a:latin typeface="Calibri"/>
                <a:ea typeface="Calibri"/>
                <a:cs typeface="Arial"/>
              </a:rPr>
              <a:t>واستجابة, وردود </a:t>
            </a:r>
            <a:r>
              <a:rPr lang="ar-EG" sz="2400" dirty="0">
                <a:latin typeface="Calibri"/>
                <a:ea typeface="Calibri"/>
                <a:cs typeface="Arial"/>
              </a:rPr>
              <a:t>افعال لما يجرى طرحه على الرأي العام المحلي .</a:t>
            </a:r>
            <a:endParaRPr lang="en-US" sz="2400" dirty="0">
              <a:effectLst/>
              <a:latin typeface="Calibri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0802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339752" y="1268760"/>
            <a:ext cx="50223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ar-SA" sz="2400" dirty="0" smtClean="0"/>
              <a:t>إن </a:t>
            </a:r>
            <a:r>
              <a:rPr lang="ar-SA" sz="2400" dirty="0"/>
              <a:t>اقامة تليفزيون اقليمي لا يشكل </a:t>
            </a:r>
            <a:r>
              <a:rPr lang="ar-SA" sz="2400"/>
              <a:t>عبئا </a:t>
            </a:r>
            <a:r>
              <a:rPr lang="ar-SA" sz="2400" smtClean="0"/>
              <a:t>ماليًا نظرًا </a:t>
            </a:r>
            <a:r>
              <a:rPr lang="ar-SA" sz="2400" dirty="0"/>
              <a:t>لإمكانية تشغيل التليفزيون الاقليمي من خلال استوديو واحد فقط حيث يعتمد في تقديم معظم برامجه على الشارع </a:t>
            </a:r>
            <a:r>
              <a:rPr lang="ar-SA" sz="2400"/>
              <a:t>البيئي </a:t>
            </a:r>
            <a:r>
              <a:rPr lang="ar-SA" sz="2400" smtClean="0"/>
              <a:t>ومواقع </a:t>
            </a:r>
            <a:r>
              <a:rPr lang="ar-SA" sz="2400" dirty="0"/>
              <a:t>الانتاج . </a:t>
            </a:r>
          </a:p>
        </p:txBody>
      </p:sp>
    </p:spTree>
    <p:extLst>
      <p:ext uri="{BB962C8B-B14F-4D97-AF65-F5344CB8AC3E}">
        <p14:creationId xmlns:p14="http://schemas.microsoft.com/office/powerpoint/2010/main" val="5431689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|4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0.3|0.3|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692</TotalTime>
  <Words>267</Words>
  <Application>Microsoft Office PowerPoint</Application>
  <PresentationFormat>عرض على الشاشة (3:4)‏</PresentationFormat>
  <Paragraphs>16</Paragraphs>
  <Slides>10</Slides>
  <Notes>1</Notes>
  <HiddenSlides>0</HiddenSlides>
  <MMClips>3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1" baseType="lpstr">
      <vt:lpstr>تدفق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المحمديه جروب</dc:creator>
  <cp:lastModifiedBy>المحمديه جروب</cp:lastModifiedBy>
  <cp:revision>75</cp:revision>
  <dcterms:created xsi:type="dcterms:W3CDTF">2020-03-22T03:34:07Z</dcterms:created>
  <dcterms:modified xsi:type="dcterms:W3CDTF">2020-04-16T04:25:51Z</dcterms:modified>
</cp:coreProperties>
</file>