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7"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0E838FEA-EB4C-4BFB-9493-F1D9DC7F779C}" type="datetimeFigureOut">
              <a:rPr lang="ar-EG" smtClean="0"/>
              <a:t>07/09/1441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EA7CF15-4136-4B27-B001-3EA00D5FE382}" type="slidenum">
              <a:rPr lang="ar-EG" smtClean="0"/>
              <a:t>‹#›</a:t>
            </a:fld>
            <a:endParaRPr lang="ar-EG"/>
          </a:p>
        </p:txBody>
      </p:sp>
    </p:spTree>
    <p:extLst>
      <p:ext uri="{BB962C8B-B14F-4D97-AF65-F5344CB8AC3E}">
        <p14:creationId xmlns:p14="http://schemas.microsoft.com/office/powerpoint/2010/main" val="2603044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0E838FEA-EB4C-4BFB-9493-F1D9DC7F779C}" type="datetimeFigureOut">
              <a:rPr lang="ar-EG" smtClean="0"/>
              <a:t>07/09/1441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EA7CF15-4136-4B27-B001-3EA00D5FE382}" type="slidenum">
              <a:rPr lang="ar-EG" smtClean="0"/>
              <a:t>‹#›</a:t>
            </a:fld>
            <a:endParaRPr lang="ar-EG"/>
          </a:p>
        </p:txBody>
      </p:sp>
    </p:spTree>
    <p:extLst>
      <p:ext uri="{BB962C8B-B14F-4D97-AF65-F5344CB8AC3E}">
        <p14:creationId xmlns:p14="http://schemas.microsoft.com/office/powerpoint/2010/main" val="2765772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0E838FEA-EB4C-4BFB-9493-F1D9DC7F779C}" type="datetimeFigureOut">
              <a:rPr lang="ar-EG" smtClean="0"/>
              <a:t>07/09/1441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EA7CF15-4136-4B27-B001-3EA00D5FE382}" type="slidenum">
              <a:rPr lang="ar-EG" smtClean="0"/>
              <a:t>‹#›</a:t>
            </a:fld>
            <a:endParaRPr lang="ar-EG"/>
          </a:p>
        </p:txBody>
      </p:sp>
    </p:spTree>
    <p:extLst>
      <p:ext uri="{BB962C8B-B14F-4D97-AF65-F5344CB8AC3E}">
        <p14:creationId xmlns:p14="http://schemas.microsoft.com/office/powerpoint/2010/main" val="1821283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0E838FEA-EB4C-4BFB-9493-F1D9DC7F779C}" type="datetimeFigureOut">
              <a:rPr lang="ar-EG" smtClean="0"/>
              <a:t>07/09/1441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EA7CF15-4136-4B27-B001-3EA00D5FE382}" type="slidenum">
              <a:rPr lang="ar-EG" smtClean="0"/>
              <a:t>‹#›</a:t>
            </a:fld>
            <a:endParaRPr lang="ar-EG"/>
          </a:p>
        </p:txBody>
      </p:sp>
    </p:spTree>
    <p:extLst>
      <p:ext uri="{BB962C8B-B14F-4D97-AF65-F5344CB8AC3E}">
        <p14:creationId xmlns:p14="http://schemas.microsoft.com/office/powerpoint/2010/main" val="4090152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838FEA-EB4C-4BFB-9493-F1D9DC7F779C}" type="datetimeFigureOut">
              <a:rPr lang="ar-EG" smtClean="0"/>
              <a:t>07/09/1441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EA7CF15-4136-4B27-B001-3EA00D5FE382}" type="slidenum">
              <a:rPr lang="ar-EG" smtClean="0"/>
              <a:t>‹#›</a:t>
            </a:fld>
            <a:endParaRPr lang="ar-EG"/>
          </a:p>
        </p:txBody>
      </p:sp>
    </p:spTree>
    <p:extLst>
      <p:ext uri="{BB962C8B-B14F-4D97-AF65-F5344CB8AC3E}">
        <p14:creationId xmlns:p14="http://schemas.microsoft.com/office/powerpoint/2010/main" val="775062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0E838FEA-EB4C-4BFB-9493-F1D9DC7F779C}" type="datetimeFigureOut">
              <a:rPr lang="ar-EG" smtClean="0"/>
              <a:t>07/09/1441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DEA7CF15-4136-4B27-B001-3EA00D5FE382}" type="slidenum">
              <a:rPr lang="ar-EG" smtClean="0"/>
              <a:t>‹#›</a:t>
            </a:fld>
            <a:endParaRPr lang="ar-EG"/>
          </a:p>
        </p:txBody>
      </p:sp>
    </p:spTree>
    <p:extLst>
      <p:ext uri="{BB962C8B-B14F-4D97-AF65-F5344CB8AC3E}">
        <p14:creationId xmlns:p14="http://schemas.microsoft.com/office/powerpoint/2010/main" val="241709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0E838FEA-EB4C-4BFB-9493-F1D9DC7F779C}" type="datetimeFigureOut">
              <a:rPr lang="ar-EG" smtClean="0"/>
              <a:t>07/09/1441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DEA7CF15-4136-4B27-B001-3EA00D5FE382}" type="slidenum">
              <a:rPr lang="ar-EG" smtClean="0"/>
              <a:t>‹#›</a:t>
            </a:fld>
            <a:endParaRPr lang="ar-EG"/>
          </a:p>
        </p:txBody>
      </p:sp>
    </p:spTree>
    <p:extLst>
      <p:ext uri="{BB962C8B-B14F-4D97-AF65-F5344CB8AC3E}">
        <p14:creationId xmlns:p14="http://schemas.microsoft.com/office/powerpoint/2010/main" val="1658490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0E838FEA-EB4C-4BFB-9493-F1D9DC7F779C}" type="datetimeFigureOut">
              <a:rPr lang="ar-EG" smtClean="0"/>
              <a:t>07/09/1441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DEA7CF15-4136-4B27-B001-3EA00D5FE382}" type="slidenum">
              <a:rPr lang="ar-EG" smtClean="0"/>
              <a:t>‹#›</a:t>
            </a:fld>
            <a:endParaRPr lang="ar-EG"/>
          </a:p>
        </p:txBody>
      </p:sp>
    </p:spTree>
    <p:extLst>
      <p:ext uri="{BB962C8B-B14F-4D97-AF65-F5344CB8AC3E}">
        <p14:creationId xmlns:p14="http://schemas.microsoft.com/office/powerpoint/2010/main" val="2797700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38FEA-EB4C-4BFB-9493-F1D9DC7F779C}" type="datetimeFigureOut">
              <a:rPr lang="ar-EG" smtClean="0"/>
              <a:t>07/09/1441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DEA7CF15-4136-4B27-B001-3EA00D5FE382}" type="slidenum">
              <a:rPr lang="ar-EG" smtClean="0"/>
              <a:t>‹#›</a:t>
            </a:fld>
            <a:endParaRPr lang="ar-EG"/>
          </a:p>
        </p:txBody>
      </p:sp>
    </p:spTree>
    <p:extLst>
      <p:ext uri="{BB962C8B-B14F-4D97-AF65-F5344CB8AC3E}">
        <p14:creationId xmlns:p14="http://schemas.microsoft.com/office/powerpoint/2010/main" val="1142075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38FEA-EB4C-4BFB-9493-F1D9DC7F779C}" type="datetimeFigureOut">
              <a:rPr lang="ar-EG" smtClean="0"/>
              <a:t>07/09/1441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DEA7CF15-4136-4B27-B001-3EA00D5FE382}" type="slidenum">
              <a:rPr lang="ar-EG" smtClean="0"/>
              <a:t>‹#›</a:t>
            </a:fld>
            <a:endParaRPr lang="ar-EG"/>
          </a:p>
        </p:txBody>
      </p:sp>
    </p:spTree>
    <p:extLst>
      <p:ext uri="{BB962C8B-B14F-4D97-AF65-F5344CB8AC3E}">
        <p14:creationId xmlns:p14="http://schemas.microsoft.com/office/powerpoint/2010/main" val="3322906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38FEA-EB4C-4BFB-9493-F1D9DC7F779C}" type="datetimeFigureOut">
              <a:rPr lang="ar-EG" smtClean="0"/>
              <a:t>07/09/1441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DEA7CF15-4136-4B27-B001-3EA00D5FE382}" type="slidenum">
              <a:rPr lang="ar-EG" smtClean="0"/>
              <a:t>‹#›</a:t>
            </a:fld>
            <a:endParaRPr lang="ar-EG"/>
          </a:p>
        </p:txBody>
      </p:sp>
    </p:spTree>
    <p:extLst>
      <p:ext uri="{BB962C8B-B14F-4D97-AF65-F5344CB8AC3E}">
        <p14:creationId xmlns:p14="http://schemas.microsoft.com/office/powerpoint/2010/main" val="4272930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E838FEA-EB4C-4BFB-9493-F1D9DC7F779C}" type="datetimeFigureOut">
              <a:rPr lang="ar-EG" smtClean="0"/>
              <a:t>07/09/1441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EA7CF15-4136-4B27-B001-3EA00D5FE382}" type="slidenum">
              <a:rPr lang="ar-EG" smtClean="0"/>
              <a:t>‹#›</a:t>
            </a:fld>
            <a:endParaRPr lang="ar-EG"/>
          </a:p>
        </p:txBody>
      </p:sp>
    </p:spTree>
    <p:extLst>
      <p:ext uri="{BB962C8B-B14F-4D97-AF65-F5344CB8AC3E}">
        <p14:creationId xmlns:p14="http://schemas.microsoft.com/office/powerpoint/2010/main" val="3756712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488832" cy="1296144"/>
          </a:xfrm>
          <a:solidFill>
            <a:srgbClr val="FFFF66"/>
          </a:solidFill>
        </p:spPr>
        <p:txBody>
          <a:bodyPr>
            <a:noAutofit/>
          </a:bodyPr>
          <a:lstStyle/>
          <a:p>
            <a:r>
              <a:rPr lang="ar-EG" sz="7200" b="1" i="1" u="sng" dirty="0">
                <a:solidFill>
                  <a:srgbClr val="00B050"/>
                </a:solidFill>
                <a:effectLst>
                  <a:outerShdw blurRad="38100" dist="38100" dir="2700000" algn="tl">
                    <a:srgbClr val="000000">
                      <a:alpha val="43137"/>
                    </a:srgbClr>
                  </a:outerShdw>
                </a:effectLst>
              </a:rPr>
              <a:t/>
            </a:r>
            <a:br>
              <a:rPr lang="ar-EG" sz="7200" b="1" i="1" u="sng" dirty="0">
                <a:solidFill>
                  <a:srgbClr val="00B050"/>
                </a:solidFill>
                <a:effectLst>
                  <a:outerShdw blurRad="38100" dist="38100" dir="2700000" algn="tl">
                    <a:srgbClr val="000000">
                      <a:alpha val="43137"/>
                    </a:srgbClr>
                  </a:outerShdw>
                </a:effectLst>
              </a:rPr>
            </a:br>
            <a:r>
              <a:rPr lang="ar-EG" sz="7200" b="1" i="1" u="sng" dirty="0" smtClean="0">
                <a:solidFill>
                  <a:srgbClr val="00B050"/>
                </a:solidFill>
                <a:effectLst>
                  <a:outerShdw blurRad="38100" dist="38100" dir="2700000" algn="tl">
                    <a:srgbClr val="000000">
                      <a:alpha val="43137"/>
                    </a:srgbClr>
                  </a:outerShdw>
                </a:effectLst>
              </a:rPr>
              <a:t>المحاضرةالحاديةعشر</a:t>
            </a:r>
            <a:r>
              <a:rPr lang="ar-EG" sz="7200" b="1" i="1" u="sng" dirty="0" smtClean="0">
                <a:solidFill>
                  <a:srgbClr val="00B050"/>
                </a:solidFill>
                <a:effectLst>
                  <a:outerShdw blurRad="38100" dist="38100" dir="2700000" algn="tl">
                    <a:srgbClr val="000000">
                      <a:alpha val="43137"/>
                    </a:srgbClr>
                  </a:outerShdw>
                </a:effectLst>
              </a:rPr>
              <a:t/>
            </a:r>
            <a:br>
              <a:rPr lang="ar-EG" sz="7200" b="1" i="1" u="sng" dirty="0" smtClean="0">
                <a:solidFill>
                  <a:srgbClr val="00B050"/>
                </a:solidFill>
                <a:effectLst>
                  <a:outerShdw blurRad="38100" dist="38100" dir="2700000" algn="tl">
                    <a:srgbClr val="000000">
                      <a:alpha val="43137"/>
                    </a:srgbClr>
                  </a:outerShdw>
                </a:effectLst>
              </a:rPr>
            </a:br>
            <a:endParaRPr lang="ar-EG" sz="7200" b="1" i="1" u="sng" dirty="0">
              <a:solidFill>
                <a:srgbClr val="00B05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39552" y="1700808"/>
            <a:ext cx="7560840" cy="4752528"/>
          </a:xfrm>
          <a:solidFill>
            <a:srgbClr val="FFFF66"/>
          </a:solidFill>
        </p:spPr>
        <p:style>
          <a:lnRef idx="1">
            <a:schemeClr val="accent2"/>
          </a:lnRef>
          <a:fillRef idx="2">
            <a:schemeClr val="accent2"/>
          </a:fillRef>
          <a:effectRef idx="1">
            <a:schemeClr val="accent2"/>
          </a:effectRef>
          <a:fontRef idx="minor">
            <a:schemeClr val="dk1"/>
          </a:fontRef>
        </p:style>
        <p:txBody>
          <a:bodyPr>
            <a:noAutofit/>
          </a:bodyPr>
          <a:lstStyle/>
          <a:p>
            <a:pPr algn="r"/>
            <a:r>
              <a:rPr lang="ar-EG" sz="3600" b="1" dirty="0" smtClean="0">
                <a:solidFill>
                  <a:srgbClr val="00B050"/>
                </a:solidFill>
              </a:rPr>
              <a:t>الفرقة </a:t>
            </a:r>
            <a:r>
              <a:rPr lang="ar-EG" sz="3600" b="1" dirty="0" smtClean="0">
                <a:solidFill>
                  <a:srgbClr val="00B050"/>
                </a:solidFill>
              </a:rPr>
              <a:t>الرابعة:علاقات عامة.</a:t>
            </a:r>
            <a:endParaRPr lang="ar-EG" sz="3600" b="1" dirty="0" smtClean="0">
              <a:solidFill>
                <a:srgbClr val="00B050"/>
              </a:solidFill>
            </a:endParaRPr>
          </a:p>
          <a:p>
            <a:pPr algn="r"/>
            <a:r>
              <a:rPr lang="ar-EG" b="1" dirty="0" smtClean="0">
                <a:solidFill>
                  <a:srgbClr val="00B050"/>
                </a:solidFill>
              </a:rPr>
              <a:t>اسم </a:t>
            </a:r>
            <a:r>
              <a:rPr lang="ar-EG" b="1" dirty="0" smtClean="0">
                <a:solidFill>
                  <a:srgbClr val="00B050"/>
                </a:solidFill>
              </a:rPr>
              <a:t>المقرر/ </a:t>
            </a:r>
            <a:r>
              <a:rPr lang="ar-EG" b="1" dirty="0" smtClean="0">
                <a:solidFill>
                  <a:srgbClr val="00B050"/>
                </a:solidFill>
              </a:rPr>
              <a:t>انتاج المواد السمعية والبصرية.</a:t>
            </a:r>
            <a:endParaRPr lang="ar-EG" b="1" dirty="0" smtClean="0">
              <a:solidFill>
                <a:srgbClr val="00B050"/>
              </a:solidFill>
            </a:endParaRPr>
          </a:p>
          <a:p>
            <a:pPr algn="r"/>
            <a:endParaRPr lang="ar-EG" b="1" dirty="0">
              <a:solidFill>
                <a:srgbClr val="00B050"/>
              </a:solidFill>
            </a:endParaRPr>
          </a:p>
          <a:p>
            <a:pPr algn="r"/>
            <a:r>
              <a:rPr lang="ar-EG" b="1" dirty="0" smtClean="0">
                <a:solidFill>
                  <a:srgbClr val="00B050"/>
                </a:solidFill>
              </a:rPr>
              <a:t>                               </a:t>
            </a:r>
            <a:r>
              <a:rPr lang="ar-EG" b="1" dirty="0" smtClean="0">
                <a:solidFill>
                  <a:srgbClr val="00B050"/>
                </a:solidFill>
              </a:rPr>
              <a:t>           </a:t>
            </a:r>
            <a:r>
              <a:rPr lang="ar-EG" b="1" dirty="0" smtClean="0">
                <a:solidFill>
                  <a:srgbClr val="00B050"/>
                </a:solidFill>
              </a:rPr>
              <a:t>د/ آمال  السعدى</a:t>
            </a:r>
          </a:p>
          <a:p>
            <a:pPr algn="r"/>
            <a:endParaRPr lang="ar-EG" b="1" dirty="0">
              <a:solidFill>
                <a:srgbClr val="00B050"/>
              </a:solidFill>
            </a:endParaRPr>
          </a:p>
        </p:txBody>
      </p:sp>
    </p:spTree>
    <p:extLst>
      <p:ext uri="{BB962C8B-B14F-4D97-AF65-F5344CB8AC3E}">
        <p14:creationId xmlns:p14="http://schemas.microsoft.com/office/powerpoint/2010/main" val="354517916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264696"/>
          </a:xfrm>
          <a:solidFill>
            <a:schemeClr val="bg1"/>
          </a:solidFill>
        </p:spPr>
        <p:txBody>
          <a:bodyPr/>
          <a:lstStyle/>
          <a:p>
            <a:endParaRPr lang="ar-EG" dirty="0" smtClean="0">
              <a:solidFill>
                <a:srgbClr val="00B0F0"/>
              </a:solidFill>
            </a:endParaRPr>
          </a:p>
          <a:p>
            <a:endParaRPr lang="ar-EG" dirty="0">
              <a:solidFill>
                <a:srgbClr val="00B0F0"/>
              </a:solidFill>
            </a:endParaRPr>
          </a:p>
          <a:p>
            <a:r>
              <a:rPr lang="ar-EG" sz="4000" b="1" dirty="0" smtClean="0">
                <a:solidFill>
                  <a:srgbClr val="00B050"/>
                </a:solidFill>
              </a:rPr>
              <a:t>تمنياتى لكم التوفيق والنجاح الباهر</a:t>
            </a:r>
            <a:endParaRPr lang="ar-EG" sz="4000" b="1" dirty="0" smtClean="0">
              <a:solidFill>
                <a:schemeClr val="accent2">
                  <a:lumMod val="60000"/>
                  <a:lumOff val="40000"/>
                </a:schemeClr>
              </a:solidFill>
              <a:effectLst>
                <a:outerShdw blurRad="38100" dist="38100" dir="2700000" algn="tl">
                  <a:srgbClr val="000000">
                    <a:alpha val="43137"/>
                  </a:srgbClr>
                </a:outerShdw>
              </a:effectLst>
            </a:endParaRPr>
          </a:p>
          <a:p>
            <a:r>
              <a:rPr lang="ar-EG" sz="4000" b="1" dirty="0" smtClean="0">
                <a:solidFill>
                  <a:schemeClr val="accent2">
                    <a:lumMod val="60000"/>
                    <a:lumOff val="40000"/>
                  </a:schemeClr>
                </a:solidFill>
                <a:effectLst>
                  <a:outerShdw blurRad="38100" dist="38100" dir="2700000" algn="tl">
                    <a:srgbClr val="000000">
                      <a:alpha val="43137"/>
                    </a:srgbClr>
                  </a:outerShdw>
                </a:effectLst>
              </a:rPr>
              <a:t>د/آمال السعدى</a:t>
            </a:r>
          </a:p>
          <a:p>
            <a:endParaRPr lang="ar-EG" sz="4000" dirty="0" smtClean="0"/>
          </a:p>
          <a:p>
            <a:endParaRPr lang="ar-EG" sz="4000" dirty="0"/>
          </a:p>
        </p:txBody>
      </p:sp>
      <p:pic>
        <p:nvPicPr>
          <p:cNvPr id="2050" name="Picture 2" descr="E:\المواد التى تدرس\صور للمادة\766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434" y="2704640"/>
            <a:ext cx="3443550" cy="344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1741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المواد التى تدرس\صور للمادة\6قفبثق.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8928992" cy="6192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4116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ar-EG" b="1" u="sng" dirty="0" smtClean="0"/>
              <a:t>عناصر الوسائط المتعددة:</a:t>
            </a:r>
            <a:endParaRPr lang="ar-EG" dirty="0"/>
          </a:p>
        </p:txBody>
      </p:sp>
      <p:sp>
        <p:nvSpPr>
          <p:cNvPr id="3" name="Content Placeholder 2"/>
          <p:cNvSpPr>
            <a:spLocks noGrp="1"/>
          </p:cNvSpPr>
          <p:nvPr>
            <p:ph idx="1"/>
          </p:nvPr>
        </p:nvSpPr>
        <p:spPr>
          <a:solidFill>
            <a:srgbClr val="FFFF66"/>
          </a:solidFill>
        </p:spPr>
        <p:txBody>
          <a:bodyPr>
            <a:normAutofit fontScale="92500" lnSpcReduction="20000"/>
          </a:bodyPr>
          <a:lstStyle/>
          <a:p>
            <a:r>
              <a:rPr lang="ar-EG" dirty="0" smtClean="0">
                <a:effectLst/>
              </a:rPr>
              <a:t> </a:t>
            </a:r>
            <a:r>
              <a:rPr lang="ar-EG" b="1" u="sng" dirty="0" smtClean="0">
                <a:effectLst/>
              </a:rPr>
              <a:t/>
            </a:r>
            <a:br>
              <a:rPr lang="ar-EG" b="1" u="sng" dirty="0" smtClean="0">
                <a:effectLst/>
              </a:rPr>
            </a:br>
            <a:r>
              <a:rPr lang="ar-EG" b="1" u="sng" dirty="0"/>
              <a:t>1. النصوص المكتوبة </a:t>
            </a:r>
            <a:r>
              <a:rPr lang="en-US" b="1" u="sng" dirty="0"/>
              <a:t>Texts :</a:t>
            </a:r>
            <a:r>
              <a:rPr lang="en-US" dirty="0" smtClean="0">
                <a:effectLst/>
              </a:rPr>
              <a:t/>
            </a:r>
            <a:br>
              <a:rPr lang="en-US" dirty="0" smtClean="0">
                <a:effectLst/>
              </a:rPr>
            </a:br>
            <a:r>
              <a:rPr lang="ar-EG" dirty="0"/>
              <a:t>و يقصد بالنص المكتوب كل ما تحتويه الشاشة من بيانات مكتوبة تعرض علي المستخدم أثناء تفاعليه مع البرنامج وهي عبارة عن فقرات تظهر منظمة على الشاشة او عناوين للاجزاء الرئيسية على الشاشة او لتعريف المستخدم باهداف البرنامج في صياغات متفردة مرقمة او لاعطاء ارشادات وتوجيهات المستخدم ويتم التعامل معها بحركة واحدة من المستخدم عن طيق الضغط على الفارة (الماوس) او لوحة المفاتيح مثلا ومن الممكن التحكم في حجم الكلمات المكتوبة وحجم الحروف وتوزيعها وكتابتها ولونها وطريقة ظهورها في البرنامج.</a:t>
            </a:r>
          </a:p>
        </p:txBody>
      </p:sp>
    </p:spTree>
    <p:extLst>
      <p:ext uri="{BB962C8B-B14F-4D97-AF65-F5344CB8AC3E}">
        <p14:creationId xmlns:p14="http://schemas.microsoft.com/office/powerpoint/2010/main" val="2425939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fontScale="90000"/>
          </a:bodyPr>
          <a:lstStyle/>
          <a:p>
            <a:r>
              <a:rPr lang="ar-EG" b="1" u="sng" dirty="0" smtClean="0"/>
              <a:t/>
            </a:r>
            <a:br>
              <a:rPr lang="ar-EG" b="1" u="sng" dirty="0" smtClean="0"/>
            </a:br>
            <a:r>
              <a:rPr lang="ar-EG" b="1" u="sng" dirty="0" smtClean="0"/>
              <a:t>اللغة المنطوقة </a:t>
            </a:r>
            <a:r>
              <a:rPr lang="en-US" b="1" u="sng" dirty="0" smtClean="0"/>
              <a:t>Spoken Words :</a:t>
            </a:r>
            <a:r>
              <a:rPr lang="en-US" dirty="0" smtClean="0">
                <a:effectLst/>
              </a:rPr>
              <a:t/>
            </a:r>
            <a:br>
              <a:rPr lang="en-US" dirty="0" smtClean="0">
                <a:effectLst/>
              </a:rPr>
            </a:br>
            <a:endParaRPr lang="ar-EG" dirty="0"/>
          </a:p>
        </p:txBody>
      </p:sp>
      <p:sp>
        <p:nvSpPr>
          <p:cNvPr id="3" name="Content Placeholder 2"/>
          <p:cNvSpPr>
            <a:spLocks noGrp="1"/>
          </p:cNvSpPr>
          <p:nvPr>
            <p:ph idx="1"/>
          </p:nvPr>
        </p:nvSpPr>
        <p:spPr>
          <a:solidFill>
            <a:schemeClr val="accent4">
              <a:lumMod val="40000"/>
              <a:lumOff val="60000"/>
            </a:schemeClr>
          </a:solidFill>
        </p:spPr>
        <p:txBody>
          <a:bodyPr>
            <a:normAutofit lnSpcReduction="10000"/>
          </a:bodyPr>
          <a:lstStyle/>
          <a:p>
            <a:r>
              <a:rPr lang="ar-EG" dirty="0" smtClean="0"/>
              <a:t>و </a:t>
            </a:r>
            <a:r>
              <a:rPr lang="ar-EG" dirty="0"/>
              <a:t>قد تكون اللغة المنطوقة من أكثر مكونات بنية الوسائط المتعددة إستخداماً وتتمثل في صورة احاديث مسموعة منطوقة بلغة ما تصدر من سماعات الجهاز، ولذلك يجب عزل موقع التسجيل سواء خارجياً عن طريق استخدام المواد العازلة للصوت لمنع دخول الأصوات،أو داخلياً عن طريق عزل الأجهزة وغرفة التحكم لضمان عدم حدوث تداخل في الأصوات.</a:t>
            </a:r>
            <a:endParaRPr lang="ar-EG" dirty="0" smtClean="0">
              <a:effectLst/>
            </a:endParaRPr>
          </a:p>
          <a:p>
            <a:r>
              <a:rPr lang="ar-EG" dirty="0" smtClean="0">
                <a:effectLst/>
              </a:rPr>
              <a:t/>
            </a:r>
            <a:br>
              <a:rPr lang="ar-EG" dirty="0" smtClean="0">
                <a:effectLst/>
              </a:rPr>
            </a:br>
            <a:endParaRPr lang="ar-EG" dirty="0" smtClean="0">
              <a:effectLst/>
            </a:endParaRPr>
          </a:p>
          <a:p>
            <a:endParaRPr lang="ar-EG" dirty="0"/>
          </a:p>
        </p:txBody>
      </p:sp>
    </p:spTree>
    <p:extLst>
      <p:ext uri="{BB962C8B-B14F-4D97-AF65-F5344CB8AC3E}">
        <p14:creationId xmlns:p14="http://schemas.microsoft.com/office/powerpoint/2010/main" val="2557646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363272" cy="5793507"/>
          </a:xfrm>
          <a:solidFill>
            <a:schemeClr val="tx2">
              <a:lumMod val="20000"/>
              <a:lumOff val="80000"/>
            </a:schemeClr>
          </a:solidFill>
        </p:spPr>
        <p:txBody>
          <a:bodyPr>
            <a:normAutofit fontScale="85000" lnSpcReduction="10000"/>
          </a:bodyPr>
          <a:lstStyle/>
          <a:p>
            <a:r>
              <a:rPr lang="ar-EG" b="1" u="sng" dirty="0"/>
              <a:t>. الصورة الثابتة </a:t>
            </a:r>
            <a:r>
              <a:rPr lang="en-US" b="1" u="sng" dirty="0"/>
              <a:t>Still Pictures :</a:t>
            </a:r>
            <a:endParaRPr lang="en-US" dirty="0" smtClean="0">
              <a:effectLst/>
            </a:endParaRPr>
          </a:p>
          <a:p>
            <a:r>
              <a:rPr lang="ar-EG" dirty="0"/>
              <a:t>هي عبارة عن لقطات ساكنة لاشياء حقيقية يمكن عرضها لاية فترة زمنية ويمكن تصغيرها او تكبيرها حسب رغبة المستخدم،كما تؤخذ من فيلم سينمائي أو لقطة تليفزيونية،وعند نقلها الي الكمبيوتر تملأ الشاشة بأكملها،ويمكن أن تكون ملونة وتوضع في مكان ما علي الشاشة.</a:t>
            </a:r>
            <a:r>
              <a:rPr lang="ar-EG" dirty="0" smtClean="0">
                <a:effectLst/>
              </a:rPr>
              <a:t/>
            </a:r>
            <a:br>
              <a:rPr lang="ar-EG" dirty="0" smtClean="0">
                <a:effectLst/>
              </a:rPr>
            </a:br>
            <a:r>
              <a:rPr lang="ar-EG" b="1" u="sng" dirty="0"/>
              <a:t>4. الصور المتحركة </a:t>
            </a:r>
            <a:r>
              <a:rPr lang="en-US" b="1" u="sng" dirty="0"/>
              <a:t>Carton :</a:t>
            </a:r>
            <a:r>
              <a:rPr lang="en-US" dirty="0" smtClean="0">
                <a:effectLst/>
              </a:rPr>
              <a:t/>
            </a:r>
            <a:br>
              <a:rPr lang="en-US" dirty="0" smtClean="0">
                <a:effectLst/>
              </a:rPr>
            </a:br>
            <a:r>
              <a:rPr lang="ar-EG" dirty="0"/>
              <a:t>يمكن عن طريق الكومبيوتر انتاج رسوم متحركة وذلك برسم شكل اولي وتعديله وتلوينه وعن طريق برامج الرسوم المتحركة يتم التحكم في تحريك الرسوم التي تم اعدادها بسرعة معينة ونقلها على الشاشة و تتبع القيمة الإستثنائية للصور المتحركة من قدرتها علي تقديم تمثيل غني بالمعلومات و التفاصيل القابلة للتصديق،لأحداث أو مشاهد تفصلنا عنها موانع زمانية أو مكانية لا سبيل لنا لتجاوزها.</a:t>
            </a:r>
            <a:endParaRPr lang="ar-EG" dirty="0" smtClean="0">
              <a:effectLst/>
            </a:endParaRPr>
          </a:p>
          <a:p>
            <a:r>
              <a:rPr lang="ar-EG" dirty="0" smtClean="0">
                <a:effectLst/>
              </a:rPr>
              <a:t/>
            </a:r>
            <a:br>
              <a:rPr lang="ar-EG" dirty="0" smtClean="0">
                <a:effectLst/>
              </a:rPr>
            </a:br>
            <a:endParaRPr lang="ar-EG" dirty="0"/>
          </a:p>
        </p:txBody>
      </p:sp>
    </p:spTree>
    <p:extLst>
      <p:ext uri="{BB962C8B-B14F-4D97-AF65-F5344CB8AC3E}">
        <p14:creationId xmlns:p14="http://schemas.microsoft.com/office/powerpoint/2010/main" val="151075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363272" cy="5865515"/>
          </a:xfrm>
          <a:solidFill>
            <a:schemeClr val="accent2">
              <a:lumMod val="40000"/>
              <a:lumOff val="60000"/>
            </a:schemeClr>
          </a:solidFill>
        </p:spPr>
        <p:txBody>
          <a:bodyPr>
            <a:normAutofit fontScale="92500"/>
          </a:bodyPr>
          <a:lstStyle/>
          <a:p>
            <a:r>
              <a:rPr lang="ar-EG" b="1" u="sng" dirty="0" smtClean="0"/>
              <a:t>. لقطات الفديو </a:t>
            </a:r>
            <a:r>
              <a:rPr lang="en-US" b="1" u="sng" dirty="0" smtClean="0"/>
              <a:t>Video Clip :</a:t>
            </a:r>
            <a:r>
              <a:rPr lang="en-US" dirty="0" smtClean="0">
                <a:effectLst/>
              </a:rPr>
              <a:t/>
            </a:r>
            <a:br>
              <a:rPr lang="en-US" dirty="0" smtClean="0">
                <a:effectLst/>
              </a:rPr>
            </a:br>
            <a:r>
              <a:rPr lang="ar-EG" dirty="0" smtClean="0"/>
              <a:t>وتظهر في صورة لقطات فليمية متحركة سجلت بطريقة رقمية تعرض بطريقة رقمية ايضا من الممكن اخذها من مصادر متعددة.</a:t>
            </a:r>
            <a:endParaRPr lang="ar-EG" dirty="0" smtClean="0">
              <a:effectLst/>
            </a:endParaRPr>
          </a:p>
          <a:p>
            <a:r>
              <a:rPr lang="ar-EG" b="1" u="sng" dirty="0" smtClean="0"/>
              <a:t>. الموسيقى والمؤثرات الصوتية </a:t>
            </a:r>
            <a:r>
              <a:rPr lang="en-US" b="1" u="sng" dirty="0" smtClean="0"/>
              <a:t>Music And Sound :</a:t>
            </a:r>
            <a:r>
              <a:rPr lang="en-US" dirty="0" smtClean="0">
                <a:effectLst/>
              </a:rPr>
              <a:t/>
            </a:r>
            <a:br>
              <a:rPr lang="en-US" dirty="0" smtClean="0">
                <a:effectLst/>
              </a:rPr>
            </a:br>
            <a:r>
              <a:rPr lang="ar-EG" dirty="0" smtClean="0"/>
              <a:t>وهي عبارة من اصوات موسيقية تصاحب المثيرات البصرية التي تظهر على الشاشة ويمكن ان تكون مؤثرات خاصة مثل صوت الرياح ،المطر ، الطيور وإضافة الموسيقي و المؤثرات الصوتية يعطي عروض الوسائط المتعددة بعداً جمالياً،كما أنها تلعب عدة أدوار أثناء عرض البرنامج،حيث تهيئ مناخ التعلم في بداية العرض ،وتدعم مشاعر المتعلم،وقد توضح له نقاط معينة في محتوي البرنامج بالإضافة الي فهم الرسالة و المعلومة المقدمة</a:t>
            </a:r>
            <a:endParaRPr lang="ar-EG" dirty="0"/>
          </a:p>
        </p:txBody>
      </p:sp>
    </p:spTree>
    <p:extLst>
      <p:ext uri="{BB962C8B-B14F-4D97-AF65-F5344CB8AC3E}">
        <p14:creationId xmlns:p14="http://schemas.microsoft.com/office/powerpoint/2010/main" val="1216023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363272" cy="6009531"/>
          </a:xfrm>
          <a:solidFill>
            <a:schemeClr val="accent1">
              <a:lumMod val="40000"/>
              <a:lumOff val="60000"/>
            </a:schemeClr>
          </a:solidFill>
        </p:spPr>
        <p:txBody>
          <a:bodyPr>
            <a:normAutofit fontScale="85000" lnSpcReduction="20000"/>
          </a:bodyPr>
          <a:lstStyle/>
          <a:p>
            <a:r>
              <a:rPr lang="ar-EG" dirty="0" smtClean="0">
                <a:effectLst/>
              </a:rPr>
              <a:t/>
            </a:r>
            <a:br>
              <a:rPr lang="ar-EG" dirty="0" smtClean="0">
                <a:effectLst/>
              </a:rPr>
            </a:br>
            <a:r>
              <a:rPr lang="ar-EG" b="1" u="sng" dirty="0"/>
              <a:t>7. الواقع الافتراضي </a:t>
            </a:r>
            <a:r>
              <a:rPr lang="en-US" b="1" u="sng" dirty="0"/>
              <a:t>Virtual Reality :</a:t>
            </a:r>
            <a:r>
              <a:rPr lang="en-US" dirty="0" smtClean="0">
                <a:effectLst/>
              </a:rPr>
              <a:t/>
            </a:r>
            <a:br>
              <a:rPr lang="en-US" dirty="0" smtClean="0">
                <a:effectLst/>
              </a:rPr>
            </a:br>
            <a:r>
              <a:rPr lang="ar-EG" dirty="0"/>
              <a:t>وهذا المفهوم يعني محاكاة الواقع كما هو من خلال توليده علي شاشات الكمبيوتر، ويتمثل في اظهار الاشياء الثابتة والمتحركة وكانها في عالمها الحقيقي من حيث تجسيدها وحركتها والاحساس بها وذلك امرا هاما جدا في برامج المحاكاة الواقعية . </a:t>
            </a:r>
            <a:r>
              <a:rPr lang="ar-EG" dirty="0" smtClean="0">
                <a:effectLst/>
              </a:rPr>
              <a:t/>
            </a:r>
            <a:br>
              <a:rPr lang="ar-EG" dirty="0" smtClean="0">
                <a:effectLst/>
              </a:rPr>
            </a:br>
            <a:r>
              <a:rPr lang="ar-EG" dirty="0"/>
              <a:t>و تعتمد برامج الواقع الإفتراضي علي تجسيم العناصر من 10 الي 15 مرة في الثانية أو مللي ثانية لكل جهاز.</a:t>
            </a:r>
            <a:r>
              <a:rPr lang="ar-EG" dirty="0" smtClean="0">
                <a:effectLst/>
              </a:rPr>
              <a:t/>
            </a:r>
            <a:br>
              <a:rPr lang="ar-EG" dirty="0" smtClean="0">
                <a:effectLst/>
              </a:rPr>
            </a:br>
            <a:r>
              <a:rPr lang="ar-EG" dirty="0"/>
              <a:t>و يستخدم هذا النظام في مجال التعليم فيما يسمي بالجامعة الإفتراضية ،وهو نظام للتعليم عن بعد يحقق للدارسين تفاعلاً حقيقياً سواء عبر المحاضرات أو مجموعات الحوار.</a:t>
            </a:r>
            <a:endParaRPr lang="ar-EG" dirty="0" smtClean="0">
              <a:effectLst/>
            </a:endParaRPr>
          </a:p>
          <a:p>
            <a:r>
              <a:rPr lang="ar-EG" dirty="0" smtClean="0">
                <a:effectLst/>
              </a:rPr>
              <a:t/>
            </a:r>
            <a:br>
              <a:rPr lang="ar-EG" dirty="0" smtClean="0">
                <a:effectLst/>
              </a:rPr>
            </a:br>
            <a:r>
              <a:rPr lang="ar-EG" dirty="0"/>
              <a:t>والجدير بالذكر انه لايشترط في برنامج الوسائط المتعددة توافر كل العناصر السابقة ولكنه لكل برنامج وكل مادة دراسية طبيعة خاصة والفيصل هو خدمة الموضوع المعروض بكفاءة وفعالية ليحقق الاهداف المنشودة.</a:t>
            </a:r>
            <a:r>
              <a:rPr lang="ar-EG" dirty="0" smtClean="0">
                <a:effectLst/>
              </a:rPr>
              <a:t> </a:t>
            </a:r>
          </a:p>
          <a:p>
            <a:endParaRPr lang="ar-EG" dirty="0"/>
          </a:p>
        </p:txBody>
      </p:sp>
    </p:spTree>
    <p:extLst>
      <p:ext uri="{BB962C8B-B14F-4D97-AF65-F5344CB8AC3E}">
        <p14:creationId xmlns:p14="http://schemas.microsoft.com/office/powerpoint/2010/main" val="119655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75000"/>
            </a:schemeClr>
          </a:solidFill>
        </p:spPr>
        <p:txBody>
          <a:bodyPr/>
          <a:lstStyle/>
          <a:p>
            <a:r>
              <a:rPr lang="ar-EG" dirty="0" smtClean="0"/>
              <a:t>أدوات الوسائط المتعددة</a:t>
            </a:r>
            <a:endParaRPr lang="ar-EG" dirty="0"/>
          </a:p>
        </p:txBody>
      </p:sp>
      <p:sp>
        <p:nvSpPr>
          <p:cNvPr id="3" name="Content Placeholder 2"/>
          <p:cNvSpPr>
            <a:spLocks noGrp="1"/>
          </p:cNvSpPr>
          <p:nvPr>
            <p:ph idx="1"/>
          </p:nvPr>
        </p:nvSpPr>
        <p:spPr>
          <a:solidFill>
            <a:schemeClr val="accent3">
              <a:lumMod val="40000"/>
              <a:lumOff val="60000"/>
            </a:schemeClr>
          </a:solidFill>
        </p:spPr>
        <p:txBody>
          <a:bodyPr/>
          <a:lstStyle/>
          <a:p>
            <a:r>
              <a:rPr lang="ar-EG" dirty="0" smtClean="0"/>
              <a:t>1- الادوات السمعية .</a:t>
            </a:r>
          </a:p>
          <a:p>
            <a:r>
              <a:rPr lang="ar-EG" dirty="0" smtClean="0"/>
              <a:t>2- الادوات المرئية .</a:t>
            </a:r>
          </a:p>
          <a:p>
            <a:r>
              <a:rPr lang="ar-EG" dirty="0" smtClean="0"/>
              <a:t>3- ادوات الاتصال.</a:t>
            </a:r>
            <a:endParaRPr lang="ar-EG" dirty="0"/>
          </a:p>
        </p:txBody>
      </p:sp>
    </p:spTree>
    <p:extLst>
      <p:ext uri="{BB962C8B-B14F-4D97-AF65-F5344CB8AC3E}">
        <p14:creationId xmlns:p14="http://schemas.microsoft.com/office/powerpoint/2010/main" val="715502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lstStyle/>
          <a:p>
            <a:r>
              <a:rPr lang="ar-EG" dirty="0" smtClean="0"/>
              <a:t>فريق عمل  انتاج الوسائط المتعددة</a:t>
            </a:r>
            <a:endParaRPr lang="ar-EG" dirty="0"/>
          </a:p>
        </p:txBody>
      </p:sp>
      <p:sp>
        <p:nvSpPr>
          <p:cNvPr id="3" name="Content Placeholder 2"/>
          <p:cNvSpPr>
            <a:spLocks noGrp="1"/>
          </p:cNvSpPr>
          <p:nvPr>
            <p:ph idx="1"/>
          </p:nvPr>
        </p:nvSpPr>
        <p:spPr>
          <a:solidFill>
            <a:schemeClr val="accent6">
              <a:lumMod val="60000"/>
              <a:lumOff val="40000"/>
            </a:schemeClr>
          </a:solidFill>
        </p:spPr>
        <p:txBody>
          <a:bodyPr>
            <a:normAutofit lnSpcReduction="10000"/>
          </a:bodyPr>
          <a:lstStyle/>
          <a:p>
            <a:r>
              <a:rPr lang="ar-EG" dirty="0" smtClean="0"/>
              <a:t>1- مدير الانتاج.</a:t>
            </a:r>
          </a:p>
          <a:p>
            <a:r>
              <a:rPr lang="ar-EG" dirty="0" smtClean="0"/>
              <a:t>2- اخصائى المحتوى.</a:t>
            </a:r>
          </a:p>
          <a:p>
            <a:r>
              <a:rPr lang="ar-EG" dirty="0" smtClean="0"/>
              <a:t>3- مصمم الوسائط.</a:t>
            </a:r>
          </a:p>
          <a:p>
            <a:r>
              <a:rPr lang="ar-EG" dirty="0" smtClean="0"/>
              <a:t>4- المصمم الارشادى.</a:t>
            </a:r>
          </a:p>
          <a:p>
            <a:r>
              <a:rPr lang="ar-EG" dirty="0" smtClean="0"/>
              <a:t>5- كاتب الحوار.</a:t>
            </a:r>
          </a:p>
          <a:p>
            <a:r>
              <a:rPr lang="ar-EG" dirty="0" smtClean="0"/>
              <a:t>6- مصمم الرسوم البيانية للحاسوب.</a:t>
            </a:r>
          </a:p>
          <a:p>
            <a:r>
              <a:rPr lang="ar-EG" dirty="0" smtClean="0"/>
              <a:t>7- اختصاصى الصوتيات والمرئيات.</a:t>
            </a:r>
          </a:p>
          <a:p>
            <a:r>
              <a:rPr lang="ar-EG" dirty="0" smtClean="0"/>
              <a:t>8- المتحكم فى الويب.</a:t>
            </a:r>
            <a:endParaRPr lang="ar-EG" dirty="0"/>
          </a:p>
        </p:txBody>
      </p:sp>
    </p:spTree>
    <p:extLst>
      <p:ext uri="{BB962C8B-B14F-4D97-AF65-F5344CB8AC3E}">
        <p14:creationId xmlns:p14="http://schemas.microsoft.com/office/powerpoint/2010/main" val="551562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r>
              <a:rPr lang="ar-EG" dirty="0" smtClean="0"/>
              <a:t>عناصر توليف الوسائط المتعددة</a:t>
            </a:r>
            <a:endParaRPr lang="ar-EG" dirty="0"/>
          </a:p>
        </p:txBody>
      </p:sp>
      <p:sp>
        <p:nvSpPr>
          <p:cNvPr id="3" name="Content Placeholder 2"/>
          <p:cNvSpPr>
            <a:spLocks noGrp="1"/>
          </p:cNvSpPr>
          <p:nvPr>
            <p:ph idx="1"/>
          </p:nvPr>
        </p:nvSpPr>
        <p:spPr>
          <a:solidFill>
            <a:schemeClr val="accent3">
              <a:lumMod val="60000"/>
              <a:lumOff val="40000"/>
            </a:schemeClr>
          </a:solidFill>
        </p:spPr>
        <p:txBody>
          <a:bodyPr/>
          <a:lstStyle/>
          <a:p>
            <a:r>
              <a:rPr lang="ar-EG" dirty="0" smtClean="0"/>
              <a:t>1- الجمهور .</a:t>
            </a:r>
          </a:p>
          <a:p>
            <a:r>
              <a:rPr lang="ar-EG" dirty="0" smtClean="0"/>
              <a:t>2- أهداف البرنامج.</a:t>
            </a:r>
          </a:p>
          <a:p>
            <a:r>
              <a:rPr lang="ar-EG" dirty="0" smtClean="0"/>
              <a:t>3- محتويات البرنامج .</a:t>
            </a:r>
          </a:p>
          <a:p>
            <a:r>
              <a:rPr lang="ar-EG" dirty="0" smtClean="0"/>
              <a:t>4- درجة التفاعلية.</a:t>
            </a:r>
            <a:endParaRPr lang="ar-EG" dirty="0"/>
          </a:p>
        </p:txBody>
      </p:sp>
    </p:spTree>
    <p:extLst>
      <p:ext uri="{BB962C8B-B14F-4D97-AF65-F5344CB8AC3E}">
        <p14:creationId xmlns:p14="http://schemas.microsoft.com/office/powerpoint/2010/main" val="28065847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212</Words>
  <Application>Microsoft Office PowerPoint</Application>
  <PresentationFormat>On-screen Show (4:3)</PresentationFormat>
  <Paragraphs>39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المحاضرةالحاديةعشر </vt:lpstr>
      <vt:lpstr>عناصر الوسائط المتعددة:</vt:lpstr>
      <vt:lpstr> اللغة المنطوقة Spoken Words : </vt:lpstr>
      <vt:lpstr>PowerPoint Presentation</vt:lpstr>
      <vt:lpstr>PowerPoint Presentation</vt:lpstr>
      <vt:lpstr>PowerPoint Presentation</vt:lpstr>
      <vt:lpstr>أدوات الوسائط المتعددة</vt:lpstr>
      <vt:lpstr>فريق عمل  انتاج الوسائط المتعددة</vt:lpstr>
      <vt:lpstr>عناصر توليف الوسائط المتعددة</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Anas_it</dc:creator>
  <cp:lastModifiedBy>Anas_it</cp:lastModifiedBy>
  <cp:revision>4</cp:revision>
  <dcterms:created xsi:type="dcterms:W3CDTF">2020-04-29T19:48:34Z</dcterms:created>
  <dcterms:modified xsi:type="dcterms:W3CDTF">2020-04-29T20:30:29Z</dcterms:modified>
</cp:coreProperties>
</file>