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9" r:id="rId2"/>
    <p:sldId id="258" r:id="rId3"/>
    <p:sldId id="260" r:id="rId4"/>
    <p:sldId id="261" r:id="rId5"/>
    <p:sldId id="271" r:id="rId6"/>
    <p:sldId id="262" r:id="rId7"/>
    <p:sldId id="272" r:id="rId8"/>
    <p:sldId id="269" r:id="rId9"/>
    <p:sldId id="263" r:id="rId10"/>
    <p:sldId id="264" r:id="rId11"/>
    <p:sldId id="265" r:id="rId12"/>
    <p:sldId id="266" r:id="rId13"/>
    <p:sldId id="267" r:id="rId14"/>
    <p:sldId id="268" r:id="rId15"/>
    <p:sldId id="270" r:id="rId16"/>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3BF287BD-A828-40CC-BB20-F51B48E3AB76}"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C2D73FB6-0BA9-4F05-8DDB-73888FEAD5DE}" type="slidenum">
              <a:rPr lang="ar-EG" smtClean="0"/>
              <a:t>‹#›</a:t>
            </a:fld>
            <a:endParaRPr lang="ar-EG"/>
          </a:p>
        </p:txBody>
      </p:sp>
    </p:spTree>
    <p:extLst>
      <p:ext uri="{BB962C8B-B14F-4D97-AF65-F5344CB8AC3E}">
        <p14:creationId xmlns:p14="http://schemas.microsoft.com/office/powerpoint/2010/main" val="210372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3BF287BD-A828-40CC-BB20-F51B48E3AB76}"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C2D73FB6-0BA9-4F05-8DDB-73888FEAD5DE}" type="slidenum">
              <a:rPr lang="ar-EG" smtClean="0"/>
              <a:t>‹#›</a:t>
            </a:fld>
            <a:endParaRPr lang="ar-EG"/>
          </a:p>
        </p:txBody>
      </p:sp>
    </p:spTree>
    <p:extLst>
      <p:ext uri="{BB962C8B-B14F-4D97-AF65-F5344CB8AC3E}">
        <p14:creationId xmlns:p14="http://schemas.microsoft.com/office/powerpoint/2010/main" val="3253987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3BF287BD-A828-40CC-BB20-F51B48E3AB76}"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C2D73FB6-0BA9-4F05-8DDB-73888FEAD5DE}" type="slidenum">
              <a:rPr lang="ar-EG" smtClean="0"/>
              <a:t>‹#›</a:t>
            </a:fld>
            <a:endParaRPr lang="ar-EG"/>
          </a:p>
        </p:txBody>
      </p:sp>
    </p:spTree>
    <p:extLst>
      <p:ext uri="{BB962C8B-B14F-4D97-AF65-F5344CB8AC3E}">
        <p14:creationId xmlns:p14="http://schemas.microsoft.com/office/powerpoint/2010/main" val="2573533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3BF287BD-A828-40CC-BB20-F51B48E3AB76}"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C2D73FB6-0BA9-4F05-8DDB-73888FEAD5DE}" type="slidenum">
              <a:rPr lang="ar-EG" smtClean="0"/>
              <a:t>‹#›</a:t>
            </a:fld>
            <a:endParaRPr lang="ar-EG"/>
          </a:p>
        </p:txBody>
      </p:sp>
    </p:spTree>
    <p:extLst>
      <p:ext uri="{BB962C8B-B14F-4D97-AF65-F5344CB8AC3E}">
        <p14:creationId xmlns:p14="http://schemas.microsoft.com/office/powerpoint/2010/main" val="388387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F287BD-A828-40CC-BB20-F51B48E3AB76}"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C2D73FB6-0BA9-4F05-8DDB-73888FEAD5DE}" type="slidenum">
              <a:rPr lang="ar-EG" smtClean="0"/>
              <a:t>‹#›</a:t>
            </a:fld>
            <a:endParaRPr lang="ar-EG"/>
          </a:p>
        </p:txBody>
      </p:sp>
    </p:spTree>
    <p:extLst>
      <p:ext uri="{BB962C8B-B14F-4D97-AF65-F5344CB8AC3E}">
        <p14:creationId xmlns:p14="http://schemas.microsoft.com/office/powerpoint/2010/main" val="1191744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3BF287BD-A828-40CC-BB20-F51B48E3AB76}" type="datetimeFigureOut">
              <a:rPr lang="ar-EG" smtClean="0"/>
              <a:t>20/08/1441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C2D73FB6-0BA9-4F05-8DDB-73888FEAD5DE}" type="slidenum">
              <a:rPr lang="ar-EG" smtClean="0"/>
              <a:t>‹#›</a:t>
            </a:fld>
            <a:endParaRPr lang="ar-EG"/>
          </a:p>
        </p:txBody>
      </p:sp>
    </p:spTree>
    <p:extLst>
      <p:ext uri="{BB962C8B-B14F-4D97-AF65-F5344CB8AC3E}">
        <p14:creationId xmlns:p14="http://schemas.microsoft.com/office/powerpoint/2010/main" val="3178050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3BF287BD-A828-40CC-BB20-F51B48E3AB76}" type="datetimeFigureOut">
              <a:rPr lang="ar-EG" smtClean="0"/>
              <a:t>20/08/1441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C2D73FB6-0BA9-4F05-8DDB-73888FEAD5DE}" type="slidenum">
              <a:rPr lang="ar-EG" smtClean="0"/>
              <a:t>‹#›</a:t>
            </a:fld>
            <a:endParaRPr lang="ar-EG"/>
          </a:p>
        </p:txBody>
      </p:sp>
    </p:spTree>
    <p:extLst>
      <p:ext uri="{BB962C8B-B14F-4D97-AF65-F5344CB8AC3E}">
        <p14:creationId xmlns:p14="http://schemas.microsoft.com/office/powerpoint/2010/main" val="1628646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3BF287BD-A828-40CC-BB20-F51B48E3AB76}" type="datetimeFigureOut">
              <a:rPr lang="ar-EG" smtClean="0"/>
              <a:t>20/08/1441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C2D73FB6-0BA9-4F05-8DDB-73888FEAD5DE}" type="slidenum">
              <a:rPr lang="ar-EG" smtClean="0"/>
              <a:t>‹#›</a:t>
            </a:fld>
            <a:endParaRPr lang="ar-EG"/>
          </a:p>
        </p:txBody>
      </p:sp>
    </p:spTree>
    <p:extLst>
      <p:ext uri="{BB962C8B-B14F-4D97-AF65-F5344CB8AC3E}">
        <p14:creationId xmlns:p14="http://schemas.microsoft.com/office/powerpoint/2010/main" val="3947987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F287BD-A828-40CC-BB20-F51B48E3AB76}" type="datetimeFigureOut">
              <a:rPr lang="ar-EG" smtClean="0"/>
              <a:t>20/08/1441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C2D73FB6-0BA9-4F05-8DDB-73888FEAD5DE}" type="slidenum">
              <a:rPr lang="ar-EG" smtClean="0"/>
              <a:t>‹#›</a:t>
            </a:fld>
            <a:endParaRPr lang="ar-EG"/>
          </a:p>
        </p:txBody>
      </p:sp>
    </p:spTree>
    <p:extLst>
      <p:ext uri="{BB962C8B-B14F-4D97-AF65-F5344CB8AC3E}">
        <p14:creationId xmlns:p14="http://schemas.microsoft.com/office/powerpoint/2010/main" val="2198880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F287BD-A828-40CC-BB20-F51B48E3AB76}" type="datetimeFigureOut">
              <a:rPr lang="ar-EG" smtClean="0"/>
              <a:t>20/08/1441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C2D73FB6-0BA9-4F05-8DDB-73888FEAD5DE}" type="slidenum">
              <a:rPr lang="ar-EG" smtClean="0"/>
              <a:t>‹#›</a:t>
            </a:fld>
            <a:endParaRPr lang="ar-EG"/>
          </a:p>
        </p:txBody>
      </p:sp>
    </p:spTree>
    <p:extLst>
      <p:ext uri="{BB962C8B-B14F-4D97-AF65-F5344CB8AC3E}">
        <p14:creationId xmlns:p14="http://schemas.microsoft.com/office/powerpoint/2010/main" val="468654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F287BD-A828-40CC-BB20-F51B48E3AB76}" type="datetimeFigureOut">
              <a:rPr lang="ar-EG" smtClean="0"/>
              <a:t>20/08/1441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C2D73FB6-0BA9-4F05-8DDB-73888FEAD5DE}" type="slidenum">
              <a:rPr lang="ar-EG" smtClean="0"/>
              <a:t>‹#›</a:t>
            </a:fld>
            <a:endParaRPr lang="ar-EG"/>
          </a:p>
        </p:txBody>
      </p:sp>
    </p:spTree>
    <p:extLst>
      <p:ext uri="{BB962C8B-B14F-4D97-AF65-F5344CB8AC3E}">
        <p14:creationId xmlns:p14="http://schemas.microsoft.com/office/powerpoint/2010/main" val="284329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BF287BD-A828-40CC-BB20-F51B48E3AB76}" type="datetimeFigureOut">
              <a:rPr lang="ar-EG" smtClean="0"/>
              <a:t>20/08/1441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2D73FB6-0BA9-4F05-8DDB-73888FEAD5DE}" type="slidenum">
              <a:rPr lang="ar-EG" smtClean="0"/>
              <a:t>‹#›</a:t>
            </a:fld>
            <a:endParaRPr lang="ar-EG"/>
          </a:p>
        </p:txBody>
      </p:sp>
    </p:spTree>
    <p:extLst>
      <p:ext uri="{BB962C8B-B14F-4D97-AF65-F5344CB8AC3E}">
        <p14:creationId xmlns:p14="http://schemas.microsoft.com/office/powerpoint/2010/main" val="3962830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59432"/>
            <a:ext cx="9135818" cy="6669360"/>
          </a:xfrm>
          <a:solidFill>
            <a:srgbClr val="FF9999"/>
          </a:solidFill>
          <a:ln w="76200">
            <a:solidFill>
              <a:schemeClr val="tx1"/>
            </a:solidFill>
          </a:ln>
        </p:spPr>
        <p:txBody>
          <a:bodyPr>
            <a:normAutofit fontScale="90000"/>
          </a:bodyPr>
          <a:lstStyle/>
          <a:p>
            <a:r>
              <a:rPr lang="ar-EG" dirty="0" smtClean="0"/>
              <a:t/>
            </a:r>
            <a:br>
              <a:rPr lang="ar-EG" dirty="0" smtClean="0"/>
            </a:br>
            <a:r>
              <a:rPr lang="ar-EG" dirty="0" smtClean="0"/>
              <a:t/>
            </a:r>
            <a:br>
              <a:rPr lang="ar-EG" dirty="0" smtClean="0"/>
            </a:br>
            <a:r>
              <a:rPr lang="ar-EG" b="1" i="1" u="sng" dirty="0" smtClean="0">
                <a:solidFill>
                  <a:srgbClr val="7030A0"/>
                </a:solidFill>
                <a:effectLst>
                  <a:outerShdw blurRad="38100" dist="38100" dir="2700000" algn="tl">
                    <a:srgbClr val="000000">
                      <a:alpha val="43137"/>
                    </a:srgbClr>
                  </a:outerShdw>
                </a:effectLst>
              </a:rPr>
              <a:t>المحاضرةالتاسعة</a:t>
            </a:r>
            <a:r>
              <a:rPr lang="ar-EG" dirty="0" smtClean="0"/>
              <a:t/>
            </a:r>
            <a:br>
              <a:rPr lang="ar-EG" dirty="0" smtClean="0"/>
            </a:br>
            <a:r>
              <a:rPr lang="ar-EG" dirty="0" smtClean="0"/>
              <a:t/>
            </a:r>
            <a:br>
              <a:rPr lang="ar-EG" dirty="0" smtClean="0"/>
            </a:br>
            <a:r>
              <a:rPr lang="ar-EG" b="1" dirty="0" smtClean="0">
                <a:solidFill>
                  <a:schemeClr val="accent4">
                    <a:lumMod val="50000"/>
                  </a:schemeClr>
                </a:solidFill>
              </a:rPr>
              <a:t>اسم المقرر: انتاج المواد السمعية والبصرية للعلاقات العامة</a:t>
            </a:r>
            <a:br>
              <a:rPr lang="ar-EG" b="1" dirty="0" smtClean="0">
                <a:solidFill>
                  <a:schemeClr val="accent4">
                    <a:lumMod val="50000"/>
                  </a:schemeClr>
                </a:solidFill>
              </a:rPr>
            </a:br>
            <a:r>
              <a:rPr lang="ar-EG" b="1" dirty="0" smtClean="0">
                <a:solidFill>
                  <a:schemeClr val="accent4">
                    <a:lumMod val="50000"/>
                  </a:schemeClr>
                </a:solidFill>
              </a:rPr>
              <a:t>الفرقة </a:t>
            </a:r>
            <a:r>
              <a:rPr lang="ar-EG" b="1" dirty="0" smtClean="0">
                <a:solidFill>
                  <a:schemeClr val="accent4">
                    <a:lumMod val="50000"/>
                  </a:schemeClr>
                </a:solidFill>
              </a:rPr>
              <a:t>الرابعة</a:t>
            </a:r>
            <a:br>
              <a:rPr lang="ar-EG" b="1" dirty="0" smtClean="0">
                <a:solidFill>
                  <a:schemeClr val="accent4">
                    <a:lumMod val="50000"/>
                  </a:schemeClr>
                </a:solidFill>
              </a:rPr>
            </a:br>
            <a:r>
              <a:rPr lang="ar-EG" b="1" dirty="0" smtClean="0">
                <a:solidFill>
                  <a:schemeClr val="accent4">
                    <a:lumMod val="50000"/>
                  </a:schemeClr>
                </a:solidFill>
              </a:rPr>
              <a:t>قسم </a:t>
            </a:r>
            <a:r>
              <a:rPr lang="ar-EG" b="1" dirty="0" smtClean="0">
                <a:solidFill>
                  <a:schemeClr val="accent4">
                    <a:lumMod val="50000"/>
                  </a:schemeClr>
                </a:solidFill>
              </a:rPr>
              <a:t>العلاقات العامة</a:t>
            </a:r>
            <a:br>
              <a:rPr lang="ar-EG" b="1" dirty="0" smtClean="0">
                <a:solidFill>
                  <a:schemeClr val="accent4">
                    <a:lumMod val="50000"/>
                  </a:schemeClr>
                </a:solidFill>
              </a:rPr>
            </a:br>
            <a:r>
              <a:rPr lang="ar-EG" b="1" dirty="0" smtClean="0">
                <a:solidFill>
                  <a:schemeClr val="accent4">
                    <a:lumMod val="50000"/>
                  </a:schemeClr>
                </a:solidFill>
              </a:rPr>
              <a:t/>
            </a:r>
            <a:br>
              <a:rPr lang="ar-EG" b="1" dirty="0" smtClean="0">
                <a:solidFill>
                  <a:schemeClr val="accent4">
                    <a:lumMod val="50000"/>
                  </a:schemeClr>
                </a:solidFill>
              </a:rPr>
            </a:br>
            <a:r>
              <a:rPr lang="ar-EG" b="1" dirty="0" smtClean="0">
                <a:solidFill>
                  <a:srgbClr val="00B050"/>
                </a:solidFill>
              </a:rPr>
              <a:t/>
            </a:r>
            <a:br>
              <a:rPr lang="ar-EG" b="1" dirty="0" smtClean="0">
                <a:solidFill>
                  <a:srgbClr val="00B050"/>
                </a:solidFill>
              </a:rPr>
            </a:br>
            <a:r>
              <a:rPr lang="ar-EG" dirty="0"/>
              <a:t/>
            </a:r>
            <a:br>
              <a:rPr lang="ar-EG" dirty="0"/>
            </a:br>
            <a:r>
              <a:rPr lang="ar-EG" dirty="0" smtClean="0"/>
              <a:t>                        </a:t>
            </a:r>
            <a:r>
              <a:rPr lang="ar-EG" b="1" dirty="0" smtClean="0">
                <a:solidFill>
                  <a:srgbClr val="FF0000"/>
                </a:solidFill>
              </a:rPr>
              <a:t>الدكتورة /آمــــال الســــــعدى</a:t>
            </a:r>
            <a:r>
              <a:rPr lang="ar-EG" dirty="0" smtClean="0"/>
              <a:t/>
            </a:r>
            <a:br>
              <a:rPr lang="ar-EG" dirty="0" smtClean="0"/>
            </a:br>
            <a:r>
              <a:rPr lang="ar-EG" dirty="0"/>
              <a:t/>
            </a:r>
            <a:br>
              <a:rPr lang="ar-EG" dirty="0"/>
            </a:br>
            <a:endParaRPr lang="ar-EG" dirty="0"/>
          </a:p>
        </p:txBody>
      </p:sp>
    </p:spTree>
    <p:extLst>
      <p:ext uri="{BB962C8B-B14F-4D97-AF65-F5344CB8AC3E}">
        <p14:creationId xmlns:p14="http://schemas.microsoft.com/office/powerpoint/2010/main" val="6636483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60" y="260648"/>
            <a:ext cx="2674640" cy="792088"/>
          </a:xfrm>
          <a:solidFill>
            <a:srgbClr val="FF9999"/>
          </a:solidFill>
        </p:spPr>
        <p:txBody>
          <a:bodyPr>
            <a:normAutofit fontScale="90000"/>
          </a:bodyPr>
          <a:lstStyle/>
          <a:p>
            <a:r>
              <a:rPr lang="ar-EG" b="1" dirty="0" smtClean="0"/>
              <a:t/>
            </a:r>
            <a:br>
              <a:rPr lang="ar-EG" b="1" dirty="0" smtClean="0"/>
            </a:br>
            <a:r>
              <a:rPr lang="ar-EG" b="1" dirty="0" smtClean="0"/>
              <a:t>طول النص</a:t>
            </a:r>
            <a:br>
              <a:rPr lang="ar-EG" b="1" dirty="0" smtClean="0"/>
            </a:br>
            <a:endParaRPr lang="ar-EG" dirty="0"/>
          </a:p>
        </p:txBody>
      </p:sp>
      <p:sp>
        <p:nvSpPr>
          <p:cNvPr id="3" name="Content Placeholder 2"/>
          <p:cNvSpPr>
            <a:spLocks noGrp="1"/>
          </p:cNvSpPr>
          <p:nvPr>
            <p:ph idx="1"/>
          </p:nvPr>
        </p:nvSpPr>
        <p:spPr>
          <a:xfrm>
            <a:off x="251520" y="1196752"/>
            <a:ext cx="8496944" cy="5256584"/>
          </a:xfrm>
          <a:solidFill>
            <a:schemeClr val="bg1">
              <a:lumMod val="75000"/>
            </a:schemeClr>
          </a:solidFill>
        </p:spPr>
        <p:txBody>
          <a:bodyPr>
            <a:normAutofit fontScale="92500" lnSpcReduction="20000"/>
          </a:bodyPr>
          <a:lstStyle/>
          <a:p>
            <a:r>
              <a:rPr lang="ar-EG" b="1" dirty="0" smtClean="0"/>
              <a:t>القراءة على الشاشة (سواء في الكمبيوتر أو الهاتف المحمول) أمر مختلف عما اعتدناه من القراءة على ورق الصحف والمجلات. وقارئ الإنترنت لا يميل، عادة، الى الاستمرار في متابعة المواد الطويلة المعقدة، بل يفضل أن تكون مكثفة سهلة الصياغة.  ويمكننا، في الصحافة الإلكترونية، التحكم في ذلك عن طريق تجنب تضمين القصة سردا طويلا لخلفيات هي أساسا موجودة في القطع الأخرى والروابط ذات الصلة، التي يفترض أن تكون في داخل الصفحة نفسها، وكذلك باعتماد الأسلوب السهل السلس في عرض المادة.</a:t>
            </a:r>
          </a:p>
          <a:p>
            <a:r>
              <a:rPr lang="ar-EG" b="1" dirty="0" smtClean="0"/>
              <a:t>وإذا كانت هناك اتجاهات متعددة ضمن القصة الواحدة فمن الممكن توزيعها الى أجزاء ضمن الصفحة، مع وضع روابط في الأعلى تقود إليها، أو يمكن اعتماد صفحة متعددة الأقسام، الأمر الذي تتيحه تقنيات النشر الحالية.</a:t>
            </a:r>
          </a:p>
          <a:p>
            <a:endParaRPr lang="ar-EG" dirty="0"/>
          </a:p>
        </p:txBody>
      </p:sp>
    </p:spTree>
    <p:extLst>
      <p:ext uri="{BB962C8B-B14F-4D97-AF65-F5344CB8AC3E}">
        <p14:creationId xmlns:p14="http://schemas.microsoft.com/office/powerpoint/2010/main" val="3938071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5896" y="274638"/>
            <a:ext cx="5050904" cy="850106"/>
          </a:xfrm>
          <a:solidFill>
            <a:srgbClr val="FF9999"/>
          </a:solidFill>
        </p:spPr>
        <p:txBody>
          <a:bodyPr>
            <a:normAutofit fontScale="90000"/>
          </a:bodyPr>
          <a:lstStyle/>
          <a:p>
            <a:r>
              <a:rPr lang="ar-EG" b="1" dirty="0" smtClean="0"/>
              <a:t/>
            </a:r>
            <a:br>
              <a:rPr lang="ar-EG" b="1" dirty="0" smtClean="0"/>
            </a:br>
            <a:r>
              <a:rPr lang="ar-EG" b="1" dirty="0" smtClean="0"/>
              <a:t>بث الحياة في القصة</a:t>
            </a:r>
            <a:br>
              <a:rPr lang="ar-EG" b="1" dirty="0" smtClean="0"/>
            </a:br>
            <a:endParaRPr lang="ar-EG" dirty="0"/>
          </a:p>
        </p:txBody>
      </p:sp>
      <p:sp>
        <p:nvSpPr>
          <p:cNvPr id="3" name="Content Placeholder 2"/>
          <p:cNvSpPr>
            <a:spLocks noGrp="1"/>
          </p:cNvSpPr>
          <p:nvPr>
            <p:ph idx="1"/>
          </p:nvPr>
        </p:nvSpPr>
        <p:spPr>
          <a:xfrm>
            <a:off x="179512" y="1196752"/>
            <a:ext cx="8712968" cy="5400600"/>
          </a:xfrm>
          <a:solidFill>
            <a:schemeClr val="accent3">
              <a:lumMod val="60000"/>
              <a:lumOff val="40000"/>
            </a:schemeClr>
          </a:solidFill>
        </p:spPr>
        <p:txBody>
          <a:bodyPr>
            <a:normAutofit fontScale="92500" lnSpcReduction="20000"/>
          </a:bodyPr>
          <a:lstStyle/>
          <a:p>
            <a:r>
              <a:rPr lang="ar-EG" b="1" dirty="0" smtClean="0"/>
              <a:t>بإمكان المتلقي أن يسمع ويرى ما يحدث، بالنسبة للمرئي أو المسموع من القصص في وسائل الإعلام المرئية والمسموعة، لكن الأمر مختلف بالنسبة للنص المكتوب.</a:t>
            </a:r>
          </a:p>
          <a:p>
            <a:r>
              <a:rPr lang="ar-EG" b="1" dirty="0" smtClean="0"/>
              <a:t>والمهمة الأساسية التي أمام الكاتب، الذي يتصدى لموضوع يتناوله في تقرير من الميدان أو في غرفة الاخبار، هي أن يجعل من نصه "كائنا حيا" مزودا بالتفاصيل الصغيرة التي تشد القارئ للمادة وتثير لديه الرغبة في المتابعة.</a:t>
            </a:r>
          </a:p>
          <a:p>
            <a:r>
              <a:rPr lang="ar-EG" b="1" dirty="0" smtClean="0"/>
              <a:t>ويتعين على الصحفي الذي يعدّ قصة من مصادر متنوعة خصوصا بلغات أخرى غير العربية (الإنجليزية في الغالب بالنسبة لموقعنا) إعادة كتابة النص بلغته لا أن يترجمه ترجمة حرفية من مصدره. فالترجمة الوثائقية تقتل الحياة في القصة، وما يحتاجه الصحفي المبدع هو أن ينفخ روحا جديدا في مادته المنقولة، وأن يجعل القارئ يشعر أنها كتبت باللغة التي يقرأها لا أن يشعر أنها نقلت إليها.</a:t>
            </a:r>
          </a:p>
        </p:txBody>
      </p:sp>
    </p:spTree>
    <p:extLst>
      <p:ext uri="{BB962C8B-B14F-4D97-AF65-F5344CB8AC3E}">
        <p14:creationId xmlns:p14="http://schemas.microsoft.com/office/powerpoint/2010/main" val="2271192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6">
              <a:lumMod val="60000"/>
              <a:lumOff val="40000"/>
            </a:schemeClr>
          </a:solidFill>
        </p:spPr>
        <p:txBody>
          <a:bodyPr>
            <a:normAutofit fontScale="85000" lnSpcReduction="10000"/>
          </a:bodyPr>
          <a:lstStyle/>
          <a:p>
            <a:r>
              <a:rPr lang="ar-EG" b="1" dirty="0" smtClean="0"/>
              <a:t>وفي كلتا الحالتين (الكتابة والترجمة) لا بد من الالتزام بقواعد اللغة وتجنب الأخطاء بأنواعها (الطباعية والإملائية والنحوية وغيرها)، فأحيانا تنفر أخطاء بسيطة القارئ من الصفحة إن لم يكن الموقع برمته.</a:t>
            </a:r>
          </a:p>
          <a:p>
            <a:r>
              <a:rPr lang="ar-EG" b="1" dirty="0" smtClean="0"/>
              <a:t>ولا بد من الإشارة إلى أن أكثر ما يقتل النص إدراج أوصاف وتعابير وإضافات لا تضيف شيئا، وخصوصا عند ترجمة بعض الأخبار فضلا عن انها تأخذ حيزا نحن بحاجة إليه، ثم أنها تؤثر على تواصلنا الحضاري واللغوي مع جمهورنا. فمثلا، لا حاجة لنا أن نعرّف شهر رمضان كما يعرّف في الأخبار باللغات الأخرى التي تخاطب جمهورا مختلفا بالقول "إنه الشهر الذي يصوم فيه المسلمون".</a:t>
            </a:r>
          </a:p>
          <a:p>
            <a:r>
              <a:rPr lang="ar-EG" b="1" dirty="0" smtClean="0"/>
              <a:t>وملخص الأمر، ينبغي توخي الوضوح باستخدام لغة غير معقدة والحرص على وحدة الموضوع وتماسك الجمل والترابط بينها، فضلا عن التعبير عن الفكرة باختصار دون الوقوع في فخ الترهل. وينبغي أن يكون تقديم المعلومة للقارئ بأسلوب لا يؤثر على سلاسة المادة.</a:t>
            </a:r>
          </a:p>
          <a:p>
            <a:r>
              <a:rPr lang="ar-EG" b="1" dirty="0" smtClean="0"/>
              <a:t>ومن العوامل التي تخدم النص وتجذب القارئ: دقة التعبير وسهولة اللغة واعتماد اسلوب واحد وتجنب استخدام جمل اعتراضية طويلة. ولا بد من  استخدام طريقة واحدة في كتابة بعض الاسماء والمفردات، اي اعتماد إملاء واحد</a:t>
            </a:r>
          </a:p>
          <a:p>
            <a:endParaRPr lang="ar-EG" dirty="0" smtClean="0"/>
          </a:p>
          <a:p>
            <a:endParaRPr lang="ar-EG" dirty="0"/>
          </a:p>
        </p:txBody>
      </p:sp>
    </p:spTree>
    <p:extLst>
      <p:ext uri="{BB962C8B-B14F-4D97-AF65-F5344CB8AC3E}">
        <p14:creationId xmlns:p14="http://schemas.microsoft.com/office/powerpoint/2010/main" val="1372356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74638"/>
            <a:ext cx="7787208" cy="994122"/>
          </a:xfrm>
          <a:solidFill>
            <a:schemeClr val="accent6">
              <a:lumMod val="60000"/>
              <a:lumOff val="40000"/>
            </a:schemeClr>
          </a:solidFill>
        </p:spPr>
        <p:txBody>
          <a:bodyPr>
            <a:normAutofit fontScale="90000"/>
          </a:bodyPr>
          <a:lstStyle/>
          <a:p>
            <a:r>
              <a:rPr lang="ar-EG" b="1" dirty="0" smtClean="0"/>
              <a:t/>
            </a:r>
            <a:br>
              <a:rPr lang="ar-EG" b="1" dirty="0" smtClean="0"/>
            </a:br>
            <a:r>
              <a:rPr lang="ar-EG" b="1" dirty="0" smtClean="0"/>
              <a:t>عرض المحتوى</a:t>
            </a:r>
            <a:br>
              <a:rPr lang="ar-EG" b="1" dirty="0" smtClean="0"/>
            </a:br>
            <a:endParaRPr lang="ar-EG" dirty="0"/>
          </a:p>
        </p:txBody>
      </p:sp>
      <p:sp>
        <p:nvSpPr>
          <p:cNvPr id="3" name="Content Placeholder 2"/>
          <p:cNvSpPr>
            <a:spLocks noGrp="1"/>
          </p:cNvSpPr>
          <p:nvPr>
            <p:ph idx="1"/>
          </p:nvPr>
        </p:nvSpPr>
        <p:spPr>
          <a:solidFill>
            <a:schemeClr val="accent3">
              <a:lumMod val="60000"/>
              <a:lumOff val="40000"/>
            </a:schemeClr>
          </a:solidFill>
        </p:spPr>
        <p:txBody>
          <a:bodyPr>
            <a:normAutofit lnSpcReduction="10000"/>
          </a:bodyPr>
          <a:lstStyle/>
          <a:p>
            <a:r>
              <a:rPr lang="ar-EG" b="1" dirty="0" smtClean="0"/>
              <a:t>القاعدة التي يجب التقيد بها تتلخص في أن يعرض المحتوى بطريقة تثير شهية القارئ في الاستمرار بالمتابعة. فشكل الصفحة مهم دائما، وأمام الصحفيين الذين ينتجون مواد على الموقع خيارات عدة في عرض المادة.</a:t>
            </a:r>
          </a:p>
          <a:p>
            <a:r>
              <a:rPr lang="ar-EG" b="1" dirty="0" smtClean="0"/>
              <a:t>لكن هناك بعض التفاصيل المهمة في هذا الخصوص، منها ضرورة  كسر الاسترسال الممل للنص عن طريق وضع عناوين فرعية واستخدام الأدوات التي بحوزتنا مثل حقول الاقتباسات والحقائق الملخصة، وفوق كل ذلك استخدام صور حديثة قوية التعبير.</a:t>
            </a:r>
          </a:p>
          <a:p>
            <a:endParaRPr lang="ar-EG" dirty="0"/>
          </a:p>
        </p:txBody>
      </p:sp>
    </p:spTree>
    <p:extLst>
      <p:ext uri="{BB962C8B-B14F-4D97-AF65-F5344CB8AC3E}">
        <p14:creationId xmlns:p14="http://schemas.microsoft.com/office/powerpoint/2010/main" val="1902616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normAutofit fontScale="90000"/>
          </a:bodyPr>
          <a:lstStyle/>
          <a:p>
            <a:r>
              <a:rPr lang="ar-EG" b="1" dirty="0" smtClean="0"/>
              <a:t/>
            </a:r>
            <a:br>
              <a:rPr lang="ar-EG" b="1" dirty="0" smtClean="0"/>
            </a:br>
            <a:r>
              <a:rPr lang="ar-EG" b="1" dirty="0" smtClean="0"/>
              <a:t>وسائط متعددة في حيز واحد</a:t>
            </a:r>
            <a:br>
              <a:rPr lang="ar-EG" b="1" dirty="0" smtClean="0"/>
            </a:br>
            <a:endParaRPr lang="ar-EG" dirty="0"/>
          </a:p>
        </p:txBody>
      </p:sp>
      <p:sp>
        <p:nvSpPr>
          <p:cNvPr id="3" name="Content Placeholder 2"/>
          <p:cNvSpPr>
            <a:spLocks noGrp="1"/>
          </p:cNvSpPr>
          <p:nvPr>
            <p:ph idx="1"/>
          </p:nvPr>
        </p:nvSpPr>
        <p:spPr>
          <a:xfrm>
            <a:off x="457200" y="1600200"/>
            <a:ext cx="8435280" cy="4925144"/>
          </a:xfrm>
          <a:solidFill>
            <a:schemeClr val="accent6">
              <a:lumMod val="60000"/>
              <a:lumOff val="40000"/>
            </a:schemeClr>
          </a:solidFill>
        </p:spPr>
        <p:txBody>
          <a:bodyPr>
            <a:normAutofit fontScale="85000" lnSpcReduction="10000"/>
          </a:bodyPr>
          <a:lstStyle/>
          <a:p>
            <a:r>
              <a:rPr lang="ar-EG" b="1" dirty="0" smtClean="0"/>
              <a:t>كما هو معلوم، فإن من الميزات الفريدة للصحافة الإلكترونية قدرتها على جمع كل الوسائط في مكان واحد. فهناك النص والصورة والشريط المصور والشريط الصوتي بل والمشاركات والتعليقات من القراء.</a:t>
            </a:r>
          </a:p>
          <a:p>
            <a:r>
              <a:rPr lang="ar-EG" b="1" dirty="0" smtClean="0"/>
              <a:t>كل ذلك متاح أمامنا لاستخدامه في صفحاتنا ليغنيها ويقدم للمستخدم صورة أوسع عن الموضوع المعروض. </a:t>
            </a:r>
          </a:p>
          <a:p>
            <a:r>
              <a:rPr lang="ar-EG" b="1" dirty="0" smtClean="0"/>
              <a:t>وقد وفرت لنا التكنولوجيا إمكانات كبيرة لخدمة المادة المقدمة للجمهور، بل انها تتيح لنا، نحن منتجي هذه المادة، معرفة ما يحصل لها بعد النشر وكيف يستقبلها القراء ومدى جماهيريتها، سواء في موقعنا أو مواقع الشركاء أو في مواقع التواصل الاجتماعي.</a:t>
            </a:r>
          </a:p>
          <a:p>
            <a:r>
              <a:rPr lang="ar-EG" b="1" dirty="0" smtClean="0"/>
              <a:t> وأخيرا لا بد من التذكير، مرة أخرى بضرورة مراجعة أي مادة نكتبها للنشر على موقع إلكتروني بأنفسنا وتدقيقها من قبل شخص آخر لتنقيتها من الأخطاء، مع الحرص على تصحيح أي خطأ حال اكتشافة في ما بعد</a:t>
            </a:r>
          </a:p>
          <a:p>
            <a:endParaRPr lang="ar-EG" dirty="0"/>
          </a:p>
        </p:txBody>
      </p:sp>
    </p:spTree>
    <p:extLst>
      <p:ext uri="{BB962C8B-B14F-4D97-AF65-F5344CB8AC3E}">
        <p14:creationId xmlns:p14="http://schemas.microsoft.com/office/powerpoint/2010/main" val="663553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91264" cy="5721499"/>
          </a:xfrm>
          <a:solidFill>
            <a:schemeClr val="accent4">
              <a:lumMod val="75000"/>
            </a:schemeClr>
          </a:solidFill>
        </p:spPr>
        <p:txBody>
          <a:bodyPr/>
          <a:lstStyle/>
          <a:p>
            <a:pPr algn="ctr"/>
            <a:r>
              <a:rPr lang="ar-EG" b="1" u="sng" dirty="0" smtClean="0">
                <a:solidFill>
                  <a:srgbClr val="FFFF00"/>
                </a:solidFill>
                <a:effectLst>
                  <a:outerShdw blurRad="38100" dist="38100" dir="2700000" algn="tl">
                    <a:srgbClr val="000000">
                      <a:alpha val="43137"/>
                    </a:srgbClr>
                  </a:outerShdw>
                </a:effectLst>
              </a:rPr>
              <a:t>نكتفى بهذا القدر</a:t>
            </a:r>
          </a:p>
          <a:p>
            <a:pPr algn="ctr"/>
            <a:r>
              <a:rPr lang="ar-EG" b="1" u="sng" dirty="0" smtClean="0">
                <a:solidFill>
                  <a:srgbClr val="FFFF00"/>
                </a:solidFill>
                <a:effectLst>
                  <a:outerShdw blurRad="38100" dist="38100" dir="2700000" algn="tl">
                    <a:srgbClr val="000000">
                      <a:alpha val="43137"/>
                    </a:srgbClr>
                  </a:outerShdw>
                </a:effectLst>
              </a:rPr>
              <a:t> </a:t>
            </a:r>
          </a:p>
          <a:p>
            <a:r>
              <a:rPr lang="ar-EG" b="1" dirty="0" smtClean="0">
                <a:solidFill>
                  <a:schemeClr val="tx2">
                    <a:lumMod val="40000"/>
                    <a:lumOff val="60000"/>
                  </a:schemeClr>
                </a:solidFill>
              </a:rPr>
              <a:t>نلتقى المحاضرة القادمة بإذن الله تعالى على </a:t>
            </a:r>
            <a:r>
              <a:rPr lang="ar-EG" b="1" smtClean="0">
                <a:solidFill>
                  <a:schemeClr val="tx2">
                    <a:lumMod val="40000"/>
                    <a:lumOff val="60000"/>
                  </a:schemeClr>
                </a:solidFill>
              </a:rPr>
              <a:t>الف خير.</a:t>
            </a:r>
            <a:endParaRPr lang="ar-EG" b="1" dirty="0" smtClean="0">
              <a:solidFill>
                <a:schemeClr val="tx2">
                  <a:lumMod val="40000"/>
                  <a:lumOff val="60000"/>
                </a:schemeClr>
              </a:solidFill>
            </a:endParaRPr>
          </a:p>
          <a:p>
            <a:endParaRPr lang="ar-EG" dirty="0"/>
          </a:p>
          <a:p>
            <a:r>
              <a:rPr lang="ar-EG" b="1" dirty="0" smtClean="0">
                <a:solidFill>
                  <a:schemeClr val="accent2">
                    <a:lumMod val="40000"/>
                    <a:lumOff val="60000"/>
                  </a:schemeClr>
                </a:solidFill>
              </a:rPr>
              <a:t>مع تمنيانى لكم بالتوفيق والتيسير من الله.</a:t>
            </a:r>
          </a:p>
          <a:p>
            <a:endParaRPr lang="ar-EG" dirty="0"/>
          </a:p>
          <a:p>
            <a:pPr algn="l"/>
            <a:r>
              <a:rPr lang="ar-EG" b="1" i="1" dirty="0" smtClean="0">
                <a:solidFill>
                  <a:schemeClr val="accent4">
                    <a:lumMod val="40000"/>
                    <a:lumOff val="60000"/>
                  </a:schemeClr>
                </a:solidFill>
              </a:rPr>
              <a:t>د/آمـــــال الســــــعدى </a:t>
            </a:r>
            <a:endParaRPr lang="ar-EG" b="1" i="1" dirty="0">
              <a:solidFill>
                <a:schemeClr val="accent4">
                  <a:lumMod val="40000"/>
                  <a:lumOff val="60000"/>
                </a:schemeClr>
              </a:solidFill>
            </a:endParaRPr>
          </a:p>
        </p:txBody>
      </p:sp>
    </p:spTree>
    <p:extLst>
      <p:ext uri="{BB962C8B-B14F-4D97-AF65-F5344CB8AC3E}">
        <p14:creationId xmlns:p14="http://schemas.microsoft.com/office/powerpoint/2010/main" val="3357324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8892480" cy="6624736"/>
          </a:xfrm>
          <a:solidFill>
            <a:srgbClr val="FFC000"/>
          </a:solidFill>
        </p:spPr>
        <p:txBody>
          <a:bodyPr>
            <a:normAutofit/>
          </a:bodyPr>
          <a:lstStyle/>
          <a:p>
            <a:r>
              <a:rPr lang="ar-EG" sz="4000" dirty="0" smtClean="0"/>
              <a:t>تناولنا المحاضرة السابقة دوريات الالكترونية للعلاقات العامة وتعرفنا على </a:t>
            </a:r>
            <a:r>
              <a:rPr lang="ar-EG" sz="4000" dirty="0" smtClean="0"/>
              <a:t>تعريف الدورية الالكترونية,واشكالها وخصائها و</a:t>
            </a:r>
            <a:r>
              <a:rPr lang="ar-EG" sz="4000" i="1" dirty="0" smtClean="0"/>
              <a:t>مبادئ تصميم الدوريات للعلاقات العامة, واهم المعايير الخاصة التى تحكمها,واستكمالاً لذلك سوف نتطرق فى هذه المحاضرة الى كيفية الكتابة للموقع الالكترونى ونتابع معاً</a:t>
            </a:r>
            <a:endParaRPr lang="ar-EG" sz="4000" dirty="0"/>
          </a:p>
        </p:txBody>
      </p:sp>
    </p:spTree>
    <p:extLst>
      <p:ext uri="{BB962C8B-B14F-4D97-AF65-F5344CB8AC3E}">
        <p14:creationId xmlns:p14="http://schemas.microsoft.com/office/powerpoint/2010/main" val="48336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pPr algn="r"/>
            <a:r>
              <a:rPr lang="ar-EG" b="1" i="1" u="sng" dirty="0" smtClean="0"/>
              <a:t>الكتابة للموقع الالكترونى</a:t>
            </a:r>
            <a:endParaRPr lang="ar-EG" b="1" i="1" u="sng" dirty="0"/>
          </a:p>
        </p:txBody>
      </p:sp>
      <p:sp>
        <p:nvSpPr>
          <p:cNvPr id="3" name="Content Placeholder 2"/>
          <p:cNvSpPr>
            <a:spLocks noGrp="1"/>
          </p:cNvSpPr>
          <p:nvPr>
            <p:ph idx="1"/>
          </p:nvPr>
        </p:nvSpPr>
        <p:spPr>
          <a:solidFill>
            <a:schemeClr val="accent2">
              <a:lumMod val="40000"/>
              <a:lumOff val="60000"/>
            </a:schemeClr>
          </a:solidFill>
        </p:spPr>
        <p:txBody>
          <a:bodyPr>
            <a:normAutofit/>
          </a:bodyPr>
          <a:lstStyle/>
          <a:p>
            <a:r>
              <a:rPr lang="ar-EG" dirty="0" smtClean="0"/>
              <a:t>تختلف الكتابة للموقع الالكترونى عن للوسائط الاخرى,حيث تخاطب وتتوجه لافراد مختلفين فى طبيعتهم واهتمامتهم وفي انتقائيته وسرعه انتقاله، والخيارات المفتوحة غير المحدودة التي في متناوله.,لذلك إذا لم يجد المتصفح ما يغريه فى المادة المطروحه فإنه يسارع للانتقال الى مواقع آخرى أو صفحات آخرى , لذا يتعين علينا أن نسارع إلى تقديم أهم ما يريده القارئ منذ البداية بتزويده بملخص مفيد عن الحدث أو الفكرة، وأن نضع أمامه العناصر الرئيسية للقصة منذ الفقرة الأولى، ونترك التفاصيل لما يليها.</a:t>
            </a:r>
          </a:p>
        </p:txBody>
      </p:sp>
    </p:spTree>
    <p:extLst>
      <p:ext uri="{BB962C8B-B14F-4D97-AF65-F5344CB8AC3E}">
        <p14:creationId xmlns:p14="http://schemas.microsoft.com/office/powerpoint/2010/main" val="1543814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88640"/>
            <a:ext cx="8686800" cy="5937523"/>
          </a:xfrm>
          <a:solidFill>
            <a:schemeClr val="accent2">
              <a:lumMod val="40000"/>
              <a:lumOff val="60000"/>
            </a:schemeClr>
          </a:solidFill>
        </p:spPr>
        <p:txBody>
          <a:bodyPr/>
          <a:lstStyle/>
          <a:p>
            <a:r>
              <a:rPr lang="ar-EG" dirty="0" smtClean="0"/>
              <a:t>يصح ذلك بشكل أساسي على القطع الاخبارية، والأمر مختلف، بعض الشيء، بالنسبة للقصص المنوعة، إذ لا نحتاج إلى أن نبدأ بالمعلومات الأكثر أهمية، بل ان نختار ما يثير شغف القارئ وفضوله من السطر الأول، وأن نوجه له دعوة لا يقوى على عدم تلبيتها.</a:t>
            </a:r>
          </a:p>
          <a:p>
            <a:endParaRPr lang="ar-EG" dirty="0" smtClean="0"/>
          </a:p>
          <a:p>
            <a:pPr lvl="1"/>
            <a:endParaRPr lang="ar-EG" dirty="0"/>
          </a:p>
        </p:txBody>
      </p:sp>
    </p:spTree>
    <p:extLst>
      <p:ext uri="{BB962C8B-B14F-4D97-AF65-F5344CB8AC3E}">
        <p14:creationId xmlns:p14="http://schemas.microsoft.com/office/powerpoint/2010/main" val="2182411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المواد التى تدرس\صور للمادة\p0550mv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432048"/>
            <a:ext cx="8960996" cy="6669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5858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74638"/>
            <a:ext cx="7283152" cy="562074"/>
          </a:xfrm>
          <a:solidFill>
            <a:schemeClr val="tx2">
              <a:lumMod val="20000"/>
              <a:lumOff val="80000"/>
            </a:schemeClr>
          </a:solidFill>
          <a:ln w="38100">
            <a:solidFill>
              <a:schemeClr val="tx1"/>
            </a:solidFill>
          </a:ln>
        </p:spPr>
        <p:txBody>
          <a:bodyPr>
            <a:normAutofit fontScale="90000"/>
          </a:bodyPr>
          <a:lstStyle/>
          <a:p>
            <a:r>
              <a:rPr lang="ar-EG" b="1" dirty="0" smtClean="0"/>
              <a:t/>
            </a:r>
            <a:br>
              <a:rPr lang="ar-EG" b="1" dirty="0" smtClean="0"/>
            </a:br>
            <a:r>
              <a:rPr lang="ar-EG" b="1" dirty="0" smtClean="0"/>
              <a:t>الشروع بالكتابة </a:t>
            </a:r>
            <a:br>
              <a:rPr lang="ar-EG" b="1" dirty="0" smtClean="0"/>
            </a:br>
            <a:endParaRPr lang="ar-EG" dirty="0"/>
          </a:p>
        </p:txBody>
      </p:sp>
      <p:sp>
        <p:nvSpPr>
          <p:cNvPr id="3" name="Content Placeholder 2"/>
          <p:cNvSpPr>
            <a:spLocks noGrp="1"/>
          </p:cNvSpPr>
          <p:nvPr>
            <p:ph idx="1"/>
          </p:nvPr>
        </p:nvSpPr>
        <p:spPr>
          <a:xfrm>
            <a:off x="323528" y="980728"/>
            <a:ext cx="8496944" cy="5472608"/>
          </a:xfrm>
          <a:solidFill>
            <a:schemeClr val="tx2">
              <a:lumMod val="20000"/>
              <a:lumOff val="80000"/>
            </a:schemeClr>
          </a:solidFill>
        </p:spPr>
        <p:txBody>
          <a:bodyPr>
            <a:normAutofit fontScale="85000" lnSpcReduction="10000"/>
          </a:bodyPr>
          <a:lstStyle/>
          <a:p>
            <a:r>
              <a:rPr lang="ar-EG" b="1" dirty="0" smtClean="0"/>
              <a:t>عندما نكون أمام مهمة كتابة قصة لموقع الكتروني، كموقع بي بي سي العربي، نضع في الاعتبار جملة أمور أهمها: الموضوع والعناصر التي يحتويها، ولأي نوع من القراء نتوجه، وما هي المصادر التي نعتمدها والأصوات التي نستعين بآرائها.  ونحن في موقع بي بي سي العربي نضع، أيضا، نصب أعيننا قيم ومبادئ بي بي سي الأساسية كالحيادية والتوازن والاستقلالية وتوخي الدقة والحرص على الحقيقة. ومن العناصر المهمة التي تؤخذ في الحسبان ايضا توقيت نشر المادة؛ إن كانت عاجلة أم غير عاجلة، لوضع عامل الزمن في الحسبان.</a:t>
            </a:r>
          </a:p>
          <a:p>
            <a:r>
              <a:rPr lang="ar-EG" b="1" dirty="0" smtClean="0"/>
              <a:t>ولدى المباشرة في الكتابة، نراعي بعض العوامل مثل مقدار المعلومات التي تتطلبها المادة ويحتاجها القارئ للإلمام بحدود معقولة بالموضوع. كما ننتبه أثناء الكتابة للصياغة اللغوية والسعي إلى جذب القارئ، ونحدد طريقة عرض المادة ونحاول استخلاص عنوان رئيسي وعناوين فرعية لها. ومن ثم يأتي دور المواد المتعلقة والروابط التي نلحقها مع قصتنا. </a:t>
            </a:r>
          </a:p>
          <a:p>
            <a:endParaRPr lang="ar-EG" dirty="0"/>
          </a:p>
        </p:txBody>
      </p:sp>
    </p:spTree>
    <p:extLst>
      <p:ext uri="{BB962C8B-B14F-4D97-AF65-F5344CB8AC3E}">
        <p14:creationId xmlns:p14="http://schemas.microsoft.com/office/powerpoint/2010/main" val="2695838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ar-EG" dirty="0"/>
          </a:p>
        </p:txBody>
      </p:sp>
      <p:pic>
        <p:nvPicPr>
          <p:cNvPr id="2050" name="Picture 2" descr="E:\المواد التى تدرس\صور للمادة\service-5c15d92a5749d-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8862055" cy="65597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0036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975982">
            <a:off x="567819" y="2000400"/>
            <a:ext cx="8229600" cy="2421580"/>
          </a:xfrm>
          <a:solidFill>
            <a:schemeClr val="tx2">
              <a:lumMod val="20000"/>
              <a:lumOff val="80000"/>
            </a:schemeClr>
          </a:solidFill>
        </p:spPr>
        <p:txBody>
          <a:bodyPr/>
          <a:lstStyle/>
          <a:p>
            <a:r>
              <a:rPr lang="ar-EG" b="1" dirty="0" smtClean="0"/>
              <a:t>عناصر الكتابة للموقع الالكترونى</a:t>
            </a:r>
            <a:endParaRPr lang="ar-EG" dirty="0"/>
          </a:p>
        </p:txBody>
      </p:sp>
    </p:spTree>
    <p:extLst>
      <p:ext uri="{BB962C8B-B14F-4D97-AF65-F5344CB8AC3E}">
        <p14:creationId xmlns:p14="http://schemas.microsoft.com/office/powerpoint/2010/main" val="319499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260648"/>
            <a:ext cx="6408712" cy="922114"/>
          </a:xfrm>
          <a:solidFill>
            <a:schemeClr val="bg1">
              <a:lumMod val="75000"/>
            </a:schemeClr>
          </a:solidFill>
        </p:spPr>
        <p:txBody>
          <a:bodyPr>
            <a:normAutofit fontScale="90000"/>
          </a:bodyPr>
          <a:lstStyle/>
          <a:p>
            <a:r>
              <a:rPr lang="ar-EG" b="1" dirty="0" smtClean="0"/>
              <a:t/>
            </a:r>
            <a:br>
              <a:rPr lang="ar-EG" b="1" dirty="0" smtClean="0"/>
            </a:br>
            <a:r>
              <a:rPr lang="ar-EG" b="1" dirty="0" smtClean="0"/>
              <a:t>العنوان والعناوين الفرعية</a:t>
            </a:r>
            <a:br>
              <a:rPr lang="ar-EG" b="1" dirty="0" smtClean="0"/>
            </a:br>
            <a:endParaRPr lang="ar-EG" dirty="0"/>
          </a:p>
        </p:txBody>
      </p:sp>
      <p:sp>
        <p:nvSpPr>
          <p:cNvPr id="3" name="Content Placeholder 2"/>
          <p:cNvSpPr>
            <a:spLocks noGrp="1"/>
          </p:cNvSpPr>
          <p:nvPr>
            <p:ph idx="1"/>
          </p:nvPr>
        </p:nvSpPr>
        <p:spPr>
          <a:xfrm>
            <a:off x="457200" y="1340768"/>
            <a:ext cx="8363272" cy="4785395"/>
          </a:xfrm>
          <a:solidFill>
            <a:srgbClr val="FF9999"/>
          </a:solidFill>
        </p:spPr>
        <p:txBody>
          <a:bodyPr>
            <a:normAutofit lnSpcReduction="10000"/>
          </a:bodyPr>
          <a:lstStyle/>
          <a:p>
            <a:r>
              <a:rPr lang="ar-EG" b="1" dirty="0" smtClean="0"/>
              <a:t>من أهم مواصفات العنوان هي أن يكون واضحا وجاذبا للمتابعة ومستحثا لها، وأن لا يتسبب في تضليل القارئ، فضلا عن ضرورة احتوائه على الكلمات الدالّة لأغراض البحث. وسواء كنا نكتب قصة سياسية أو علمية أو رياضية أو اقتصادية أو غيرها، يظل للعنوان في جميع الحالات دور مهم في إيصال المعلومة التي يريد المتصفح اصطيادها. فمن خلاله يتضح مضمون القصة ومحتواها. ومن المهم هنا أن لا يكتشف القارئ، عند دخوله إلى تفاصيل المحتوى، أي معنى مغاير لم يكن العنوان الذي اخترناه قد أوحى به، فذلك أمر منفّر لمتابعي الموقع</a:t>
            </a:r>
          </a:p>
          <a:p>
            <a:endParaRPr lang="ar-EG" dirty="0"/>
          </a:p>
        </p:txBody>
      </p:sp>
    </p:spTree>
    <p:extLst>
      <p:ext uri="{BB962C8B-B14F-4D97-AF65-F5344CB8AC3E}">
        <p14:creationId xmlns:p14="http://schemas.microsoft.com/office/powerpoint/2010/main" val="51318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836</Words>
  <Application>Microsoft Office PowerPoint</Application>
  <PresentationFormat>On-screen Show (4:3)</PresentationFormat>
  <Paragraphs>37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المحاضرةالتاسعة  اسم المقرر: انتاج المواد السمعية والبصرية للعلاقات العامة الفرقة الرابعة قسم العلاقات العامة                            الدكتورة /آمــــال الســــــعدى  </vt:lpstr>
      <vt:lpstr>PowerPoint Presentation</vt:lpstr>
      <vt:lpstr>الكتابة للموقع الالكترونى</vt:lpstr>
      <vt:lpstr>PowerPoint Presentation</vt:lpstr>
      <vt:lpstr>PowerPoint Presentation</vt:lpstr>
      <vt:lpstr> الشروع بالكتابة  </vt:lpstr>
      <vt:lpstr>PowerPoint Presentation</vt:lpstr>
      <vt:lpstr>عناصر الكتابة للموقع الالكترونى</vt:lpstr>
      <vt:lpstr> العنوان والعناوين الفرعية </vt:lpstr>
      <vt:lpstr> طول النص </vt:lpstr>
      <vt:lpstr> بث الحياة في القصة </vt:lpstr>
      <vt:lpstr>PowerPoint Presentation</vt:lpstr>
      <vt:lpstr> عرض المحتوى </vt:lpstr>
      <vt:lpstr> وسائط متعددة في حيز واحد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المحاضرةالتاسعة  اسم المقرر: انتاج المواد السمعية والبصرية للعلاقات العامة الفرقة الرابعة قسم العلاقات العامة                            الدكتورة /آمــــال الســــــعدى</dc:title>
  <dc:creator>Anas_it</dc:creator>
  <cp:lastModifiedBy>Anas_it</cp:lastModifiedBy>
  <cp:revision>5</cp:revision>
  <dcterms:created xsi:type="dcterms:W3CDTF">2020-04-13T12:00:39Z</dcterms:created>
  <dcterms:modified xsi:type="dcterms:W3CDTF">2020-04-13T12:42:14Z</dcterms:modified>
</cp:coreProperties>
</file>