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1" r:id="rId3"/>
    <p:sldId id="262" r:id="rId4"/>
    <p:sldId id="260" r:id="rId5"/>
    <p:sldId id="264"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3300"/>
    <a:srgbClr val="FFCC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56" y="-304"/>
      </p:cViewPr>
      <p:guideLst>
        <p:guide orient="horz" pos="2160"/>
        <p:guide pos="2880"/>
      </p:guideLst>
    </p:cSldViewPr>
  </p:slideViewPr>
  <p:notesTextViewPr>
    <p:cViewPr>
      <p:scale>
        <a:sx n="1" d="1"/>
        <a:sy n="1" d="1"/>
      </p:scale>
      <p:origin x="0" y="0"/>
    </p:cViewPr>
  </p:notesTextViewPr>
  <p:sorterViewPr>
    <p:cViewPr>
      <p:scale>
        <a:sx n="152" d="100"/>
        <a:sy n="15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88EE70-D4D8-42F4-AEBD-21E002C5D3A3}" type="datetimeFigureOut">
              <a:rPr lang="en-US" smtClean="0"/>
              <a:t>4/20/2020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E2FDEC-7459-40F5-A85E-95DA585139B1}" type="slidenum">
              <a:rPr lang="en-US" smtClean="0"/>
              <a:t>‹#›</a:t>
            </a:fld>
            <a:endParaRPr lang="en-US"/>
          </a:p>
        </p:txBody>
      </p:sp>
    </p:spTree>
    <p:extLst>
      <p:ext uri="{BB962C8B-B14F-4D97-AF65-F5344CB8AC3E}">
        <p14:creationId xmlns:p14="http://schemas.microsoft.com/office/powerpoint/2010/main" val="340139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EG" dirty="0" smtClean="0"/>
              <a:t>نتمالم</a:t>
            </a:r>
          </a:p>
          <a:p>
            <a:endParaRPr lang="en-US" dirty="0"/>
          </a:p>
        </p:txBody>
      </p:sp>
      <p:sp>
        <p:nvSpPr>
          <p:cNvPr id="4" name="Slide Number Placeholder 3"/>
          <p:cNvSpPr>
            <a:spLocks noGrp="1"/>
          </p:cNvSpPr>
          <p:nvPr>
            <p:ph type="sldNum" sz="quarter" idx="10"/>
          </p:nvPr>
        </p:nvSpPr>
        <p:spPr/>
        <p:txBody>
          <a:bodyPr/>
          <a:lstStyle/>
          <a:p>
            <a:fld id="{16E2FDEC-7459-40F5-A85E-95DA585139B1}" type="slidenum">
              <a:rPr lang="en-US" smtClean="0"/>
              <a:t>6</a:t>
            </a:fld>
            <a:endParaRPr lang="en-US"/>
          </a:p>
        </p:txBody>
      </p:sp>
    </p:spTree>
    <p:extLst>
      <p:ext uri="{BB962C8B-B14F-4D97-AF65-F5344CB8AC3E}">
        <p14:creationId xmlns:p14="http://schemas.microsoft.com/office/powerpoint/2010/main" val="75456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141777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673490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64808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04642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4F346-183A-440C-93FF-3EDCE932B48D}"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146175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4F346-183A-440C-93FF-3EDCE932B48D}"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29231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4F346-183A-440C-93FF-3EDCE932B48D}"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26555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64F346-183A-440C-93FF-3EDCE932B48D}"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99068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4F346-183A-440C-93FF-3EDCE932B48D}"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50447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4F346-183A-440C-93FF-3EDCE932B48D}"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17850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4F346-183A-440C-93FF-3EDCE932B48D}"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36807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4F346-183A-440C-93FF-3EDCE932B48D}" type="datetimeFigureOut">
              <a:rPr lang="en-US" smtClean="0"/>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F4B70-ED80-450E-B305-E227833C8232}" type="slidenum">
              <a:rPr lang="en-US" smtClean="0"/>
              <a:t>‹#›</a:t>
            </a:fld>
            <a:endParaRPr lang="en-US"/>
          </a:p>
        </p:txBody>
      </p:sp>
    </p:spTree>
    <p:extLst>
      <p:ext uri="{BB962C8B-B14F-4D97-AF65-F5344CB8AC3E}">
        <p14:creationId xmlns:p14="http://schemas.microsoft.com/office/powerpoint/2010/main" val="2017578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49418"/>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68244" y="711452"/>
            <a:ext cx="8839200" cy="544764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EG" sz="5400" dirty="0" smtClean="0">
                <a:solidFill>
                  <a:schemeClr val="accent4">
                    <a:lumMod val="50000"/>
                  </a:schemeClr>
                </a:solidFill>
                <a:effectLst>
                  <a:glow rad="101600">
                    <a:schemeClr val="accent1">
                      <a:satMod val="175000"/>
                      <a:alpha val="40000"/>
                    </a:schemeClr>
                  </a:glow>
                </a:effectLst>
                <a:latin typeface="Simplified Arabic" pitchFamily="18" charset="-78"/>
                <a:cs typeface="Simplified Arabic" pitchFamily="18" charset="-78"/>
              </a:rPr>
              <a:t>محاضرة رقم </a:t>
            </a:r>
            <a:r>
              <a:rPr lang="ar-EG" sz="5400" dirty="0" smtClean="0">
                <a:effectLst>
                  <a:glow rad="101600">
                    <a:schemeClr val="accent1">
                      <a:satMod val="175000"/>
                      <a:alpha val="40000"/>
                    </a:schemeClr>
                  </a:glow>
                </a:effectLst>
                <a:latin typeface="Simplified Arabic" pitchFamily="18" charset="-78"/>
                <a:cs typeface="Simplified Arabic" pitchFamily="18" charset="-78"/>
              </a:rPr>
              <a:t>10</a:t>
            </a:r>
          </a:p>
          <a:p>
            <a:pPr algn="ctr" rtl="1"/>
            <a:endParaRPr lang="ar-EG" sz="2400" dirty="0" smtClean="0">
              <a:effectLst>
                <a:glow rad="101600">
                  <a:schemeClr val="accent1">
                    <a:satMod val="175000"/>
                    <a:alpha val="40000"/>
                  </a:schemeClr>
                </a:glow>
              </a:effectLst>
              <a:latin typeface="Simplified Arabic" pitchFamily="18" charset="-78"/>
              <a:cs typeface="Simplified Arabic" pitchFamily="18" charset="-78"/>
            </a:endParaRPr>
          </a:p>
          <a:p>
            <a:pPr algn="ctr"/>
            <a:r>
              <a:rPr lang="ar-EG" sz="5400" dirty="0" smtClean="0">
                <a:solidFill>
                  <a:srgbClr val="C00000"/>
                </a:solidFill>
                <a:effectLst>
                  <a:glow rad="101600">
                    <a:schemeClr val="accent1">
                      <a:satMod val="175000"/>
                      <a:alpha val="40000"/>
                    </a:schemeClr>
                  </a:glow>
                </a:effectLst>
                <a:latin typeface="Simplified Arabic" pitchFamily="18" charset="-78"/>
                <a:cs typeface="Simplified Arabic" pitchFamily="18" charset="-78"/>
              </a:rPr>
              <a:t>المادة: وكالات العلاقات العامة الدولية</a:t>
            </a:r>
          </a:p>
          <a:p>
            <a:pPr algn="ctr"/>
            <a:r>
              <a:rPr lang="ar-EG" sz="5400" dirty="0" smtClean="0">
                <a:solidFill>
                  <a:srgbClr val="0070C0"/>
                </a:solidFill>
                <a:effectLst>
                  <a:glow rad="101600">
                    <a:schemeClr val="accent1">
                      <a:satMod val="175000"/>
                      <a:alpha val="40000"/>
                    </a:schemeClr>
                  </a:glow>
                </a:effectLst>
                <a:latin typeface="Simplified Arabic" pitchFamily="18" charset="-78"/>
                <a:cs typeface="Simplified Arabic" pitchFamily="18" charset="-78"/>
              </a:rPr>
              <a:t>الفرقة: الثالثة علاقات عامة</a:t>
            </a:r>
          </a:p>
          <a:p>
            <a:pPr algn="ctr"/>
            <a:endParaRPr lang="ar-EG" sz="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implified Arabic" pitchFamily="18" charset="-78"/>
              <a:cs typeface="Simplified Arabic" pitchFamily="18" charset="-78"/>
            </a:endParaRPr>
          </a:p>
          <a:p>
            <a:pPr algn="r"/>
            <a:r>
              <a:rPr lang="ar-EG"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rPr>
              <a:t>                                         </a:t>
            </a:r>
            <a:r>
              <a:rPr lang="ar-EG" sz="4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rPr>
              <a:t>تقديم</a:t>
            </a:r>
          </a:p>
          <a:p>
            <a:pPr algn="ctr"/>
            <a:endParaRPr lang="ar-EG" sz="1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endParaRPr>
          </a:p>
          <a:p>
            <a:pPr algn="r"/>
            <a:r>
              <a:rPr lang="ar-EG" sz="4000" b="1" spc="50" dirty="0" smtClean="0">
                <a:ln w="11430"/>
                <a:effectLst>
                  <a:glow rad="139700">
                    <a:schemeClr val="accent3">
                      <a:satMod val="175000"/>
                      <a:alpha val="40000"/>
                    </a:schemeClr>
                  </a:glow>
                  <a:outerShdw blurRad="76200" dist="50800" dir="5400000" algn="tl" rotWithShape="0">
                    <a:srgbClr val="000000">
                      <a:alpha val="65000"/>
                    </a:srgbClr>
                  </a:outerShdw>
                </a:effectLst>
                <a:latin typeface="Simplified Arabic" pitchFamily="18" charset="-78"/>
                <a:cs typeface="Simplified Arabic" pitchFamily="18" charset="-78"/>
              </a:rPr>
              <a:t>          دكتورة/ شيماء عبدالعاطي سعيد </a:t>
            </a:r>
          </a:p>
          <a:p>
            <a:pPr algn="ctr"/>
            <a:endParaRPr lang="ar-EG" sz="1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implified Arabic" pitchFamily="18" charset="-78"/>
              <a:cs typeface="Simplified Arabic" pitchFamily="18" charset="-78"/>
            </a:endParaRPr>
          </a:p>
          <a:p>
            <a:pPr algn="ctr"/>
            <a:r>
              <a:rPr lang="ar-EG" sz="2400" b="1" spc="50" dirty="0" smtClean="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rPr>
              <a:t>مدرس بقسم العلاقات العامة </a:t>
            </a:r>
          </a:p>
          <a:p>
            <a:pPr algn="ctr"/>
            <a:r>
              <a:rPr lang="ar-EG" sz="2400" b="1" spc="50" dirty="0" smtClean="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rPr>
              <a:t>كلية الإعلام وتكنولوجيا الاتصال</a:t>
            </a:r>
            <a:endParaRPr lang="ar-EG" sz="2400" b="1" spc="50" dirty="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73442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 y="19049"/>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33400" y="609600"/>
            <a:ext cx="8077200" cy="4278094"/>
          </a:xfrm>
          <a:prstGeom prst="rect">
            <a:avLst/>
          </a:prstGeom>
          <a:noFill/>
        </p:spPr>
        <p:txBody>
          <a:bodyPr wrap="square" rtlCol="0">
            <a:spAutoFit/>
          </a:bodyPr>
          <a:lstStyle/>
          <a:p>
            <a:pPr algn="ctr"/>
            <a:r>
              <a:rPr lang="ar-EG" sz="5400" b="1" u="sng" dirty="0" smtClean="0">
                <a:ln w="28575">
                  <a:noFill/>
                </a:ln>
                <a:solidFill>
                  <a:srgbClr val="FF0000"/>
                </a:solidFill>
                <a:effectLst>
                  <a:glow rad="101600">
                    <a:schemeClr val="accent3">
                      <a:satMod val="175000"/>
                      <a:alpha val="40000"/>
                    </a:schemeClr>
                  </a:glow>
                </a:effectLst>
                <a:latin typeface="Simplified Arabic" pitchFamily="18" charset="-78"/>
                <a:cs typeface="Simplified Arabic" pitchFamily="18" charset="-78"/>
              </a:rPr>
              <a:t>وكالات العلاقات العامة</a:t>
            </a:r>
            <a:endParaRPr lang="ar-EG" sz="5400" b="1" u="sng" dirty="0" smtClean="0">
              <a:ln w="28575">
                <a:noFill/>
              </a:ln>
              <a:solidFill>
                <a:srgbClr val="FF0000"/>
              </a:solidFill>
              <a:effectLst>
                <a:glow rad="101600">
                  <a:schemeClr val="accent3">
                    <a:satMod val="175000"/>
                    <a:alpha val="40000"/>
                  </a:schemeClr>
                </a:glow>
              </a:effectLst>
              <a:latin typeface="Simplified Arabic" pitchFamily="18" charset="-78"/>
              <a:cs typeface="Simplified Arabic" pitchFamily="18" charset="-78"/>
            </a:endParaRPr>
          </a:p>
          <a:p>
            <a:pPr algn="r"/>
            <a:endParaRPr lang="ar-EG" sz="2000" b="1" dirty="0">
              <a:latin typeface="Times New Roman"/>
              <a:ea typeface="Times New Roman"/>
              <a:cs typeface="Simplified Arabic"/>
            </a:endParaRPr>
          </a:p>
          <a:p>
            <a:pPr algn="ctr"/>
            <a:r>
              <a:rPr lang="ar-EG" sz="3200" b="1" dirty="0" smtClean="0">
                <a:latin typeface="Times New Roman"/>
                <a:ea typeface="Times New Roman"/>
                <a:cs typeface="Simplified Arabic"/>
              </a:rPr>
              <a:t>  </a:t>
            </a:r>
            <a:r>
              <a:rPr lang="ar-EG" sz="3200" b="1" dirty="0" smtClean="0">
                <a:latin typeface="Times New Roman"/>
                <a:ea typeface="Times New Roman"/>
                <a:cs typeface="Simplified Arabic"/>
              </a:rPr>
              <a:t>هي </a:t>
            </a:r>
            <a:r>
              <a:rPr lang="ar-EG" sz="4000" b="1" dirty="0" smtClean="0">
                <a:latin typeface="Times New Roman"/>
                <a:ea typeface="Times New Roman"/>
                <a:cs typeface="Simplified Arabic"/>
              </a:rPr>
              <a:t>منظمة </a:t>
            </a:r>
            <a:r>
              <a:rPr lang="ar-EG" sz="4000" b="1" dirty="0">
                <a:latin typeface="Times New Roman"/>
                <a:ea typeface="Times New Roman"/>
                <a:cs typeface="Simplified Arabic"/>
              </a:rPr>
              <a:t>مستقلة تساعد عملاءها سواء </a:t>
            </a:r>
            <a:r>
              <a:rPr lang="ar-EG" sz="4000" b="1" dirty="0" smtClean="0">
                <a:latin typeface="Times New Roman"/>
                <a:ea typeface="Times New Roman"/>
                <a:cs typeface="Simplified Arabic"/>
              </a:rPr>
              <a:t>كانوا مؤسسة </a:t>
            </a:r>
            <a:r>
              <a:rPr lang="ar-EG" sz="4000" b="1" dirty="0">
                <a:latin typeface="Times New Roman"/>
                <a:ea typeface="Times New Roman"/>
                <a:cs typeface="Simplified Arabic"/>
              </a:rPr>
              <a:t>أو منظمة أو فرد في تنظيم العلاقات العامة وموارد الشئون العامة، في هذا الصدد تكون هي المشاركة في التخطيط والتنفيذ على حد سواء".</a:t>
            </a:r>
            <a:endParaRPr lang="ar-EG" sz="4000" b="1" dirty="0">
              <a:latin typeface="Times New Roman"/>
              <a:ea typeface="Times New Roman"/>
              <a:cs typeface="Simplified Arabic"/>
            </a:endParaRPr>
          </a:p>
        </p:txBody>
      </p:sp>
    </p:spTree>
    <p:extLst>
      <p:ext uri="{BB962C8B-B14F-4D97-AF65-F5344CB8AC3E}">
        <p14:creationId xmlns:p14="http://schemas.microsoft.com/office/powerpoint/2010/main" val="225869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71" y="-120653"/>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533401" y="304800"/>
            <a:ext cx="7924800" cy="6144759"/>
          </a:xfrm>
          <a:prstGeom prst="rect">
            <a:avLst/>
          </a:prstGeom>
          <a:noFill/>
        </p:spPr>
        <p:txBody>
          <a:bodyPr wrap="square" rtlCol="0">
            <a:spAutoFit/>
          </a:bodyPr>
          <a:lstStyle/>
          <a:p>
            <a:pPr lvl="0" algn="just" rtl="1">
              <a:lnSpc>
                <a:spcPct val="115000"/>
              </a:lnSpc>
            </a:pPr>
            <a:r>
              <a:rPr lang="ar-EG" sz="4400" b="1" u="sng" dirty="0">
                <a:solidFill>
                  <a:schemeClr val="accent6">
                    <a:lumMod val="75000"/>
                  </a:schemeClr>
                </a:solidFill>
                <a:cs typeface="Simplified Arabic"/>
              </a:rPr>
              <a:t>نشأة وتطور وكالات العلاقات </a:t>
            </a:r>
            <a:r>
              <a:rPr lang="ar-EG" sz="4400" b="1" u="sng" dirty="0" smtClean="0">
                <a:solidFill>
                  <a:schemeClr val="accent6">
                    <a:lumMod val="75000"/>
                  </a:schemeClr>
                </a:solidFill>
                <a:cs typeface="Simplified Arabic"/>
              </a:rPr>
              <a:t>العامة</a:t>
            </a:r>
          </a:p>
          <a:p>
            <a:pPr lvl="0" algn="just" rtl="1">
              <a:lnSpc>
                <a:spcPct val="115000"/>
              </a:lnSpc>
            </a:pPr>
            <a:endParaRPr lang="ar-EG" sz="700" b="1" dirty="0" smtClean="0">
              <a:solidFill>
                <a:srgbClr val="7030A0"/>
              </a:solidFill>
              <a:cs typeface="Simplified Arabic"/>
            </a:endParaRPr>
          </a:p>
          <a:p>
            <a:pPr algn="just" rtl="1">
              <a:lnSpc>
                <a:spcPct val="115000"/>
              </a:lnSpc>
              <a:spcAft>
                <a:spcPts val="0"/>
              </a:spcAft>
            </a:pPr>
            <a:r>
              <a:rPr lang="ar-EG" sz="4000" b="1" u="sng" dirty="0" smtClean="0">
                <a:solidFill>
                  <a:srgbClr val="7030A0"/>
                </a:solidFill>
                <a:cs typeface="Simplified Arabic"/>
              </a:rPr>
              <a:t>أولاً: على </a:t>
            </a:r>
            <a:r>
              <a:rPr lang="ar-EG" sz="4000" b="1" u="sng" dirty="0">
                <a:solidFill>
                  <a:srgbClr val="7030A0"/>
                </a:solidFill>
                <a:cs typeface="Simplified Arabic"/>
              </a:rPr>
              <a:t>المستوى </a:t>
            </a:r>
            <a:r>
              <a:rPr lang="ar-EG" sz="4000" b="1" u="sng" dirty="0" smtClean="0">
                <a:solidFill>
                  <a:srgbClr val="7030A0"/>
                </a:solidFill>
                <a:cs typeface="Simplified Arabic"/>
              </a:rPr>
              <a:t>العالمي.</a:t>
            </a:r>
          </a:p>
          <a:p>
            <a:pPr algn="just" rtl="1">
              <a:lnSpc>
                <a:spcPct val="115000"/>
              </a:lnSpc>
              <a:spcAft>
                <a:spcPts val="0"/>
              </a:spcAft>
            </a:pPr>
            <a:endParaRPr lang="ar-EG" sz="1000" b="1" u="sng" dirty="0" smtClean="0">
              <a:solidFill>
                <a:srgbClr val="7030A0"/>
              </a:solidFill>
              <a:cs typeface="Simplified Arabic"/>
            </a:endParaRPr>
          </a:p>
          <a:p>
            <a:pPr algn="just" rtl="1">
              <a:lnSpc>
                <a:spcPct val="115000"/>
              </a:lnSpc>
              <a:spcAft>
                <a:spcPts val="0"/>
              </a:spcAft>
            </a:pPr>
            <a:r>
              <a:rPr lang="ar-EG" sz="4000" b="1" dirty="0">
                <a:solidFill>
                  <a:srgbClr val="00B0F0"/>
                </a:solidFill>
                <a:cs typeface="Simplified Arabic"/>
              </a:rPr>
              <a:t>يعود </a:t>
            </a:r>
            <a:r>
              <a:rPr lang="ar-EG" sz="4000" b="1" dirty="0" smtClean="0">
                <a:solidFill>
                  <a:srgbClr val="00B0F0"/>
                </a:solidFill>
                <a:cs typeface="Simplified Arabic"/>
              </a:rPr>
              <a:t>تاريخ ظهور </a:t>
            </a:r>
            <a:r>
              <a:rPr lang="ar-EG" sz="4000" b="1" dirty="0">
                <a:solidFill>
                  <a:srgbClr val="00B0F0"/>
                </a:solidFill>
                <a:cs typeface="Simplified Arabic"/>
              </a:rPr>
              <a:t>أول وكالة للعلاقات العامة إلى أوائل عام 1900م عندما أنشئت شركات الدعاية الأولى في الولايات المتحدة الأمريكية، نتيجة لأن الشركات </a:t>
            </a:r>
            <a:r>
              <a:rPr lang="ar-EG" sz="4000" b="1" dirty="0" smtClean="0">
                <a:solidFill>
                  <a:srgbClr val="00B0F0"/>
                </a:solidFill>
                <a:cs typeface="Simplified Arabic"/>
              </a:rPr>
              <a:t>كانت </a:t>
            </a:r>
            <a:r>
              <a:rPr lang="ar-EG" sz="4000" b="1" dirty="0">
                <a:solidFill>
                  <a:srgbClr val="00B0F0"/>
                </a:solidFill>
                <a:cs typeface="Simplified Arabic"/>
              </a:rPr>
              <a:t>قد بدأت تدرك أنها بحاجة للرد على "تجهم الوجوه" أي الأنشطة التي دعت إلى الإصلاحات السياسية والتجارية.</a:t>
            </a:r>
            <a:endParaRPr lang="ar-EG" sz="4000" b="1" dirty="0" smtClean="0">
              <a:solidFill>
                <a:srgbClr val="00B0F0"/>
              </a:solidFill>
              <a:cs typeface="Simplified Arabic"/>
            </a:endParaRPr>
          </a:p>
          <a:p>
            <a:pPr marL="571500" indent="-571500" algn="just" rtl="1">
              <a:lnSpc>
                <a:spcPct val="115000"/>
              </a:lnSpc>
              <a:spcAft>
                <a:spcPts val="0"/>
              </a:spcAft>
              <a:buFont typeface="Arial" charset="0"/>
              <a:buChar char="•"/>
            </a:pPr>
            <a:endParaRPr lang="en-US" sz="100" dirty="0" smtClean="0">
              <a:solidFill>
                <a:schemeClr val="accent6">
                  <a:lumMod val="75000"/>
                </a:schemeClr>
              </a:solidFill>
              <a:ea typeface="Calibri"/>
              <a:cs typeface="Arial"/>
            </a:endParaRPr>
          </a:p>
        </p:txBody>
      </p:sp>
    </p:spTree>
    <p:extLst>
      <p:ext uri="{BB962C8B-B14F-4D97-AF65-F5344CB8AC3E}">
        <p14:creationId xmlns:p14="http://schemas.microsoft.com/office/powerpoint/2010/main" val="82662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66700" y="609600"/>
            <a:ext cx="8343900" cy="5791200"/>
          </a:xfrm>
          <a:prstGeom prst="rect">
            <a:avLst/>
          </a:prstGeom>
          <a:noFill/>
        </p:spPr>
        <p:txBody>
          <a:bodyPr wrap="square" rtlCol="0">
            <a:noAutofit/>
          </a:bodyPr>
          <a:lstStyle/>
          <a:p>
            <a:pPr algn="ctr"/>
            <a:r>
              <a:rPr lang="ar-EG" sz="4400" b="1" u="sng" dirty="0" smtClean="0">
                <a:ln w="28575">
                  <a:noFill/>
                </a:ln>
                <a:effectLst>
                  <a:glow rad="101600">
                    <a:schemeClr val="accent2">
                      <a:satMod val="175000"/>
                      <a:alpha val="40000"/>
                    </a:schemeClr>
                  </a:glow>
                </a:effectLst>
                <a:latin typeface="Simplified Arabic" pitchFamily="18" charset="-78"/>
                <a:cs typeface="Simplified Arabic" pitchFamily="18" charset="-78"/>
              </a:rPr>
              <a:t>ثانياً</a:t>
            </a:r>
            <a:r>
              <a:rPr lang="ar-EG" sz="4400" b="1" u="sng" dirty="0">
                <a:ln w="28575">
                  <a:noFill/>
                </a:ln>
                <a:effectLst>
                  <a:glow rad="101600">
                    <a:schemeClr val="accent2">
                      <a:satMod val="175000"/>
                      <a:alpha val="40000"/>
                    </a:schemeClr>
                  </a:glow>
                </a:effectLst>
                <a:latin typeface="Simplified Arabic" pitchFamily="18" charset="-78"/>
                <a:cs typeface="Simplified Arabic" pitchFamily="18" charset="-78"/>
              </a:rPr>
              <a:t>: في الدول </a:t>
            </a:r>
            <a:r>
              <a:rPr lang="ar-EG" sz="4400" b="1" u="sng" dirty="0" smtClean="0">
                <a:ln w="28575">
                  <a:noFill/>
                </a:ln>
                <a:effectLst>
                  <a:glow rad="101600">
                    <a:schemeClr val="accent2">
                      <a:satMod val="175000"/>
                      <a:alpha val="40000"/>
                    </a:schemeClr>
                  </a:glow>
                </a:effectLst>
                <a:latin typeface="Simplified Arabic" pitchFamily="18" charset="-78"/>
                <a:cs typeface="Simplified Arabic" pitchFamily="18" charset="-78"/>
              </a:rPr>
              <a:t>العربية</a:t>
            </a:r>
          </a:p>
          <a:p>
            <a:pPr algn="ctr"/>
            <a:endParaRPr lang="ar-EG" sz="1400" b="1" u="sng" dirty="0" smtClean="0">
              <a:ln w="28575">
                <a:noFill/>
              </a:ln>
              <a:effectLst>
                <a:glow rad="101600">
                  <a:schemeClr val="accent2">
                    <a:satMod val="175000"/>
                    <a:alpha val="40000"/>
                  </a:schemeClr>
                </a:glow>
              </a:effectLst>
              <a:latin typeface="Simplified Arabic" pitchFamily="18" charset="-78"/>
              <a:cs typeface="Simplified Arabic" pitchFamily="18" charset="-78"/>
            </a:endParaRPr>
          </a:p>
          <a:p>
            <a:pPr lvl="0" algn="justLow" rtl="1">
              <a:lnSpc>
                <a:spcPct val="107000"/>
              </a:lnSpc>
              <a:spcAft>
                <a:spcPts val="0"/>
              </a:spcAft>
              <a:tabLst>
                <a:tab pos="396240" algn="l"/>
              </a:tabLst>
            </a:pPr>
            <a:r>
              <a:rPr lang="ar-EG" sz="4000" dirty="0" smtClean="0">
                <a:latin typeface="Times New Roman"/>
                <a:ea typeface="Times New Roman"/>
                <a:cs typeface="Simplified Arabic"/>
              </a:rPr>
              <a:t>    </a:t>
            </a:r>
            <a:r>
              <a:rPr lang="ar-EG" sz="3600" b="1" dirty="0" smtClean="0">
                <a:solidFill>
                  <a:srgbClr val="0070C0"/>
                </a:solidFill>
                <a:latin typeface="Times New Roman"/>
                <a:ea typeface="Times New Roman"/>
                <a:cs typeface="Simplified Arabic"/>
              </a:rPr>
              <a:t>أما </a:t>
            </a:r>
            <a:r>
              <a:rPr lang="ar-EG" sz="3600" b="1" dirty="0">
                <a:solidFill>
                  <a:srgbClr val="0070C0"/>
                </a:solidFill>
                <a:latin typeface="Times New Roman"/>
                <a:ea typeface="Times New Roman"/>
                <a:cs typeface="Simplified Arabic"/>
              </a:rPr>
              <a:t>عن وكالات العلاقات العامة في الدول العربية فإنه تتفاوت أعداد وكالات العلاقات العامة في الدول العربية تفاوتا كبيرا حيث تعمل في دولة الإمارات العربية المتحدة حوالي90 وكالة علاقات عامة، بينما يقتصر عدد وكالات العلاقات العامة في دولة فلسطين على وكالة واحدة، والأهم أنه لا توجد أية وكالات للعلاقات العامة في أكثر من نصف دول الوطن العربي.</a:t>
            </a:r>
            <a:endParaRPr lang="ar-EG" sz="4000" b="1" dirty="0">
              <a:ln w="28575">
                <a:noFill/>
              </a:ln>
              <a:solidFill>
                <a:srgbClr val="0070C0"/>
              </a:solidFill>
              <a:effectLst>
                <a:glow rad="101600">
                  <a:schemeClr val="accent2">
                    <a:satMod val="175000"/>
                    <a:alpha val="40000"/>
                  </a:schemeClr>
                </a:glow>
              </a:effectLst>
              <a:latin typeface="Simplified Arabic" pitchFamily="18" charset="-78"/>
              <a:cs typeface="Simplified Arabic" pitchFamily="18" charset="-78"/>
            </a:endParaRPr>
          </a:p>
          <a:p>
            <a:pPr algn="r"/>
            <a:endParaRPr lang="ar-EG" sz="1600" b="1" dirty="0" smtClean="0">
              <a:ln w="28575">
                <a:noFill/>
              </a:ln>
              <a:effectLst>
                <a:glow rad="101600">
                  <a:schemeClr val="accent2">
                    <a:satMod val="175000"/>
                    <a:alpha val="40000"/>
                  </a:schemeClr>
                </a:glo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2390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533400" y="762000"/>
            <a:ext cx="7924800" cy="5152180"/>
          </a:xfrm>
          <a:prstGeom prst="rect">
            <a:avLst/>
          </a:prstGeom>
          <a:noFill/>
        </p:spPr>
        <p:txBody>
          <a:bodyPr wrap="square" rtlCol="0">
            <a:spAutoFit/>
          </a:bodyPr>
          <a:lstStyle/>
          <a:p>
            <a:pPr lvl="0" algn="ctr"/>
            <a:r>
              <a:rPr lang="ar-EG" sz="4000" b="1" u="sng" dirty="0" smtClean="0">
                <a:ln w="28575">
                  <a:noFill/>
                </a:ln>
                <a:solidFill>
                  <a:prstClr val="black"/>
                </a:solidFill>
                <a:effectLst>
                  <a:glow rad="101600">
                    <a:srgbClr val="C0504D">
                      <a:satMod val="175000"/>
                      <a:alpha val="40000"/>
                    </a:srgbClr>
                  </a:glow>
                </a:effectLst>
                <a:latin typeface="Simplified Arabic" pitchFamily="18" charset="-78"/>
                <a:cs typeface="Simplified Arabic" pitchFamily="18" charset="-78"/>
              </a:rPr>
              <a:t>ثالثاً: في مصر</a:t>
            </a:r>
          </a:p>
          <a:p>
            <a:pPr lvl="0" algn="ctr"/>
            <a:endParaRPr lang="ar-EG" sz="3200" u="sng" dirty="0" smtClean="0">
              <a:latin typeface="Times New Roman"/>
              <a:ea typeface="Times New Roman"/>
              <a:cs typeface="Simplified Arabic"/>
            </a:endParaRPr>
          </a:p>
          <a:p>
            <a:pPr lvl="0" algn="justLow" rtl="1">
              <a:lnSpc>
                <a:spcPct val="107000"/>
              </a:lnSpc>
              <a:spcAft>
                <a:spcPts val="0"/>
              </a:spcAft>
              <a:tabLst>
                <a:tab pos="396240" algn="l"/>
              </a:tabLst>
            </a:pPr>
            <a:r>
              <a:rPr lang="ar-EG" sz="4000" b="1" dirty="0" smtClean="0">
                <a:latin typeface="Times New Roman"/>
                <a:ea typeface="Times New Roman"/>
                <a:cs typeface="Simplified Arabic"/>
              </a:rPr>
              <a:t>   </a:t>
            </a:r>
            <a:r>
              <a:rPr lang="ar-EG" sz="4000" b="1" dirty="0" smtClean="0">
                <a:solidFill>
                  <a:schemeClr val="accent4">
                    <a:lumMod val="75000"/>
                  </a:schemeClr>
                </a:solidFill>
                <a:latin typeface="Times New Roman"/>
                <a:ea typeface="Times New Roman"/>
                <a:cs typeface="Simplified Arabic"/>
              </a:rPr>
              <a:t>فقد </a:t>
            </a:r>
            <a:r>
              <a:rPr lang="ar-EG" sz="4000" b="1" dirty="0">
                <a:solidFill>
                  <a:schemeClr val="accent4">
                    <a:lumMod val="75000"/>
                  </a:schemeClr>
                </a:solidFill>
                <a:latin typeface="Times New Roman"/>
                <a:ea typeface="Times New Roman"/>
                <a:cs typeface="Simplified Arabic"/>
              </a:rPr>
              <a:t>بدأ عمل وكالات العلاقات العامة </a:t>
            </a:r>
            <a:r>
              <a:rPr lang="ar-EG" sz="4000" b="1" dirty="0" smtClean="0">
                <a:solidFill>
                  <a:schemeClr val="accent4">
                    <a:lumMod val="75000"/>
                  </a:schemeClr>
                </a:solidFill>
                <a:latin typeface="Times New Roman"/>
                <a:ea typeface="Times New Roman"/>
                <a:cs typeface="Simplified Arabic"/>
              </a:rPr>
              <a:t>متأخراً نسبياً </a:t>
            </a:r>
            <a:r>
              <a:rPr lang="ar-EG" sz="4000" b="1" dirty="0">
                <a:solidFill>
                  <a:schemeClr val="accent4">
                    <a:lumMod val="75000"/>
                  </a:schemeClr>
                </a:solidFill>
                <a:latin typeface="Times New Roman"/>
                <a:ea typeface="Times New Roman"/>
                <a:cs typeface="Simplified Arabic"/>
              </a:rPr>
              <a:t>عن وكالات الإعلان، وذلك لعدم إدراك المسئولين عن منظمات الأعمال المصرية خاصة والعربية عموما للإسهام الذي يمكن أن تحققه جهود العلاقات العامة في خلق صورة ذهنية محابية لمنظماتهم لدى </a:t>
            </a:r>
            <a:r>
              <a:rPr lang="ar-EG" sz="4000" b="1" dirty="0" smtClean="0">
                <a:solidFill>
                  <a:schemeClr val="accent4">
                    <a:lumMod val="75000"/>
                  </a:schemeClr>
                </a:solidFill>
                <a:latin typeface="Times New Roman"/>
                <a:ea typeface="Times New Roman"/>
                <a:cs typeface="Simplified Arabic"/>
              </a:rPr>
              <a:t>الجماهير.</a:t>
            </a:r>
            <a:endParaRPr lang="en-US" sz="2400" b="1" dirty="0">
              <a:solidFill>
                <a:schemeClr val="accent4">
                  <a:lumMod val="75000"/>
                </a:schemeClr>
              </a:solidFill>
              <a:ea typeface="Calibri"/>
              <a:cs typeface="Arial"/>
            </a:endParaRPr>
          </a:p>
        </p:txBody>
      </p:sp>
    </p:spTree>
    <p:extLst>
      <p:ext uri="{BB962C8B-B14F-4D97-AF65-F5344CB8AC3E}">
        <p14:creationId xmlns:p14="http://schemas.microsoft.com/office/powerpoint/2010/main" val="365331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7225"/>
            <a:ext cx="8305800" cy="3277975"/>
          </a:xfrm>
        </p:spPr>
        <p:txBody>
          <a:bodyPr>
            <a:normAutofit/>
          </a:bodyPr>
          <a:lstStyle/>
          <a:p>
            <a:r>
              <a:rPr lang="ar-EG" sz="7200" dirty="0" smtClean="0">
                <a:effectLst>
                  <a:glow rad="101600">
                    <a:schemeClr val="accent3">
                      <a:satMod val="175000"/>
                      <a:alpha val="40000"/>
                    </a:schemeClr>
                  </a:glow>
                </a:effectLst>
                <a:latin typeface="Simplified Arabic" pitchFamily="18" charset="-78"/>
                <a:cs typeface="Simplified Arabic" pitchFamily="18" charset="-78"/>
              </a:rPr>
              <a:t>شكراً لحسن استماعكم</a:t>
            </a:r>
            <a:r>
              <a:rPr lang="ar-EG" dirty="0" smtClean="0"/>
              <a:t/>
            </a:r>
            <a:br>
              <a:rPr lang="ar-EG" dirty="0" smtClean="0"/>
            </a:br>
            <a:r>
              <a:rPr lang="ar-EG" sz="2400" dirty="0" smtClean="0"/>
              <a:t/>
            </a:r>
            <a:br>
              <a:rPr lang="ar-EG" sz="2400" dirty="0" smtClean="0"/>
            </a:br>
            <a:r>
              <a:rPr lang="ar-EG" dirty="0" smtClean="0">
                <a:solidFill>
                  <a:srgbClr val="0070C0"/>
                </a:solidFill>
                <a:effectLst>
                  <a:glow rad="101600">
                    <a:schemeClr val="accent2">
                      <a:satMod val="175000"/>
                      <a:alpha val="40000"/>
                    </a:schemeClr>
                  </a:glow>
                </a:effectLst>
              </a:rPr>
              <a:t>تحياتي</a:t>
            </a:r>
            <a:r>
              <a:rPr lang="ar-EG" dirty="0" smtClean="0"/>
              <a:t/>
            </a:r>
            <a:br>
              <a:rPr lang="ar-EG" dirty="0" smtClean="0"/>
            </a:br>
            <a:r>
              <a:rPr lang="ar-EG" sz="1600" dirty="0"/>
              <a:t/>
            </a:r>
            <a:br>
              <a:rPr lang="ar-EG" sz="1600" dirty="0"/>
            </a:br>
            <a:r>
              <a:rPr lang="ar-EG" sz="4800" dirty="0" smtClean="0">
                <a:effectLst>
                  <a:glow rad="139700">
                    <a:schemeClr val="accent2">
                      <a:satMod val="175000"/>
                      <a:alpha val="40000"/>
                    </a:schemeClr>
                  </a:glow>
                </a:effectLst>
              </a:rPr>
              <a:t>دكتورة/ شيماء عبدالعاطي</a:t>
            </a:r>
            <a:endParaRPr lang="en-US" sz="4800" dirty="0">
              <a:effectLst>
                <a:glow rad="139700">
                  <a:schemeClr val="accent2">
                    <a:satMod val="175000"/>
                    <a:alpha val="40000"/>
                  </a:schemeClr>
                </a:glow>
              </a:effectLst>
            </a:endParaRPr>
          </a:p>
        </p:txBody>
      </p:sp>
      <p:pic>
        <p:nvPicPr>
          <p:cNvPr id="2058" name="Picture 10" descr="C:\Users\Ahmed Ismaiel\Desktop\612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3733800"/>
            <a:ext cx="4724400" cy="302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290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239</Words>
  <Application>Microsoft Office PowerPoint</Application>
  <PresentationFormat>On-screen Show (4:3)</PresentationFormat>
  <Paragraphs>28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شكراً لحسن استماعكم  تحياتي  دكتورة/ شيماء عبدالعاطي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Ahmed Ismaiel</cp:lastModifiedBy>
  <cp:revision>58</cp:revision>
  <dcterms:created xsi:type="dcterms:W3CDTF">2013-11-13T00:31:30Z</dcterms:created>
  <dcterms:modified xsi:type="dcterms:W3CDTF">2020-04-20T20:06:14Z</dcterms:modified>
</cp:coreProperties>
</file>