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notesMasterIdLst>
    <p:notesMasterId r:id="rId9"/>
  </p:notesMasterIdLst>
  <p:handoutMasterIdLst>
    <p:handoutMasterId r:id="rId10"/>
  </p:handoutMasterIdLst>
  <p:sldIdLst>
    <p:sldId id="265" r:id="rId2"/>
    <p:sldId id="307" r:id="rId3"/>
    <p:sldId id="338" r:id="rId4"/>
    <p:sldId id="339" r:id="rId5"/>
    <p:sldId id="340" r:id="rId6"/>
    <p:sldId id="337" r:id="rId7"/>
    <p:sldId id="336" r:id="rId8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5" autoAdjust="0"/>
    <p:restoredTop sz="92355" autoAdjust="0"/>
  </p:normalViewPr>
  <p:slideViewPr>
    <p:cSldViewPr>
      <p:cViewPr>
        <p:scale>
          <a:sx n="50" d="100"/>
          <a:sy n="50" d="100"/>
        </p:scale>
        <p:origin x="-1476" y="-480"/>
      </p:cViewPr>
      <p:guideLst>
        <p:guide orient="horz" pos="2160"/>
        <p:guide pos="3840"/>
        <p:guide pos="6816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4C80C32-0A6B-48A0-8F59-3673BC11B0EB}" type="uaqdatetime1">
              <a:rPr lang="ar-SA" smtClean="0"/>
              <a:pPr algn="l" rtl="1"/>
              <a:t>18/02/38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ar-SA"/>
              <a:pPr algn="l"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590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/>
            </a:lvl1pPr>
          </a:lstStyle>
          <a:p>
            <a:fld id="{2FCA23F9-0301-4BFA-9670-CD6E4D54C841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590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/>
            </a:lvl1pPr>
          </a:lstStyle>
          <a:p>
            <a:fld id="{7FB667E1-E601-4AAF-B95C-B25720D70A60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52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ar-SA" smtClean="0"/>
              <a:pPr/>
              <a:t>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675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93337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9970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55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55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62343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933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57577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90154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1621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8801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3534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63682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7621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795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mrsal.com/post/527985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523999" y="4509120"/>
            <a:ext cx="9144003" cy="901080"/>
          </a:xfrm>
        </p:spPr>
        <p:txBody>
          <a:bodyPr rtlCol="1">
            <a:normAutofit/>
          </a:bodyPr>
          <a:lstStyle/>
          <a:p>
            <a:pPr rtl="1"/>
            <a:r>
              <a:rPr lang="ar-EG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العلاقات العامة (دبلوم العلاقات العامة والإعلان(2))</a:t>
            </a:r>
            <a:endParaRPr lang="ar-SA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العنوان الفرعي 3"/>
          <p:cNvSpPr>
            <a:spLocks noGrp="1"/>
          </p:cNvSpPr>
          <p:nvPr>
            <p:ph type="subTitle" idx="1"/>
          </p:nvPr>
        </p:nvSpPr>
        <p:spPr>
          <a:xfrm>
            <a:off x="1522413" y="5445224"/>
            <a:ext cx="9144003" cy="1260376"/>
          </a:xfrm>
        </p:spPr>
        <p:txBody>
          <a:bodyPr rtlCol="1">
            <a:normAutofit/>
          </a:bodyPr>
          <a:lstStyle/>
          <a:p>
            <a:pPr rtl="1"/>
            <a:r>
              <a:rPr lang="ar-EG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إعداد</a:t>
            </a:r>
          </a:p>
          <a:p>
            <a:pPr rtl="1"/>
            <a:r>
              <a:rPr lang="ar-EG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د/إيناس حسن عبدالعزيز</a:t>
            </a:r>
          </a:p>
        </p:txBody>
      </p:sp>
      <p:pic>
        <p:nvPicPr>
          <p:cNvPr id="16386" name="Picture 2" descr="C:\Users\AIA C\Desktop\4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450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4943872" y="30324"/>
            <a:ext cx="6840760" cy="1382452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 smtClean="0"/>
              <a:t>رجل العلاقات العامة</a:t>
            </a:r>
            <a:endParaRPr lang="ar-EG" sz="4000" b="1" dirty="0"/>
          </a:p>
        </p:txBody>
      </p:sp>
      <p:sp>
        <p:nvSpPr>
          <p:cNvPr id="2" name="مستطيل مستدير الزوايا 1"/>
          <p:cNvSpPr/>
          <p:nvPr/>
        </p:nvSpPr>
        <p:spPr>
          <a:xfrm>
            <a:off x="119336" y="1686508"/>
            <a:ext cx="11881320" cy="49108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EG" sz="3000" dirty="0"/>
              <a:t>موظف العلاقات العامة هو الشخص المسؤول عن عمليات التواصل التي تتم داخل المؤسسات بين موظفي المؤسسة  أو خارجها مثل الشركات او المؤسسات الاخرى و الصحفيين او الجمهور. فهو يعتبر المتحدث باسم المؤسسة حيث يعمل على التفكير والابتكار لجعل صورة المؤسسة التي يعمل بها  أكثر تميزا ورقي</a:t>
            </a:r>
            <a:r>
              <a:rPr lang="ar-EG" sz="3000" dirty="0" smtClean="0"/>
              <a:t>.</a:t>
            </a:r>
          </a:p>
          <a:p>
            <a:pPr algn="just"/>
            <a:r>
              <a:rPr lang="ar-EG" sz="3000" dirty="0"/>
              <a:t>في المؤسسات والشركات الصغيرة يكون دور مسئولي العلاقات العامة هو أن يقوم بالتواصل في جميع الأقسام داخل المؤسسة مثل النشر وإدارة </a:t>
            </a:r>
            <a:r>
              <a:rPr lang="ar-EG" sz="3000" dirty="0" smtClean="0"/>
              <a:t>الأحداث</a:t>
            </a:r>
            <a:r>
              <a:rPr lang="ar-EG" sz="3000" dirty="0"/>
              <a:t> والعلاقات مع الصحافة ووسائل الإعلام . اما في المؤسسات الكبيرة بيكون دوره محدد ومحوري .</a:t>
            </a:r>
          </a:p>
        </p:txBody>
      </p:sp>
    </p:spTree>
    <p:extLst>
      <p:ext uri="{BB962C8B-B14F-4D97-AF65-F5344CB8AC3E}">
        <p14:creationId xmlns:p14="http://schemas.microsoft.com/office/powerpoint/2010/main" val="361224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5069532" y="188640"/>
            <a:ext cx="6696744" cy="1152128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 smtClean="0"/>
              <a:t>وظائف مسئول العلاقات العامة</a:t>
            </a:r>
            <a:endParaRPr lang="ar-EG" sz="3600" b="1" dirty="0"/>
          </a:p>
        </p:txBody>
      </p:sp>
      <p:sp>
        <p:nvSpPr>
          <p:cNvPr id="2" name="مستطيل مستدير الزوايا 1"/>
          <p:cNvSpPr/>
          <p:nvPr/>
        </p:nvSpPr>
        <p:spPr>
          <a:xfrm>
            <a:off x="335360" y="1628800"/>
            <a:ext cx="11593288" cy="4997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EG" sz="3000" dirty="0" smtClean="0"/>
              <a:t>أهم </a:t>
            </a:r>
            <a:r>
              <a:rPr lang="ar-EG" sz="3000" dirty="0"/>
              <a:t>وظيفة بالنسبة </a:t>
            </a:r>
            <a:r>
              <a:rPr lang="ar-EG" sz="3000" dirty="0" smtClean="0"/>
              <a:t>لموظف العلاقات العامة هو </a:t>
            </a:r>
            <a:r>
              <a:rPr lang="ar-EG" sz="3000" dirty="0"/>
              <a:t>أن يعمل على تحسين صورة </a:t>
            </a:r>
            <a:r>
              <a:rPr lang="ar-EG" sz="3000" dirty="0" smtClean="0"/>
              <a:t>المؤسسة، </a:t>
            </a:r>
            <a:r>
              <a:rPr lang="ar-EG" sz="3000" dirty="0"/>
              <a:t> وتقويتها وإظهارها في السوق كشركة متماسكة ذات مصداقية عالية . وتختلف وظائف مسئول العلاقات العامة من شركة الى اخرى ، حسب حجم الشركة </a:t>
            </a:r>
            <a:r>
              <a:rPr lang="ar-EG" sz="3000" dirty="0" smtClean="0"/>
              <a:t>فأحيانا </a:t>
            </a:r>
            <a:r>
              <a:rPr lang="ar-EG" sz="3000" dirty="0"/>
              <a:t>يكون مسؤول عن التواصل </a:t>
            </a:r>
            <a:r>
              <a:rPr lang="ar-EG" sz="3000" dirty="0" smtClean="0"/>
              <a:t>واحيانا </a:t>
            </a:r>
            <a:r>
              <a:rPr lang="ar-EG" sz="3000" dirty="0"/>
              <a:t>اخرى قد يكون تابعا للإدارة العامة في الشركات الصغيرة ، </a:t>
            </a:r>
            <a:r>
              <a:rPr lang="ar-EG" sz="3000" dirty="0" smtClean="0"/>
              <a:t>ومن </a:t>
            </a:r>
            <a:r>
              <a:rPr lang="ar-EG" sz="3000" dirty="0"/>
              <a:t>أهم مهامه </a:t>
            </a:r>
            <a:r>
              <a:rPr lang="ar-EG" sz="3000" dirty="0" smtClean="0"/>
              <a:t>:</a:t>
            </a:r>
          </a:p>
          <a:p>
            <a:pPr algn="just"/>
            <a:r>
              <a:rPr lang="ar-EG" sz="3000" dirty="0" smtClean="0"/>
              <a:t>* الاهتمام بالسياسة الإعلامية في الشركة وتنظيمها وتطوير نظام الاتصال مع الجهات المختلفة داخل وخارج الشركة .</a:t>
            </a:r>
          </a:p>
          <a:p>
            <a:pPr algn="just"/>
            <a:r>
              <a:rPr lang="ar-EG" sz="3000" dirty="0" smtClean="0"/>
              <a:t>* الرقابة </a:t>
            </a:r>
            <a:r>
              <a:rPr lang="ar-EG" sz="3000" dirty="0"/>
              <a:t>على أدوات التواصل مثل كتيب الشركة والنشرات والملفات الصحفية ،وحتى صفحات التواصل الاجتماعي .</a:t>
            </a:r>
          </a:p>
          <a:p>
            <a:pPr algn="just"/>
            <a:r>
              <a:rPr lang="ar-EG" sz="3000" dirty="0" smtClean="0"/>
              <a:t>* تنظيم </a:t>
            </a:r>
            <a:r>
              <a:rPr lang="ar-EG" sz="3000" dirty="0"/>
              <a:t>فعاليات الشركة </a:t>
            </a:r>
            <a:r>
              <a:rPr lang="ar-EG" sz="3000" dirty="0" smtClean="0"/>
              <a:t>ومتابعة </a:t>
            </a:r>
            <a:r>
              <a:rPr lang="ar-EG" sz="3000" dirty="0"/>
              <a:t>مصادر المعلومات في مختلف  وسائل الإعلام.</a:t>
            </a:r>
            <a:endParaRPr lang="ar-EG" sz="3000" b="1" dirty="0"/>
          </a:p>
        </p:txBody>
      </p:sp>
    </p:spTree>
    <p:extLst>
      <p:ext uri="{BB962C8B-B14F-4D97-AF65-F5344CB8AC3E}">
        <p14:creationId xmlns:p14="http://schemas.microsoft.com/office/powerpoint/2010/main" val="376110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1991544" y="188640"/>
            <a:ext cx="9774732" cy="1368152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المهارات اللازم توافرها في مسؤول</a:t>
            </a:r>
            <a:r>
              <a:rPr lang="ar-EG" sz="3600" dirty="0"/>
              <a:t> </a:t>
            </a:r>
            <a:r>
              <a:rPr lang="ar-EG" sz="3600" b="1" dirty="0"/>
              <a:t>العلاقات </a:t>
            </a:r>
            <a:r>
              <a:rPr lang="ar-EG" sz="3600" b="1" dirty="0" smtClean="0"/>
              <a:t>العامة</a:t>
            </a:r>
            <a:endParaRPr lang="ar-EG" sz="3600" b="1" dirty="0"/>
          </a:p>
        </p:txBody>
      </p:sp>
      <p:sp>
        <p:nvSpPr>
          <p:cNvPr id="2" name="مستطيل مستدير الزوايا 1"/>
          <p:cNvSpPr/>
          <p:nvPr/>
        </p:nvSpPr>
        <p:spPr>
          <a:xfrm>
            <a:off x="335360" y="1916832"/>
            <a:ext cx="11593288" cy="47094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3200" dirty="0"/>
              <a:t>في بعض المؤسسات يخصص موظف واحد للتواصل الداخلي بالشركة . وهذا بالطبع يتطلب خبرة ومرونة للقيام بهذه المهمة . وأهم المهارات المتطلبة في ذلك هي :</a:t>
            </a:r>
          </a:p>
          <a:p>
            <a:r>
              <a:rPr lang="ar-EG" sz="3200" dirty="0"/>
              <a:t>_إتقان استخدام التكنولوجيا المتطورة .</a:t>
            </a:r>
            <a:br>
              <a:rPr lang="ar-EG" sz="3200" dirty="0"/>
            </a:br>
            <a:r>
              <a:rPr lang="ar-EG" sz="3200" dirty="0"/>
              <a:t>_اتقان برامج البيانات .</a:t>
            </a:r>
            <a:br>
              <a:rPr lang="ar-EG" sz="3200" dirty="0"/>
            </a:br>
            <a:r>
              <a:rPr lang="ar-EG" sz="3200" dirty="0"/>
              <a:t>_أن يكون الموظف على دراية كاملة بأفضل طرق التواصل بمختلف أنواعها .</a:t>
            </a:r>
            <a:br>
              <a:rPr lang="ar-EG" sz="3200" dirty="0"/>
            </a:br>
            <a:r>
              <a:rPr lang="ar-EG" sz="3200" dirty="0"/>
              <a:t>_التعرف على حقوقه القانونية كمؤلف</a:t>
            </a:r>
            <a:br>
              <a:rPr lang="ar-EG" sz="3200" dirty="0"/>
            </a:br>
            <a:r>
              <a:rPr lang="ar-EG" sz="3200" dirty="0"/>
              <a:t>_معرفة أساليب تقييم المشروعات وإجراءات التواصل</a:t>
            </a:r>
            <a:br>
              <a:rPr lang="ar-EG" sz="3200" dirty="0"/>
            </a:br>
            <a:r>
              <a:rPr lang="ar-EG" sz="3200" dirty="0"/>
              <a:t>_إتقان اللغات وخصوصا اللغة الانجليزية .</a:t>
            </a:r>
          </a:p>
        </p:txBody>
      </p:sp>
    </p:spTree>
    <p:extLst>
      <p:ext uri="{BB962C8B-B14F-4D97-AF65-F5344CB8AC3E}">
        <p14:creationId xmlns:p14="http://schemas.microsoft.com/office/powerpoint/2010/main" val="420888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4295800" y="0"/>
            <a:ext cx="7470476" cy="1340768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التسلسل الهرمي لمسؤول العلاقات العامة </a:t>
            </a:r>
          </a:p>
        </p:txBody>
      </p:sp>
      <p:sp>
        <p:nvSpPr>
          <p:cNvPr id="2" name="مستطيل مستدير الزوايا 1"/>
          <p:cNvSpPr/>
          <p:nvPr/>
        </p:nvSpPr>
        <p:spPr>
          <a:xfrm>
            <a:off x="335360" y="1628800"/>
            <a:ext cx="11593288" cy="49975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EG" sz="3200" dirty="0"/>
              <a:t>لابد وان تتواجد وظيفة المسؤول عن التواصل داخل المؤسسات الكبيرة أو الشركات الصغيرة ولكن تختلف مهام مسؤول العلاقات العامة حسب حجم المؤسسة. ففي المؤسسات الصغيرة ، يكون التواصل من خلال موظف العلاقات العامة فقط . أما في المؤسسات الكبيرة يوجد فريق عمل خاص بالعلاقات العامة يعمل تحت إدارة مدير العلاقات العامة في المؤسسة .</a:t>
            </a:r>
          </a:p>
          <a:p>
            <a:pPr algn="just"/>
            <a:r>
              <a:rPr lang="ar-EG" sz="3200" dirty="0"/>
              <a:t>وفي بعض الشركات تكون العلاقات العامة جزء من فريق يعمل على </a:t>
            </a:r>
            <a:r>
              <a:rPr lang="ar-EG" sz="3200" dirty="0" smtClean="0"/>
              <a:t>الانترنت او </a:t>
            </a:r>
            <a:r>
              <a:rPr lang="ar-EG" sz="3200" dirty="0"/>
              <a:t>يكون مرتبط بقسم الموارد البشرية فيما يخص التواصل الداخلي في المؤسسة . وفرص  الترقي بالنسبة لمسؤول العلاقات العامة تكون كبيرة جدا فيمكن ان يترقى مهنيا في فترة وجيزة ولديه فرص ليصبح مدير التواصل لفريق من الموظفين .</a:t>
            </a:r>
          </a:p>
        </p:txBody>
      </p:sp>
    </p:spTree>
    <p:extLst>
      <p:ext uri="{BB962C8B-B14F-4D97-AF65-F5344CB8AC3E}">
        <p14:creationId xmlns:p14="http://schemas.microsoft.com/office/powerpoint/2010/main" val="29846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5519936" y="634380"/>
            <a:ext cx="6672064" cy="12687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400" b="1" dirty="0" smtClean="0"/>
              <a:t>المراجع</a:t>
            </a:r>
            <a:endParaRPr lang="en-US" sz="4400" b="1" dirty="0"/>
          </a:p>
        </p:txBody>
      </p:sp>
      <p:pic>
        <p:nvPicPr>
          <p:cNvPr id="14338" name="Picture 2" descr="C:\Users\AIA C\Desktop\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53039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مستدير الزوايا 1"/>
          <p:cNvSpPr/>
          <p:nvPr/>
        </p:nvSpPr>
        <p:spPr>
          <a:xfrm>
            <a:off x="5539309" y="2204864"/>
            <a:ext cx="6461348" cy="396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0"/>
            <a:r>
              <a:rPr lang="en-US" sz="4000" b="1" dirty="0" smtClean="0"/>
              <a:t>(1) </a:t>
            </a:r>
            <a:r>
              <a:rPr lang="en-US" sz="4000" b="1" dirty="0">
                <a:hlinkClick r:id="rId4"/>
              </a:rPr>
              <a:t>https://www.almrsal.com/post/527985</a:t>
            </a:r>
            <a:endParaRPr lang="en-US" sz="4000" b="1" dirty="0" smtClean="0"/>
          </a:p>
          <a:p>
            <a:pPr algn="just" rtl="0"/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24984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IA C\Desktop\-24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8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234</Words>
  <Application>Microsoft Office PowerPoint</Application>
  <PresentationFormat>Custom</PresentationFormat>
  <Paragraphs>21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العلاقات العامة (دبلوم العلاقات العامة والإعلان(2))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تاريخ أوروبا في العصور الوسطي من القرن الــ11 إلى الــ16</dc:title>
  <dc:creator>AIA</dc:creator>
  <cp:lastModifiedBy>Windows 7</cp:lastModifiedBy>
  <cp:revision>114</cp:revision>
  <dcterms:created xsi:type="dcterms:W3CDTF">2019-06-05T11:17:39Z</dcterms:created>
  <dcterms:modified xsi:type="dcterms:W3CDTF">2020-04-13T08:34:39Z</dcterms:modified>
</cp:coreProperties>
</file>