
<file path=[Content_Types].xml><?xml version="1.0" encoding="utf-8"?>
<Types xmlns="http://schemas.openxmlformats.org/package/2006/content-types">
  <Default ContentType="image/jpeg" Extension="jpg"/>
  <Default ContentType="application/xml" Extension="xml"/>
  <Default ContentType="image/png" Extension="png"/>
  <Default ContentType="image/jpeg" Extension="jpeg"/>
  <Default ContentType="audio/wav" Extension="wav"/>
  <Default ContentType="application/vnd.openxmlformats-package.relationships+xml" Extension="rels"/>
  <Override ContentType="application/vnd.openxmlformats-officedocument.presentationml.slideMaster+xml" PartName="/ppt/slideMasters/slideMaster1.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8.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presentation.main+xml" PartName="/ppt/presentation.xml"/>
  <Override ContentType="application/vnd.openxmlformats-officedocument.presentationml.presProps+xml" PartName="/ppt/presProps1.xml"/>
  <Override ContentType="application/vnd.openxmlformats-officedocument.theme+xml" PartName="/ppt/theme/theme1.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strictFirstAndLastChars="0" saveSubsetFonts="1">
  <p:sldMasterIdLst>
    <p:sldMasterId id="2147483648" r:id="rId3"/>
  </p:sldMasterIdLst>
  <p:sldIdLst>
    <p:sldId id="256" r:id="rId4"/>
    <p:sldId id="257" r:id="rId5"/>
    <p:sldId id="258" r:id="rId6"/>
    <p:sldId id="259" r:id="rId7"/>
    <p:sldId id="260" r:id="rId8"/>
    <p:sldId id="261" r:id="rId9"/>
    <p:sldId id="262" r:id="rId10"/>
    <p:sldId id="263" r:id="rId11"/>
    <p:sldId id="264" r:id="rId12"/>
  </p:sldIdLst>
  <p:sldSz cy="6858000" cx="9144000"/>
  <p:notesSz cx="6858000" cy="9144000"/>
  <p:defaultTextStyle>
    <a:defPPr lvl="0">
      <a:defRPr lang="ar-SA"/>
    </a:defPPr>
    <a:lvl1pPr defTabSz="914400" eaLnBrk="1" hangingPunct="1" latinLnBrk="0" lvl="0" marL="0" rtl="1" algn="r">
      <a:defRPr kern="1200" sz="1800">
        <a:solidFill>
          <a:schemeClr val="tx1"/>
        </a:solidFill>
        <a:latin typeface="+mn-lt"/>
        <a:ea typeface="+mn-ea"/>
        <a:cs typeface="+mn-cs"/>
      </a:defRPr>
    </a:lvl1pPr>
    <a:lvl2pPr defTabSz="914400" eaLnBrk="1" hangingPunct="1" latinLnBrk="0" lvl="1" marL="457200" rtl="1" algn="r">
      <a:defRPr kern="1200" sz="1800">
        <a:solidFill>
          <a:schemeClr val="tx1"/>
        </a:solidFill>
        <a:latin typeface="+mn-lt"/>
        <a:ea typeface="+mn-ea"/>
        <a:cs typeface="+mn-cs"/>
      </a:defRPr>
    </a:lvl2pPr>
    <a:lvl3pPr defTabSz="914400" eaLnBrk="1" hangingPunct="1" latinLnBrk="0" lvl="2" marL="914400" rtl="1" algn="r">
      <a:defRPr kern="1200" sz="1800">
        <a:solidFill>
          <a:schemeClr val="tx1"/>
        </a:solidFill>
        <a:latin typeface="+mn-lt"/>
        <a:ea typeface="+mn-ea"/>
        <a:cs typeface="+mn-cs"/>
      </a:defRPr>
    </a:lvl3pPr>
    <a:lvl4pPr defTabSz="914400" eaLnBrk="1" hangingPunct="1" latinLnBrk="0" lvl="3" marL="1371600" rtl="1" algn="r">
      <a:defRPr kern="1200" sz="1800">
        <a:solidFill>
          <a:schemeClr val="tx1"/>
        </a:solidFill>
        <a:latin typeface="+mn-lt"/>
        <a:ea typeface="+mn-ea"/>
        <a:cs typeface="+mn-cs"/>
      </a:defRPr>
    </a:lvl4pPr>
    <a:lvl5pPr defTabSz="914400" eaLnBrk="1" hangingPunct="1" latinLnBrk="0" lvl="4" marL="1828800" rtl="1" algn="r">
      <a:defRPr kern="1200" sz="1800">
        <a:solidFill>
          <a:schemeClr val="tx1"/>
        </a:solidFill>
        <a:latin typeface="+mn-lt"/>
        <a:ea typeface="+mn-ea"/>
        <a:cs typeface="+mn-cs"/>
      </a:defRPr>
    </a:lvl5pPr>
    <a:lvl6pPr defTabSz="914400" eaLnBrk="1" hangingPunct="1" latinLnBrk="0" lvl="5" marL="2286000" rtl="1" algn="r">
      <a:defRPr kern="1200" sz="1800">
        <a:solidFill>
          <a:schemeClr val="tx1"/>
        </a:solidFill>
        <a:latin typeface="+mn-lt"/>
        <a:ea typeface="+mn-ea"/>
        <a:cs typeface="+mn-cs"/>
      </a:defRPr>
    </a:lvl6pPr>
    <a:lvl7pPr defTabSz="914400" eaLnBrk="1" hangingPunct="1" latinLnBrk="0" lvl="6" marL="2743200" rtl="1" algn="r">
      <a:defRPr kern="1200" sz="1800">
        <a:solidFill>
          <a:schemeClr val="tx1"/>
        </a:solidFill>
        <a:latin typeface="+mn-lt"/>
        <a:ea typeface="+mn-ea"/>
        <a:cs typeface="+mn-cs"/>
      </a:defRPr>
    </a:lvl7pPr>
    <a:lvl8pPr defTabSz="914400" eaLnBrk="1" hangingPunct="1" latinLnBrk="0" lvl="7" marL="3200400" rtl="1" algn="r">
      <a:defRPr kern="1200" sz="1800">
        <a:solidFill>
          <a:schemeClr val="tx1"/>
        </a:solidFill>
        <a:latin typeface="+mn-lt"/>
        <a:ea typeface="+mn-ea"/>
        <a:cs typeface="+mn-cs"/>
      </a:defRPr>
    </a:lvl8pPr>
    <a:lvl9pPr defTabSz="914400" eaLnBrk="1" hangingPunct="1" latinLnBrk="0" lvl="8" marL="3657600" rtl="1" algn="r">
      <a:defRPr kern="1200" sz="1800">
        <a:solidFill>
          <a:schemeClr val="tx1"/>
        </a:solidFill>
        <a:latin typeface="+mn-lt"/>
        <a:ea typeface="+mn-ea"/>
        <a:cs typeface="+mn-cs"/>
      </a:defRPr>
    </a:lvl9pPr>
  </p:defaultTextStyle>
</p:presentation>
</file>

<file path=ppt/presProps1.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presProps" Target="presProps1.xml"/><Relationship Id="rId3" Type="http://schemas.openxmlformats.org/officeDocument/2006/relationships/slideMaster" Target="slideMasters/slideMaster1.xml"/><Relationship Id="rId4" Type="http://schemas.openxmlformats.org/officeDocument/2006/relationships/slide" Target="slides/slide1.xml"/><Relationship Id="rId11" Type="http://schemas.openxmlformats.org/officeDocument/2006/relationships/slide" Target="slides/slide8.xml"/><Relationship Id="rId10" Type="http://schemas.openxmlformats.org/officeDocument/2006/relationships/slide" Target="slides/slide7.xml"/><Relationship Id="rId12" Type="http://schemas.openxmlformats.org/officeDocument/2006/relationships/slide" Target="slides/slide9.xml"/><Relationship Id="rId9" Type="http://schemas.openxmlformats.org/officeDocument/2006/relationships/slide" Target="slides/slide6.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ar-SA" smtClean="0"/>
              <a:t>انقر لتحرير نمط العنوان الرئيسي</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p>
            <a:fld id="{1B8ABB09-4A1D-463E-8065-109CC2B7EFAA}" type="datetimeFigureOut">
              <a:rPr lang="ar-SA" smtClean="0"/>
              <a:t>29/08/1441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Vertical Text Placeholder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1B8ABB09-4A1D-463E-8065-109CC2B7EFAA}" type="datetimeFigureOut">
              <a:rPr lang="ar-SA" smtClean="0"/>
              <a:t>29/08/1441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ar-SA" smtClean="0"/>
              <a:t>انقر لتحرير نمط العنوان الرئيسي</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1B8ABB09-4A1D-463E-8065-109CC2B7EFAA}" type="datetimeFigureOut">
              <a:rPr lang="ar-SA" smtClean="0"/>
              <a:t>29/08/1441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Content Placeholder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1B8ABB09-4A1D-463E-8065-109CC2B7EFAA}" type="datetimeFigureOut">
              <a:rPr lang="ar-SA" smtClean="0"/>
              <a:t>29/08/1441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fld id="{1B8ABB09-4A1D-463E-8065-109CC2B7EFAA}" type="datetimeFigureOut">
              <a:rPr lang="ar-SA" smtClean="0"/>
              <a:t>29/08/1441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Date Placeholder 4"/>
          <p:cNvSpPr>
            <a:spLocks noGrp="1"/>
          </p:cNvSpPr>
          <p:nvPr>
            <p:ph type="dt" sz="half" idx="10"/>
          </p:nvPr>
        </p:nvSpPr>
        <p:spPr/>
        <p:txBody>
          <a:bodyPr/>
          <a:lstStyle/>
          <a:p>
            <a:fld id="{1B8ABB09-4A1D-463E-8065-109CC2B7EFAA}" type="datetimeFigureOut">
              <a:rPr lang="ar-SA" smtClean="0"/>
              <a:t>29/08/1441</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7" name="Date Placeholder 6"/>
          <p:cNvSpPr>
            <a:spLocks noGrp="1"/>
          </p:cNvSpPr>
          <p:nvPr>
            <p:ph type="dt" sz="half" idx="10"/>
          </p:nvPr>
        </p:nvSpPr>
        <p:spPr/>
        <p:txBody>
          <a:bodyPr/>
          <a:lstStyle/>
          <a:p>
            <a:fld id="{1B8ABB09-4A1D-463E-8065-109CC2B7EFAA}" type="datetimeFigureOut">
              <a:rPr lang="ar-SA" smtClean="0"/>
              <a:t>29/08/1441</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Date Placeholder 2"/>
          <p:cNvSpPr>
            <a:spLocks noGrp="1"/>
          </p:cNvSpPr>
          <p:nvPr>
            <p:ph type="dt" sz="half" idx="10"/>
          </p:nvPr>
        </p:nvSpPr>
        <p:spPr/>
        <p:txBody>
          <a:bodyPr/>
          <a:lstStyle/>
          <a:p>
            <a:fld id="{1B8ABB09-4A1D-463E-8065-109CC2B7EFAA}" type="datetimeFigureOut">
              <a:rPr lang="ar-SA" smtClean="0"/>
              <a:t>29/08/1441</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8ABB09-4A1D-463E-8065-109CC2B7EFAA}" type="datetimeFigureOut">
              <a:rPr lang="ar-SA" smtClean="0"/>
              <a:t>29/08/1441</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ar-SA" smtClean="0"/>
              <a:t>انقر لتحرير نمط العنوان الرئيسي</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1B8ABB09-4A1D-463E-8065-109CC2B7EFAA}" type="datetimeFigureOut">
              <a:rPr lang="ar-SA" smtClean="0"/>
              <a:t>29/08/1441</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0B34F065-1154-456A-91E3-76DE8E75E17B}" type="slidenum">
              <a:rPr lang="ar-SA" smtClean="0"/>
              <a:t>‹#›</a:t>
            </a:fld>
            <a:endParaRPr lang="ar-SA"/>
          </a:p>
        </p:txBody>
      </p:sp>
      <p:sp>
        <p:nvSpPr>
          <p:cNvPr id="9" name="Content Placeholder 8"/>
          <p:cNvSpPr>
            <a:spLocks noGrp="1"/>
          </p:cNvSpPr>
          <p:nvPr>
            <p:ph sz="quarter" idx="13"/>
          </p:nvPr>
        </p:nvSpPr>
        <p:spPr>
          <a:xfrm>
            <a:off x="304800" y="381000"/>
            <a:ext cx="7772400" cy="4942840"/>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ar-SA" smtClean="0"/>
              <a:t>انقر لتحرير نمط العنوان الرئيسي</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smtClean="0"/>
              <a:t>انقر فوق الأيقونة لإضافة صورة</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8" name="Date Placeholder 7"/>
          <p:cNvSpPr>
            <a:spLocks noGrp="1"/>
          </p:cNvSpPr>
          <p:nvPr>
            <p:ph type="dt" sz="half" idx="10"/>
          </p:nvPr>
        </p:nvSpPr>
        <p:spPr/>
        <p:txBody>
          <a:bodyPr/>
          <a:lstStyle/>
          <a:p>
            <a:fld id="{1B8ABB09-4A1D-463E-8065-109CC2B7EFAA}" type="datetimeFigureOut">
              <a:rPr lang="ar-SA" smtClean="0"/>
              <a:t>29/08/1441</a:t>
            </a:fld>
            <a:endParaRPr lang="ar-SA"/>
          </a:p>
        </p:txBody>
      </p:sp>
      <p:sp>
        <p:nvSpPr>
          <p:cNvPr id="9" name="Slide Number Placeholder 8"/>
          <p:cNvSpPr>
            <a:spLocks noGrp="1"/>
          </p:cNvSpPr>
          <p:nvPr>
            <p:ph type="sldNum" sz="quarter" idx="11"/>
          </p:nvPr>
        </p:nvSpPr>
        <p:spPr/>
        <p:txBody>
          <a:bodyPr/>
          <a:lstStyle/>
          <a:p>
            <a:fld id="{0B34F065-1154-456A-91E3-76DE8E75E17B}" type="slidenum">
              <a:rPr lang="ar-SA" smtClean="0"/>
              <a:t>‹#›</a:t>
            </a:fld>
            <a:endParaRPr lang="ar-SA"/>
          </a:p>
        </p:txBody>
      </p:sp>
      <p:sp>
        <p:nvSpPr>
          <p:cNvPr id="10" name="Footer Placeholder 9"/>
          <p:cNvSpPr>
            <a:spLocks noGrp="1"/>
          </p:cNvSpPr>
          <p:nvPr>
            <p:ph type="ftr" sz="quarter" idx="12"/>
          </p:nvPr>
        </p:nvSpPr>
        <p:spPr/>
        <p:txBody>
          <a:bodyPr/>
          <a:lstStyle/>
          <a:p>
            <a:endParaRPr lang="ar-SA"/>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0B34F065-1154-456A-91E3-76DE8E75E17B}" type="slidenum">
              <a:rPr lang="ar-SA" smtClean="0"/>
              <a:t>‹#›</a:t>
            </a:fld>
            <a:endParaRPr lang="ar-SA"/>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ar-SA"/>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1B8ABB09-4A1D-463E-8065-109CC2B7EFAA}" type="datetimeFigureOut">
              <a:rPr lang="ar-SA" smtClean="0"/>
              <a:t>29/08/1441</a:t>
            </a:fld>
            <a:endParaRPr lang="ar-SA"/>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1"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r" defTabSz="914400" rtl="1"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r" defTabSz="914400" rtl="1"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r" defTabSz="914400" rtl="1"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r" defTabSz="914400" rtl="1"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r" defTabSz="914400" rtl="1"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r" defTabSz="914400" rtl="1"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r" defTabSz="914400" rtl="1"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r" defTabSz="914400" rtl="1"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r" defTabSz="914400" rtl="1"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3.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3.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3.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3.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3.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صورة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مربع نص 4"/>
          <p:cNvSpPr txBox="1"/>
          <p:nvPr/>
        </p:nvSpPr>
        <p:spPr>
          <a:xfrm>
            <a:off x="-684584" y="44624"/>
            <a:ext cx="6624736" cy="6974217"/>
          </a:xfrm>
          <a:prstGeom prst="rect">
            <a:avLst/>
          </a:prstGeom>
          <a:noFill/>
        </p:spPr>
        <p:txBody>
          <a:bodyPr wrap="square" rtlCol="1">
            <a:spAutoFit/>
          </a:bodyPr>
          <a:lstStyle/>
          <a:p>
            <a:pPr algn="ctr">
              <a:spcBef>
                <a:spcPct val="20000"/>
              </a:spcBef>
            </a:pPr>
            <a:r>
              <a:rPr lang="ar-EG" sz="4400" b="1" dirty="0" smtClean="0">
                <a:solidFill>
                  <a:srgbClr val="FF0000"/>
                </a:solidFill>
                <a:latin typeface="Arabic Typesetting" pitchFamily="66" charset="-78"/>
                <a:cs typeface="Arabic Typesetting" pitchFamily="66" charset="-78"/>
              </a:rPr>
              <a:t>تدريبات عملية </a:t>
            </a:r>
          </a:p>
          <a:p>
            <a:pPr algn="ctr">
              <a:spcBef>
                <a:spcPct val="20000"/>
              </a:spcBef>
            </a:pPr>
            <a:r>
              <a:rPr lang="ar-EG" sz="4400" b="1" dirty="0" smtClean="0">
                <a:solidFill>
                  <a:srgbClr val="FF0000"/>
                </a:solidFill>
                <a:latin typeface="Arabic Typesetting" pitchFamily="66" charset="-78"/>
                <a:cs typeface="Arabic Typesetting" pitchFamily="66" charset="-78"/>
              </a:rPr>
              <a:t>مادة الصحافة الاستقصائية </a:t>
            </a:r>
          </a:p>
          <a:p>
            <a:pPr algn="ctr">
              <a:spcBef>
                <a:spcPct val="20000"/>
              </a:spcBef>
            </a:pPr>
            <a:r>
              <a:rPr lang="ar-EG" sz="4400" b="1" dirty="0" smtClean="0">
                <a:solidFill>
                  <a:srgbClr val="FF0000"/>
                </a:solidFill>
                <a:latin typeface="Arabic Typesetting" pitchFamily="66" charset="-78"/>
                <a:cs typeface="Arabic Typesetting" pitchFamily="66" charset="-78"/>
              </a:rPr>
              <a:t>الفرقة الرابعة </a:t>
            </a:r>
          </a:p>
          <a:p>
            <a:pPr algn="ctr">
              <a:spcBef>
                <a:spcPct val="20000"/>
              </a:spcBef>
            </a:pPr>
            <a:r>
              <a:rPr lang="ar-EG" sz="4400" b="1" dirty="0" smtClean="0">
                <a:solidFill>
                  <a:srgbClr val="FF0000"/>
                </a:solidFill>
                <a:latin typeface="Arabic Typesetting" pitchFamily="66" charset="-78"/>
                <a:cs typeface="Arabic Typesetting" pitchFamily="66" charset="-78"/>
              </a:rPr>
              <a:t>قسم صحافة</a:t>
            </a:r>
          </a:p>
          <a:p>
            <a:pPr algn="ctr">
              <a:spcBef>
                <a:spcPct val="20000"/>
              </a:spcBef>
            </a:pPr>
            <a:endParaRPr lang="ar-EG" sz="3600" b="1" dirty="0">
              <a:solidFill>
                <a:srgbClr val="FF0000"/>
              </a:solidFill>
              <a:latin typeface="Adobe Arabic" pitchFamily="18" charset="-78"/>
              <a:cs typeface="Adobe Arabic" pitchFamily="18" charset="-78"/>
            </a:endParaRPr>
          </a:p>
          <a:p>
            <a:pPr algn="ctr">
              <a:spcBef>
                <a:spcPct val="20000"/>
              </a:spcBef>
            </a:pPr>
            <a:endParaRPr lang="ar-EG" sz="3600" b="1" dirty="0" smtClean="0">
              <a:solidFill>
                <a:srgbClr val="FF0000"/>
              </a:solidFill>
              <a:latin typeface="Adobe Arabic" pitchFamily="18" charset="-78"/>
              <a:cs typeface="Adobe Arabic" pitchFamily="18" charset="-78"/>
            </a:endParaRPr>
          </a:p>
          <a:p>
            <a:pPr algn="ctr">
              <a:spcBef>
                <a:spcPct val="20000"/>
              </a:spcBef>
            </a:pPr>
            <a:r>
              <a:rPr lang="ar-EG" sz="4400" b="1" dirty="0">
                <a:solidFill>
                  <a:srgbClr val="FF0000"/>
                </a:solidFill>
                <a:latin typeface="Arabic Typesetting" pitchFamily="66" charset="-78"/>
                <a:cs typeface="Arabic Typesetting" pitchFamily="66" charset="-78"/>
              </a:rPr>
              <a:t>اعداد </a:t>
            </a:r>
          </a:p>
          <a:p>
            <a:pPr algn="ctr">
              <a:spcBef>
                <a:spcPct val="20000"/>
              </a:spcBef>
            </a:pPr>
            <a:r>
              <a:rPr lang="ar-EG" sz="4400" b="1" dirty="0">
                <a:solidFill>
                  <a:srgbClr val="FF0000"/>
                </a:solidFill>
                <a:latin typeface="Arabic Typesetting" pitchFamily="66" charset="-78"/>
                <a:cs typeface="Arabic Typesetting" pitchFamily="66" charset="-78"/>
              </a:rPr>
              <a:t>م . سمر خالد عبد الحميد </a:t>
            </a:r>
          </a:p>
          <a:p>
            <a:pPr algn="ctr">
              <a:spcBef>
                <a:spcPct val="20000"/>
              </a:spcBef>
            </a:pPr>
            <a:r>
              <a:rPr lang="ar-EG" sz="4400" b="1" dirty="0">
                <a:solidFill>
                  <a:srgbClr val="FF0000"/>
                </a:solidFill>
                <a:latin typeface="Arabic Typesetting" pitchFamily="66" charset="-78"/>
                <a:cs typeface="Arabic Typesetting" pitchFamily="66" charset="-78"/>
              </a:rPr>
              <a:t>معيدة بقسم الصحافة</a:t>
            </a: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95364480"/>
      </p:ext>
    </p:extLst>
  </p:cSld>
  <p:clrMapOvr>
    <a:masterClrMapping/>
  </p:clrMapOvr>
  <mc:AlternateContent xmlns:mc="http://schemas.openxmlformats.org/markup-compatibility/2006">
    <mc:Choice xmlns:p14="http://schemas.microsoft.com/office/powerpoint/2010/main" Requires="p14">
      <p:transition spd="slow" p14:dur="1500" advTm="1928">
        <p14:window dir="vert"/>
      </p:transition>
    </mc:Choice>
    <mc:Fallback>
      <p:transition spd="slow" advTm="19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صورة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4000" cy="6957391"/>
          </a:xfrm>
          <a:prstGeom prst="rect">
            <a:avLst/>
          </a:prstGeom>
        </p:spPr>
      </p:pic>
      <p:pic>
        <p:nvPicPr>
          <p:cNvPr id="7" name="صو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21712154"/>
      </p:ext>
    </p:extLst>
  </p:cSld>
  <p:clrMapOvr>
    <a:masterClrMapping/>
  </p:clrMapOvr>
  <mc:AlternateContent xmlns:mc="http://schemas.openxmlformats.org/markup-compatibility/2006">
    <mc:Choice xmlns:p14="http://schemas.microsoft.com/office/powerpoint/2010/main" Requires="p14">
      <p:transition spd="slow" p14:dur="1500" advTm="16973">
        <p14:window dir="vert"/>
      </p:transition>
    </mc:Choice>
    <mc:Fallback>
      <p:transition spd="slow" advTm="169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2051720" y="4124106"/>
            <a:ext cx="5049434" cy="1631216"/>
          </a:xfrm>
          <a:prstGeom prst="rect">
            <a:avLst/>
          </a:prstGeom>
          <a:noFill/>
        </p:spPr>
        <p:txBody>
          <a:bodyPr wrap="square" rtlCol="1">
            <a:spAutoFit/>
          </a:bodyPr>
          <a:lstStyle/>
          <a:p>
            <a:pPr algn="ctr"/>
            <a:endParaRPr lang="ar-EG" sz="3200" dirty="0">
              <a:solidFill>
                <a:schemeClr val="bg1"/>
              </a:solidFill>
              <a:latin typeface="Arabic Typesetting" pitchFamily="66" charset="-78"/>
              <a:cs typeface="Akhbar MT" pitchFamily="2" charset="-78"/>
            </a:endParaRPr>
          </a:p>
          <a:p>
            <a:pPr algn="ctr"/>
            <a:r>
              <a:rPr lang="ar-EG" sz="3600" dirty="0" smtClean="0">
                <a:solidFill>
                  <a:schemeClr val="bg1"/>
                </a:solidFill>
                <a:latin typeface="Arabic Typesetting" pitchFamily="66" charset="-78"/>
                <a:cs typeface="Akhbar MT" pitchFamily="2" charset="-78"/>
              </a:rPr>
              <a:t>محمد القزاز</a:t>
            </a:r>
          </a:p>
          <a:p>
            <a:endParaRPr lang="ar-EG" sz="3200" dirty="0">
              <a:latin typeface="Arabic Typesetting" pitchFamily="66" charset="-78"/>
              <a:cs typeface="Arabic Typesetting" pitchFamily="66" charset="-78"/>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450"/>
            <a:ext cx="9144000" cy="695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مربع نص 5"/>
          <p:cNvSpPr txBox="1"/>
          <p:nvPr/>
        </p:nvSpPr>
        <p:spPr>
          <a:xfrm>
            <a:off x="3940696" y="332656"/>
            <a:ext cx="4987404" cy="4247317"/>
          </a:xfrm>
          <a:prstGeom prst="rect">
            <a:avLst/>
          </a:prstGeom>
          <a:noFill/>
        </p:spPr>
        <p:txBody>
          <a:bodyPr wrap="square" rtlCol="1">
            <a:spAutoFit/>
          </a:bodyPr>
          <a:lstStyle/>
          <a:p>
            <a:pPr algn="ctr">
              <a:lnSpc>
                <a:spcPct val="150000"/>
              </a:lnSpc>
            </a:pPr>
            <a:endParaRPr lang="ar-EG" sz="2800" b="1" dirty="0" smtClean="0">
              <a:solidFill>
                <a:srgbClr val="C00000"/>
              </a:solidFill>
              <a:cs typeface="PT Bold Heading" pitchFamily="2" charset="-78"/>
            </a:endParaRPr>
          </a:p>
          <a:p>
            <a:pPr algn="ctr">
              <a:lnSpc>
                <a:spcPct val="150000"/>
              </a:lnSpc>
            </a:pPr>
            <a:endParaRPr lang="ar-EG" sz="2800" b="1" dirty="0" smtClean="0">
              <a:solidFill>
                <a:srgbClr val="C00000"/>
              </a:solidFill>
              <a:cs typeface="PT Bold Heading" pitchFamily="2" charset="-78"/>
            </a:endParaRPr>
          </a:p>
          <a:p>
            <a:pPr algn="ctr">
              <a:lnSpc>
                <a:spcPct val="150000"/>
              </a:lnSpc>
            </a:pPr>
            <a:endParaRPr lang="ar-EG" sz="2800" b="1" dirty="0">
              <a:solidFill>
                <a:srgbClr val="C00000"/>
              </a:solidFill>
              <a:cs typeface="PT Bold Heading" pitchFamily="2" charset="-78"/>
            </a:endParaRPr>
          </a:p>
          <a:p>
            <a:pPr algn="ctr">
              <a:lnSpc>
                <a:spcPct val="150000"/>
              </a:lnSpc>
            </a:pPr>
            <a:r>
              <a:rPr lang="ar-EG" sz="2800" b="1" dirty="0" smtClean="0">
                <a:solidFill>
                  <a:srgbClr val="C00000"/>
                </a:solidFill>
                <a:cs typeface="PT Bold Heading" pitchFamily="2" charset="-78"/>
              </a:rPr>
              <a:t>وحدة </a:t>
            </a:r>
            <a:r>
              <a:rPr lang="ar-EG" sz="2800" b="1" dirty="0">
                <a:solidFill>
                  <a:srgbClr val="C00000"/>
                </a:solidFill>
                <a:cs typeface="PT Bold Heading" pitchFamily="2" charset="-78"/>
              </a:rPr>
              <a:t>الصحافة الاستقصائية في الشروق، 2013:</a:t>
            </a:r>
            <a:endParaRPr lang="ar-EG" sz="2800" b="1" dirty="0">
              <a:solidFill>
                <a:srgbClr val="C00000"/>
              </a:solidFill>
              <a:cs typeface="PT Bold Heading" pitchFamily="2" charset="-78"/>
            </a:endParaRPr>
          </a:p>
          <a:p>
            <a:endParaRPr lang="ar-EG" sz="2400" dirty="0" smtClean="0"/>
          </a:p>
          <a:p>
            <a:endParaRPr lang="ar-EG" dirty="0" smtClean="0"/>
          </a:p>
          <a:p>
            <a:endParaRPr lang="ar-EG" dirty="0"/>
          </a:p>
        </p:txBody>
      </p:sp>
      <p:pic>
        <p:nvPicPr>
          <p:cNvPr id="9" name="صوت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63097329"/>
      </p:ext>
    </p:extLst>
  </p:cSld>
  <p:clrMapOvr>
    <a:masterClrMapping/>
  </p:clrMapOvr>
  <mc:AlternateContent xmlns:mc="http://schemas.openxmlformats.org/markup-compatibility/2006">
    <mc:Choice xmlns:p14="http://schemas.microsoft.com/office/powerpoint/2010/main" Requires="p14">
      <p:transition spd="slow" p14:dur="1500" advTm="89660">
        <p14:window dir="vert"/>
      </p:transition>
    </mc:Choice>
    <mc:Fallback>
      <p:transition spd="slow" advTm="896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2051720" y="4124106"/>
            <a:ext cx="5049434" cy="1631216"/>
          </a:xfrm>
          <a:prstGeom prst="rect">
            <a:avLst/>
          </a:prstGeom>
          <a:noFill/>
        </p:spPr>
        <p:txBody>
          <a:bodyPr wrap="square" rtlCol="1">
            <a:spAutoFit/>
          </a:bodyPr>
          <a:lstStyle/>
          <a:p>
            <a:pPr algn="ctr"/>
            <a:endParaRPr lang="ar-EG" sz="3200" dirty="0">
              <a:solidFill>
                <a:schemeClr val="bg1"/>
              </a:solidFill>
              <a:latin typeface="Arabic Typesetting" pitchFamily="66" charset="-78"/>
              <a:cs typeface="Akhbar MT" pitchFamily="2" charset="-78"/>
            </a:endParaRPr>
          </a:p>
          <a:p>
            <a:pPr algn="ctr"/>
            <a:r>
              <a:rPr lang="ar-EG" sz="3600" dirty="0" smtClean="0">
                <a:solidFill>
                  <a:schemeClr val="bg1"/>
                </a:solidFill>
                <a:latin typeface="Arabic Typesetting" pitchFamily="66" charset="-78"/>
                <a:cs typeface="Akhbar MT" pitchFamily="2" charset="-78"/>
              </a:rPr>
              <a:t>محمد القزاز</a:t>
            </a:r>
          </a:p>
          <a:p>
            <a:endParaRPr lang="ar-EG" sz="3200" dirty="0">
              <a:latin typeface="Arabic Typesetting" pitchFamily="66" charset="-78"/>
              <a:cs typeface="Arabic Typesetting" pitchFamily="66" charset="-78"/>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450"/>
            <a:ext cx="9144000" cy="695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مربع نص 5"/>
          <p:cNvSpPr txBox="1"/>
          <p:nvPr/>
        </p:nvSpPr>
        <p:spPr>
          <a:xfrm>
            <a:off x="3695204" y="332656"/>
            <a:ext cx="4987404" cy="6001643"/>
          </a:xfrm>
          <a:prstGeom prst="rect">
            <a:avLst/>
          </a:prstGeom>
          <a:noFill/>
        </p:spPr>
        <p:txBody>
          <a:bodyPr wrap="square" rtlCol="1">
            <a:spAutoFit/>
          </a:bodyPr>
          <a:lstStyle/>
          <a:p>
            <a:pPr algn="ctr">
              <a:lnSpc>
                <a:spcPct val="150000"/>
              </a:lnSpc>
            </a:pPr>
            <a:r>
              <a:rPr lang="ar-EG" sz="2800" b="1" dirty="0" smtClean="0">
                <a:solidFill>
                  <a:srgbClr val="C00000"/>
                </a:solidFill>
                <a:cs typeface="PT Bold Heading" pitchFamily="2" charset="-78"/>
              </a:rPr>
              <a:t>بالمستندات</a:t>
            </a:r>
            <a:r>
              <a:rPr lang="ar-EG" sz="2800" b="1" dirty="0">
                <a:solidFill>
                  <a:srgbClr val="C00000"/>
                </a:solidFill>
                <a:cs typeface="PT Bold Heading" pitchFamily="2" charset="-78"/>
              </a:rPr>
              <a:t>.. «الشروق» تنتج علبة «دواء وهمي» لكشف فوضى الأدوية </a:t>
            </a:r>
            <a:r>
              <a:rPr lang="ar-EG" sz="2800" b="1" dirty="0" smtClean="0">
                <a:solidFill>
                  <a:srgbClr val="C00000"/>
                </a:solidFill>
                <a:cs typeface="PT Bold Heading" pitchFamily="2" charset="-78"/>
              </a:rPr>
              <a:t>المغشوشة</a:t>
            </a:r>
          </a:p>
          <a:p>
            <a:pPr algn="ctr">
              <a:lnSpc>
                <a:spcPct val="150000"/>
              </a:lnSpc>
            </a:pPr>
            <a:endParaRPr lang="ar-EG" sz="2400" b="1" dirty="0">
              <a:solidFill>
                <a:srgbClr val="C00000"/>
              </a:solidFill>
              <a:cs typeface="PT Bold Heading" pitchFamily="2" charset="-78"/>
            </a:endParaRPr>
          </a:p>
          <a:p>
            <a:pPr algn="ctr">
              <a:lnSpc>
                <a:spcPct val="150000"/>
              </a:lnSpc>
            </a:pPr>
            <a:endParaRPr lang="ar-EG" sz="2000" b="1" dirty="0">
              <a:solidFill>
                <a:srgbClr val="C00000"/>
              </a:solidFill>
              <a:cs typeface="PT Bold Heading" pitchFamily="2" charset="-78"/>
            </a:endParaRPr>
          </a:p>
          <a:p>
            <a:pPr algn="ctr">
              <a:lnSpc>
                <a:spcPct val="150000"/>
              </a:lnSpc>
            </a:pPr>
            <a:endParaRPr lang="ar-EG" sz="2000" b="1" dirty="0" smtClean="0">
              <a:solidFill>
                <a:srgbClr val="C00000"/>
              </a:solidFill>
              <a:cs typeface="PT Bold Heading" pitchFamily="2" charset="-78"/>
            </a:endParaRPr>
          </a:p>
          <a:p>
            <a:pPr algn="ctr">
              <a:lnSpc>
                <a:spcPct val="150000"/>
              </a:lnSpc>
            </a:pPr>
            <a:r>
              <a:rPr lang="ar-EG" sz="2000" b="1" dirty="0" smtClean="0">
                <a:solidFill>
                  <a:schemeClr val="tx1">
                    <a:lumMod val="90000"/>
                    <a:lumOff val="10000"/>
                  </a:schemeClr>
                </a:solidFill>
                <a:cs typeface="PT Bold Heading" pitchFamily="2" charset="-78"/>
              </a:rPr>
              <a:t>اعداد</a:t>
            </a:r>
            <a:endParaRPr lang="ar-EG" sz="2000" b="1" dirty="0">
              <a:solidFill>
                <a:schemeClr val="tx1">
                  <a:lumMod val="90000"/>
                  <a:lumOff val="10000"/>
                </a:schemeClr>
              </a:solidFill>
              <a:cs typeface="PT Bold Heading" pitchFamily="2" charset="-78"/>
            </a:endParaRPr>
          </a:p>
          <a:p>
            <a:pPr algn="ctr">
              <a:lnSpc>
                <a:spcPct val="150000"/>
              </a:lnSpc>
            </a:pPr>
            <a:endParaRPr lang="ar-EG" sz="2800" b="1" dirty="0">
              <a:solidFill>
                <a:srgbClr val="C00000"/>
              </a:solidFill>
              <a:cs typeface="PT Bold Heading" pitchFamily="2" charset="-78"/>
            </a:endParaRPr>
          </a:p>
          <a:p>
            <a:pPr algn="ctr">
              <a:lnSpc>
                <a:spcPct val="150000"/>
              </a:lnSpc>
            </a:pPr>
            <a:endParaRPr lang="ar-EG" sz="2800" b="1" dirty="0">
              <a:solidFill>
                <a:srgbClr val="C00000"/>
              </a:solidFill>
              <a:cs typeface="PT Bold Heading" pitchFamily="2" charset="-78"/>
            </a:endParaRPr>
          </a:p>
          <a:p>
            <a:pPr algn="ctr">
              <a:lnSpc>
                <a:spcPct val="150000"/>
              </a:lnSpc>
            </a:pPr>
            <a:r>
              <a:rPr lang="ar-EG" sz="2000" b="1" dirty="0" smtClean="0">
                <a:solidFill>
                  <a:schemeClr val="tx1">
                    <a:lumMod val="90000"/>
                    <a:lumOff val="10000"/>
                  </a:schemeClr>
                </a:solidFill>
                <a:cs typeface="PT Bold Heading" pitchFamily="2" charset="-78"/>
              </a:rPr>
              <a:t>عزة </a:t>
            </a:r>
            <a:r>
              <a:rPr lang="ar-EG" sz="2000" b="1" dirty="0">
                <a:solidFill>
                  <a:schemeClr val="tx1">
                    <a:lumMod val="90000"/>
                    <a:lumOff val="10000"/>
                  </a:schemeClr>
                </a:solidFill>
                <a:cs typeface="PT Bold Heading" pitchFamily="2" charset="-78"/>
              </a:rPr>
              <a:t>المغازي</a:t>
            </a:r>
            <a:endParaRPr lang="ar-EG" dirty="0" smtClean="0"/>
          </a:p>
          <a:p>
            <a:endParaRPr lang="ar-EG" dirty="0"/>
          </a:p>
        </p:txBody>
      </p:sp>
      <p:pic>
        <p:nvPicPr>
          <p:cNvPr id="7" name="صو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97012924"/>
      </p:ext>
    </p:extLst>
  </p:cSld>
  <p:clrMapOvr>
    <a:masterClrMapping/>
  </p:clrMapOvr>
  <mc:AlternateContent xmlns:mc="http://schemas.openxmlformats.org/markup-compatibility/2006">
    <mc:Choice xmlns:p14="http://schemas.microsoft.com/office/powerpoint/2010/main" Requires="p14">
      <p:transition spd="slow" p14:dur="1500" advTm="60251">
        <p14:window dir="vert"/>
      </p:transition>
    </mc:Choice>
    <mc:Fallback>
      <p:transition spd="slow" advTm="602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450"/>
            <a:ext cx="9144000" cy="695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مستطيل 5"/>
          <p:cNvSpPr/>
          <p:nvPr/>
        </p:nvSpPr>
        <p:spPr>
          <a:xfrm>
            <a:off x="4211959" y="1052736"/>
            <a:ext cx="4705863" cy="4653646"/>
          </a:xfrm>
          <a:prstGeom prst="rect">
            <a:avLst/>
          </a:prstGeom>
        </p:spPr>
        <p:txBody>
          <a:bodyPr wrap="square">
            <a:spAutoFit/>
          </a:bodyPr>
          <a:lstStyle/>
          <a:p>
            <a:pPr>
              <a:lnSpc>
                <a:spcPct val="150000"/>
              </a:lnSpc>
            </a:pPr>
            <a:r>
              <a:rPr lang="ar-EG" sz="2000" b="1" dirty="0" smtClean="0">
                <a:solidFill>
                  <a:schemeClr val="tx1">
                    <a:lumMod val="90000"/>
                    <a:lumOff val="10000"/>
                  </a:schemeClr>
                </a:solidFill>
                <a:latin typeface="Adobe Caslon Pro Bold" pitchFamily="18" charset="0"/>
                <a:cs typeface="+mj-cs"/>
              </a:rPr>
              <a:t>المحررة </a:t>
            </a:r>
            <a:r>
              <a:rPr lang="ar-EG" sz="2000" b="1" dirty="0">
                <a:solidFill>
                  <a:schemeClr val="tx1">
                    <a:lumMod val="90000"/>
                    <a:lumOff val="10000"/>
                  </a:schemeClr>
                </a:solidFill>
                <a:latin typeface="Adobe Caslon Pro Bold" pitchFamily="18" charset="0"/>
                <a:cs typeface="+mj-cs"/>
              </a:rPr>
              <a:t>تتنكر </a:t>
            </a:r>
            <a:r>
              <a:rPr lang="ar-EG" sz="2000" b="1" dirty="0" err="1">
                <a:solidFill>
                  <a:schemeClr val="tx1">
                    <a:lumMod val="90000"/>
                    <a:lumOff val="10000"/>
                  </a:schemeClr>
                </a:solidFill>
                <a:latin typeface="Adobe Caslon Pro Bold" pitchFamily="18" charset="0"/>
                <a:cs typeface="+mj-cs"/>
              </a:rPr>
              <a:t>فى</a:t>
            </a:r>
            <a:r>
              <a:rPr lang="ar-EG" sz="2000" b="1" dirty="0">
                <a:solidFill>
                  <a:schemeClr val="tx1">
                    <a:lumMod val="90000"/>
                    <a:lumOff val="10000"/>
                  </a:schemeClr>
                </a:solidFill>
                <a:latin typeface="Adobe Caslon Pro Bold" pitchFamily="18" charset="0"/>
                <a:cs typeface="+mj-cs"/>
              </a:rPr>
              <a:t> صفة مندوبة أدوية وتخترق أكبر المخازن </a:t>
            </a:r>
            <a:r>
              <a:rPr lang="ar-EG" sz="2000" b="1" dirty="0" err="1">
                <a:solidFill>
                  <a:schemeClr val="tx1">
                    <a:lumMod val="90000"/>
                    <a:lumOff val="10000"/>
                  </a:schemeClr>
                </a:solidFill>
                <a:latin typeface="Adobe Caslon Pro Bold" pitchFamily="18" charset="0"/>
                <a:cs typeface="+mj-cs"/>
              </a:rPr>
              <a:t>التى</a:t>
            </a:r>
            <a:r>
              <a:rPr lang="ar-EG" sz="2000" b="1" dirty="0">
                <a:solidFill>
                  <a:schemeClr val="tx1">
                    <a:lumMod val="90000"/>
                    <a:lumOff val="10000"/>
                  </a:schemeClr>
                </a:solidFill>
                <a:latin typeface="Adobe Caslon Pro Bold" pitchFamily="18" charset="0"/>
                <a:cs typeface="+mj-cs"/>
              </a:rPr>
              <a:t> تساهم </a:t>
            </a:r>
            <a:r>
              <a:rPr lang="ar-EG" sz="2000" b="1" dirty="0" err="1">
                <a:solidFill>
                  <a:schemeClr val="tx1">
                    <a:lumMod val="90000"/>
                    <a:lumOff val="10000"/>
                  </a:schemeClr>
                </a:solidFill>
                <a:latin typeface="Adobe Caslon Pro Bold" pitchFamily="18" charset="0"/>
                <a:cs typeface="+mj-cs"/>
              </a:rPr>
              <a:t>فى</a:t>
            </a:r>
            <a:r>
              <a:rPr lang="ar-EG" sz="2000" b="1" dirty="0">
                <a:solidFill>
                  <a:schemeClr val="tx1">
                    <a:lumMod val="90000"/>
                    <a:lumOff val="10000"/>
                  </a:schemeClr>
                </a:solidFill>
                <a:latin typeface="Adobe Caslon Pro Bold" pitchFamily="18" charset="0"/>
                <a:cs typeface="+mj-cs"/>
              </a:rPr>
              <a:t> ترويج الدواء غير المرخص، الجريدة تنتج علبة دواء وهمية، وتعرضها على الأطباء لتوزيعها على المرضى، </a:t>
            </a:r>
            <a:endParaRPr lang="ar-EG" sz="2000" b="1" dirty="0" smtClean="0">
              <a:solidFill>
                <a:schemeClr val="tx1">
                  <a:lumMod val="90000"/>
                  <a:lumOff val="10000"/>
                </a:schemeClr>
              </a:solidFill>
              <a:latin typeface="Adobe Caslon Pro Bold" pitchFamily="18" charset="0"/>
              <a:cs typeface="+mj-cs"/>
            </a:endParaRPr>
          </a:p>
          <a:p>
            <a:pPr>
              <a:lnSpc>
                <a:spcPct val="150000"/>
              </a:lnSpc>
            </a:pPr>
            <a:r>
              <a:rPr lang="ar-EG" sz="2000" b="1" dirty="0" smtClean="0">
                <a:solidFill>
                  <a:schemeClr val="tx1">
                    <a:lumMod val="90000"/>
                    <a:lumOff val="10000"/>
                  </a:schemeClr>
                </a:solidFill>
                <a:latin typeface="Adobe Caslon Pro Bold" pitchFamily="18" charset="0"/>
                <a:cs typeface="+mj-cs"/>
              </a:rPr>
              <a:t>تقرير </a:t>
            </a:r>
            <a:r>
              <a:rPr lang="ar-EG" sz="2000" b="1" dirty="0" err="1">
                <a:solidFill>
                  <a:schemeClr val="tx1">
                    <a:lumMod val="90000"/>
                    <a:lumOff val="10000"/>
                  </a:schemeClr>
                </a:solidFill>
                <a:latin typeface="Adobe Caslon Pro Bold" pitchFamily="18" charset="0"/>
                <a:cs typeface="+mj-cs"/>
              </a:rPr>
              <a:t>دولى</a:t>
            </a:r>
            <a:r>
              <a:rPr lang="ar-EG" sz="2000" b="1" dirty="0">
                <a:solidFill>
                  <a:schemeClr val="tx1">
                    <a:lumMod val="90000"/>
                    <a:lumOff val="10000"/>
                  </a:schemeClr>
                </a:solidFill>
                <a:latin typeface="Adobe Caslon Pro Bold" pitchFamily="18" charset="0"/>
                <a:cs typeface="+mj-cs"/>
              </a:rPr>
              <a:t>: مصر تخطت نسبة الـ10% من </a:t>
            </a:r>
            <a:r>
              <a:rPr lang="ar-EG" sz="2000" b="1" dirty="0" err="1">
                <a:solidFill>
                  <a:schemeClr val="tx1">
                    <a:lumMod val="90000"/>
                    <a:lumOff val="10000"/>
                  </a:schemeClr>
                </a:solidFill>
                <a:latin typeface="Adobe Caslon Pro Bold" pitchFamily="18" charset="0"/>
                <a:cs typeface="+mj-cs"/>
              </a:rPr>
              <a:t>إجمالى</a:t>
            </a:r>
            <a:r>
              <a:rPr lang="ar-EG" sz="2000" b="1" dirty="0">
                <a:solidFill>
                  <a:schemeClr val="tx1">
                    <a:lumMod val="90000"/>
                    <a:lumOff val="10000"/>
                  </a:schemeClr>
                </a:solidFill>
                <a:latin typeface="Adobe Caslon Pro Bold" pitchFamily="18" charset="0"/>
                <a:cs typeface="+mj-cs"/>
              </a:rPr>
              <a:t> الأدوية المتداولة، و24 مليار جنيه حجم تجارة الدواء </a:t>
            </a:r>
            <a:r>
              <a:rPr lang="ar-EG" sz="2000" b="1" dirty="0" err="1">
                <a:solidFill>
                  <a:schemeClr val="tx1">
                    <a:lumMod val="90000"/>
                    <a:lumOff val="10000"/>
                  </a:schemeClr>
                </a:solidFill>
                <a:latin typeface="Adobe Caslon Pro Bold" pitchFamily="18" charset="0"/>
                <a:cs typeface="+mj-cs"/>
              </a:rPr>
              <a:t>فى</a:t>
            </a:r>
            <a:r>
              <a:rPr lang="ar-EG" sz="2000" b="1" dirty="0">
                <a:solidFill>
                  <a:schemeClr val="tx1">
                    <a:lumMod val="90000"/>
                    <a:lumOff val="10000"/>
                  </a:schemeClr>
                </a:solidFill>
                <a:latin typeface="Adobe Caslon Pro Bold" pitchFamily="18" charset="0"/>
                <a:cs typeface="+mj-cs"/>
              </a:rPr>
              <a:t> مصر</a:t>
            </a:r>
            <a:r>
              <a:rPr lang="ar-EG" sz="2000" b="1" dirty="0" smtClean="0">
                <a:solidFill>
                  <a:schemeClr val="tx1">
                    <a:lumMod val="90000"/>
                    <a:lumOff val="10000"/>
                  </a:schemeClr>
                </a:solidFill>
                <a:latin typeface="Adobe Caslon Pro Bold" pitchFamily="18" charset="0"/>
                <a:cs typeface="+mj-cs"/>
              </a:rPr>
              <a:t>،</a:t>
            </a:r>
          </a:p>
          <a:p>
            <a:pPr>
              <a:lnSpc>
                <a:spcPct val="150000"/>
              </a:lnSpc>
            </a:pPr>
            <a:r>
              <a:rPr lang="ar-EG" sz="2000" b="1" dirty="0" smtClean="0">
                <a:solidFill>
                  <a:schemeClr val="tx1">
                    <a:lumMod val="90000"/>
                    <a:lumOff val="10000"/>
                  </a:schemeClr>
                </a:solidFill>
                <a:latin typeface="Adobe Caslon Pro Bold" pitchFamily="18" charset="0"/>
                <a:cs typeface="+mj-cs"/>
              </a:rPr>
              <a:t> </a:t>
            </a:r>
            <a:r>
              <a:rPr lang="ar-EG" sz="2000" b="1" dirty="0">
                <a:solidFill>
                  <a:schemeClr val="tx1">
                    <a:lumMod val="90000"/>
                    <a:lumOff val="10000"/>
                  </a:schemeClr>
                </a:solidFill>
                <a:latin typeface="Adobe Caslon Pro Bold" pitchFamily="18" charset="0"/>
                <a:cs typeface="+mj-cs"/>
              </a:rPr>
              <a:t>رئيس الإدارة المركزية للصيادلة: هناك رقابة وتفتيش بصفة مستمرة على المخازن، والمحاضر تثبت أن الغش </a:t>
            </a:r>
            <a:r>
              <a:rPr lang="ar-EG" sz="2000" b="1" dirty="0" err="1">
                <a:solidFill>
                  <a:schemeClr val="tx1">
                    <a:lumMod val="90000"/>
                    <a:lumOff val="10000"/>
                  </a:schemeClr>
                </a:solidFill>
                <a:latin typeface="Adobe Caslon Pro Bold" pitchFamily="18" charset="0"/>
                <a:cs typeface="+mj-cs"/>
              </a:rPr>
              <a:t>يأتى</a:t>
            </a:r>
            <a:r>
              <a:rPr lang="ar-EG" sz="2000" b="1" dirty="0">
                <a:solidFill>
                  <a:schemeClr val="tx1">
                    <a:lumMod val="90000"/>
                    <a:lumOff val="10000"/>
                  </a:schemeClr>
                </a:solidFill>
                <a:latin typeface="Adobe Caslon Pro Bold" pitchFamily="18" charset="0"/>
                <a:cs typeface="+mj-cs"/>
              </a:rPr>
              <a:t> من مخازن مجهولة.</a:t>
            </a:r>
            <a:endParaRPr lang="ar-EG" sz="2000" b="1" dirty="0">
              <a:solidFill>
                <a:schemeClr val="tx1">
                  <a:lumMod val="90000"/>
                  <a:lumOff val="10000"/>
                </a:schemeClr>
              </a:solidFill>
              <a:latin typeface="Adobe Caslon Pro Bold" pitchFamily="18" charset="0"/>
              <a:cs typeface="+mj-cs"/>
            </a:endParaRP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70074491"/>
      </p:ext>
    </p:extLst>
  </p:cSld>
  <p:clrMapOvr>
    <a:masterClrMapping/>
  </p:clrMapOvr>
  <mc:AlternateContent xmlns:mc="http://schemas.openxmlformats.org/markup-compatibility/2006">
    <mc:Choice xmlns:p14="http://schemas.microsoft.com/office/powerpoint/2010/main" Requires="p14">
      <p:transition spd="slow" p14:dur="1500" advTm="112357">
        <p14:window dir="vert"/>
      </p:transition>
    </mc:Choice>
    <mc:Fallback>
      <p:transition spd="slow" advTm="1123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450"/>
            <a:ext cx="9144000" cy="695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مستطيل 5"/>
          <p:cNvSpPr/>
          <p:nvPr/>
        </p:nvSpPr>
        <p:spPr>
          <a:xfrm>
            <a:off x="4057791" y="1052736"/>
            <a:ext cx="4876800" cy="4339650"/>
          </a:xfrm>
          <a:prstGeom prst="rect">
            <a:avLst/>
          </a:prstGeom>
        </p:spPr>
        <p:txBody>
          <a:bodyPr wrap="square">
            <a:spAutoFit/>
          </a:bodyPr>
          <a:lstStyle/>
          <a:p>
            <a:pPr algn="ctr">
              <a:lnSpc>
                <a:spcPct val="150000"/>
              </a:lnSpc>
            </a:pPr>
            <a:r>
              <a:rPr lang="ar-EG" sz="2800" b="1" dirty="0" smtClean="0">
                <a:solidFill>
                  <a:srgbClr val="C00000"/>
                </a:solidFill>
                <a:cs typeface="PT Bold Heading" pitchFamily="2" charset="-78"/>
              </a:rPr>
              <a:t>سيارات </a:t>
            </a:r>
            <a:r>
              <a:rPr lang="ar-EG" sz="2800" b="1" dirty="0">
                <a:solidFill>
                  <a:srgbClr val="C00000"/>
                </a:solidFill>
                <a:cs typeface="PT Bold Heading" pitchFamily="2" charset="-78"/>
              </a:rPr>
              <a:t>الترحيلات.. نعوش متحركة</a:t>
            </a:r>
            <a:endParaRPr lang="ar-EG" sz="2400" b="1" dirty="0" smtClean="0">
              <a:latin typeface="Adobe Arabic" pitchFamily="18" charset="-78"/>
              <a:cs typeface="Adobe Arabic" pitchFamily="18" charset="-78"/>
            </a:endParaRPr>
          </a:p>
          <a:p>
            <a:pPr algn="ctr">
              <a:lnSpc>
                <a:spcPct val="150000"/>
              </a:lnSpc>
            </a:pPr>
            <a:endParaRPr lang="ar-EG" sz="2000" b="1" dirty="0" smtClean="0">
              <a:solidFill>
                <a:schemeClr val="tx1">
                  <a:lumMod val="90000"/>
                  <a:lumOff val="10000"/>
                </a:schemeClr>
              </a:solidFill>
              <a:cs typeface="PT Bold Heading" pitchFamily="2" charset="-78"/>
            </a:endParaRPr>
          </a:p>
          <a:p>
            <a:pPr algn="ctr">
              <a:lnSpc>
                <a:spcPct val="150000"/>
              </a:lnSpc>
            </a:pPr>
            <a:endParaRPr lang="ar-EG" sz="2000" b="1" dirty="0" smtClean="0">
              <a:solidFill>
                <a:schemeClr val="tx1">
                  <a:lumMod val="90000"/>
                  <a:lumOff val="10000"/>
                </a:schemeClr>
              </a:solidFill>
              <a:cs typeface="PT Bold Heading" pitchFamily="2" charset="-78"/>
            </a:endParaRPr>
          </a:p>
          <a:p>
            <a:pPr algn="ctr">
              <a:lnSpc>
                <a:spcPct val="150000"/>
              </a:lnSpc>
            </a:pPr>
            <a:endParaRPr lang="ar-EG" sz="2000" b="1" dirty="0" smtClean="0">
              <a:solidFill>
                <a:schemeClr val="tx1">
                  <a:lumMod val="90000"/>
                  <a:lumOff val="10000"/>
                </a:schemeClr>
              </a:solidFill>
              <a:cs typeface="PT Bold Heading" pitchFamily="2" charset="-78"/>
            </a:endParaRPr>
          </a:p>
          <a:p>
            <a:pPr algn="ctr">
              <a:lnSpc>
                <a:spcPct val="150000"/>
              </a:lnSpc>
            </a:pPr>
            <a:r>
              <a:rPr lang="ar-EG" sz="2000" b="1" dirty="0" smtClean="0">
                <a:solidFill>
                  <a:schemeClr val="tx1">
                    <a:lumMod val="90000"/>
                    <a:lumOff val="10000"/>
                  </a:schemeClr>
                </a:solidFill>
                <a:cs typeface="PT Bold Heading" pitchFamily="2" charset="-78"/>
              </a:rPr>
              <a:t>اعداد</a:t>
            </a:r>
          </a:p>
          <a:p>
            <a:pPr algn="ctr">
              <a:lnSpc>
                <a:spcPct val="150000"/>
              </a:lnSpc>
            </a:pPr>
            <a:endParaRPr lang="ar-EG" sz="2000" b="1" dirty="0">
              <a:solidFill>
                <a:schemeClr val="tx1">
                  <a:lumMod val="90000"/>
                  <a:lumOff val="10000"/>
                </a:schemeClr>
              </a:solidFill>
              <a:cs typeface="PT Bold Heading" pitchFamily="2" charset="-78"/>
            </a:endParaRPr>
          </a:p>
          <a:p>
            <a:pPr algn="ctr">
              <a:lnSpc>
                <a:spcPct val="150000"/>
              </a:lnSpc>
            </a:pPr>
            <a:endParaRPr lang="ar-EG" sz="2000" b="1" dirty="0">
              <a:solidFill>
                <a:schemeClr val="tx1">
                  <a:lumMod val="90000"/>
                  <a:lumOff val="10000"/>
                </a:schemeClr>
              </a:solidFill>
              <a:cs typeface="PT Bold Heading" pitchFamily="2" charset="-78"/>
            </a:endParaRPr>
          </a:p>
          <a:p>
            <a:pPr algn="ctr">
              <a:lnSpc>
                <a:spcPct val="150000"/>
              </a:lnSpc>
            </a:pPr>
            <a:r>
              <a:rPr lang="ar-EG" sz="2000" b="1" dirty="0" smtClean="0">
                <a:solidFill>
                  <a:schemeClr val="tx1">
                    <a:lumMod val="90000"/>
                    <a:lumOff val="10000"/>
                  </a:schemeClr>
                </a:solidFill>
                <a:cs typeface="PT Bold Heading" pitchFamily="2" charset="-78"/>
              </a:rPr>
              <a:t>أحمد </a:t>
            </a:r>
            <a:r>
              <a:rPr lang="ar-EG" sz="2000" b="1" dirty="0">
                <a:solidFill>
                  <a:schemeClr val="tx1">
                    <a:lumMod val="90000"/>
                    <a:lumOff val="10000"/>
                  </a:schemeClr>
                </a:solidFill>
                <a:cs typeface="PT Bold Heading" pitchFamily="2" charset="-78"/>
              </a:rPr>
              <a:t>عدلي</a:t>
            </a:r>
            <a:endParaRPr lang="ar-EG" sz="2400" b="1" dirty="0">
              <a:latin typeface="Adobe Arabic" pitchFamily="18" charset="-78"/>
              <a:cs typeface="Adobe Arabic" pitchFamily="18" charset="-78"/>
            </a:endParaRPr>
          </a:p>
          <a:p>
            <a:endParaRPr lang="ar-EG" sz="2400" b="1" dirty="0">
              <a:latin typeface="Adobe Arabic" pitchFamily="18" charset="-78"/>
              <a:cs typeface="Adobe Arabic" pitchFamily="18" charset="-78"/>
            </a:endParaRP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84772439"/>
      </p:ext>
    </p:extLst>
  </p:cSld>
  <p:clrMapOvr>
    <a:masterClrMapping/>
  </p:clrMapOvr>
  <mc:AlternateContent xmlns:mc="http://schemas.openxmlformats.org/markup-compatibility/2006">
    <mc:Choice xmlns:p14="http://schemas.microsoft.com/office/powerpoint/2010/main" Requires="p14">
      <p:transition spd="slow" p14:dur="1500" advTm="20698">
        <p14:window dir="vert"/>
      </p:transition>
    </mc:Choice>
    <mc:Fallback>
      <p:transition spd="slow" advTm="206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450"/>
            <a:ext cx="9144000" cy="695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مستطيل 5"/>
          <p:cNvSpPr/>
          <p:nvPr/>
        </p:nvSpPr>
        <p:spPr>
          <a:xfrm>
            <a:off x="4051300" y="1124744"/>
            <a:ext cx="4876800" cy="4653646"/>
          </a:xfrm>
          <a:prstGeom prst="rect">
            <a:avLst/>
          </a:prstGeom>
        </p:spPr>
        <p:txBody>
          <a:bodyPr wrap="square">
            <a:spAutoFit/>
          </a:bodyPr>
          <a:lstStyle/>
          <a:p>
            <a:pPr>
              <a:lnSpc>
                <a:spcPct val="150000"/>
              </a:lnSpc>
            </a:pPr>
            <a:r>
              <a:rPr lang="ar-EG" sz="2000" b="1" dirty="0">
                <a:solidFill>
                  <a:schemeClr val="tx1">
                    <a:lumMod val="90000"/>
                    <a:lumOff val="10000"/>
                  </a:schemeClr>
                </a:solidFill>
                <a:latin typeface="Adobe Caslon Pro Bold" pitchFamily="18" charset="0"/>
                <a:cs typeface="+mj-cs"/>
              </a:rPr>
              <a:t>أعد هذا </a:t>
            </a:r>
            <a:r>
              <a:rPr lang="ar-EG" sz="2000" b="1" dirty="0">
                <a:solidFill>
                  <a:schemeClr val="tx1">
                    <a:lumMod val="90000"/>
                    <a:lumOff val="10000"/>
                  </a:schemeClr>
                </a:solidFill>
                <a:latin typeface="Adobe Caslon Pro Bold" pitchFamily="18" charset="0"/>
                <a:cs typeface="+mj-cs"/>
              </a:rPr>
              <a:t>التحقيق بدعم شبكة "أريج" بعد حادثة وفاة 36 مسجوناً داخل سيارة الترحيلات بسجن “أبو زعبل”، بدأ إجراء تحقيق حول سيارات الترحيلات، والعيوب الفنية الموجودة فيها، ساعد في ذلك </a:t>
            </a:r>
            <a:r>
              <a:rPr lang="ar-EG" sz="2000" b="1" dirty="0" err="1">
                <a:solidFill>
                  <a:schemeClr val="tx1">
                    <a:lumMod val="90000"/>
                    <a:lumOff val="10000"/>
                  </a:schemeClr>
                </a:solidFill>
                <a:latin typeface="Adobe Caslon Pro Bold" pitchFamily="18" charset="0"/>
                <a:cs typeface="+mj-cs"/>
              </a:rPr>
              <a:t>تدوينة</a:t>
            </a:r>
            <a:r>
              <a:rPr lang="ar-EG" sz="2000" b="1" dirty="0">
                <a:solidFill>
                  <a:schemeClr val="tx1">
                    <a:lumMod val="90000"/>
                    <a:lumOff val="10000"/>
                  </a:schemeClr>
                </a:solidFill>
                <a:latin typeface="Adobe Caslon Pro Bold" pitchFamily="18" charset="0"/>
                <a:cs typeface="+mj-cs"/>
              </a:rPr>
              <a:t> كتبها الناشط علاء عبدالفتاح حول “عدم آدمية” سيارة الترحيلات، ومساعد سابق لوزير الداخلية – رفض ذكر اسمه- يقول: إن قانون المرور لم يحدد مواصفات لسيارات الترحيلات في الترخيص، إذ يتم الاكتفاء باعتبارها سيارة شرطة، مشيراً إلى أن السيارة ليس لها عدد أقصى للركاب مدون في القانون، </a:t>
            </a:r>
          </a:p>
        </p:txBody>
      </p:sp>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18312977"/>
      </p:ext>
    </p:extLst>
  </p:cSld>
  <p:clrMapOvr>
    <a:masterClrMapping/>
  </p:clrMapOvr>
  <mc:AlternateContent xmlns:mc="http://schemas.openxmlformats.org/markup-compatibility/2006">
    <mc:Choice xmlns:p14="http://schemas.microsoft.com/office/powerpoint/2010/main" Requires="p14">
      <p:transition spd="slow" p14:dur="1500" advTm="124027">
        <p14:window dir="vert"/>
      </p:transition>
    </mc:Choice>
    <mc:Fallback>
      <p:transition spd="slow" advTm="1240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450"/>
            <a:ext cx="9144000" cy="695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مربع نص 6"/>
          <p:cNvSpPr txBox="1"/>
          <p:nvPr/>
        </p:nvSpPr>
        <p:spPr>
          <a:xfrm>
            <a:off x="3885157" y="692696"/>
            <a:ext cx="5049434" cy="4785926"/>
          </a:xfrm>
          <a:prstGeom prst="rect">
            <a:avLst/>
          </a:prstGeom>
          <a:noFill/>
        </p:spPr>
        <p:txBody>
          <a:bodyPr wrap="square" rtlCol="1">
            <a:spAutoFit/>
          </a:bodyPr>
          <a:lstStyle/>
          <a:p>
            <a:pPr algn="ctr"/>
            <a:endParaRPr lang="ar-EG" sz="3200" dirty="0">
              <a:solidFill>
                <a:schemeClr val="bg1"/>
              </a:solidFill>
              <a:latin typeface="Arabic Typesetting" pitchFamily="66" charset="-78"/>
              <a:cs typeface="Akhbar MT" pitchFamily="2" charset="-78"/>
            </a:endParaRPr>
          </a:p>
          <a:p>
            <a:pPr>
              <a:lnSpc>
                <a:spcPct val="150000"/>
              </a:lnSpc>
            </a:pPr>
            <a:r>
              <a:rPr lang="ar-EG" sz="2000" b="1" dirty="0">
                <a:solidFill>
                  <a:schemeClr val="tx1">
                    <a:lumMod val="90000"/>
                    <a:lumOff val="10000"/>
                  </a:schemeClr>
                </a:solidFill>
                <a:latin typeface="Adobe Caslon Pro Bold" pitchFamily="18" charset="0"/>
                <a:cs typeface="+mj-cs"/>
              </a:rPr>
              <a:t>وغياب </a:t>
            </a:r>
            <a:r>
              <a:rPr lang="ar-EG" sz="2000" b="1" dirty="0">
                <a:solidFill>
                  <a:schemeClr val="tx1">
                    <a:lumMod val="90000"/>
                    <a:lumOff val="10000"/>
                  </a:schemeClr>
                </a:solidFill>
                <a:latin typeface="Adobe Caslon Pro Bold" pitchFamily="18" charset="0"/>
                <a:cs typeface="+mj-cs"/>
              </a:rPr>
              <a:t>الصياغة القانونية الدقيقة يؤدي </a:t>
            </a:r>
            <a:r>
              <a:rPr lang="ar-EG" sz="2000" b="1" dirty="0" err="1">
                <a:solidFill>
                  <a:schemeClr val="tx1">
                    <a:lumMod val="90000"/>
                    <a:lumOff val="10000"/>
                  </a:schemeClr>
                </a:solidFill>
                <a:latin typeface="Adobe Caslon Pro Bold" pitchFamily="18" charset="0"/>
                <a:cs typeface="+mj-cs"/>
              </a:rPr>
              <a:t>لازهاق</a:t>
            </a:r>
            <a:r>
              <a:rPr lang="ar-EG" sz="2000" b="1" dirty="0">
                <a:solidFill>
                  <a:schemeClr val="tx1">
                    <a:lumMod val="90000"/>
                    <a:lumOff val="10000"/>
                  </a:schemeClr>
                </a:solidFill>
                <a:latin typeface="Adobe Caslon Pro Bold" pitchFamily="18" charset="0"/>
                <a:cs typeface="+mj-cs"/>
              </a:rPr>
              <a:t> أرواح الجنود، والمحبوسين على السواء، حيث يتم نقل الجنود في سيارات تحمل نفس مواصفات سيارات ترحيل المحبوسين، تم إنجاز التحقيق مستندًا إلى وثائق حول شروط السلامة الدولية في سيارات الترحيلات، وبالتواصل مع أسرة أحد ضحايا حادث سيارة ابو زعبل، ومعرفة ما إذ كانت الداخلية قد قامت بمخاطبتهم من أجل الحصول على تعويضات أم لا، مع امتناع تام من وزارة الداخلية عن التعليق أو الرد.</a:t>
            </a:r>
          </a:p>
          <a:p>
            <a:pPr>
              <a:lnSpc>
                <a:spcPct val="150000"/>
              </a:lnSpc>
            </a:pPr>
            <a:endParaRPr lang="ar-EG" sz="2400" b="1" dirty="0">
              <a:latin typeface="Adobe Arabic" pitchFamily="18" charset="-78"/>
              <a:cs typeface="Adobe Arabic" pitchFamily="18" charset="-78"/>
            </a:endParaRPr>
          </a:p>
        </p:txBody>
      </p:sp>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52879913"/>
      </p:ext>
    </p:extLst>
  </p:cSld>
  <p:clrMapOvr>
    <a:masterClrMapping/>
  </p:clrMapOvr>
  <mc:AlternateContent xmlns:mc="http://schemas.openxmlformats.org/markup-compatibility/2006">
    <mc:Choice xmlns:p14="http://schemas.microsoft.com/office/powerpoint/2010/main" Requires="p14">
      <p:transition spd="slow" p14:dur="1500" advTm="102200">
        <p14:window dir="vert"/>
      </p:transition>
    </mc:Choice>
    <mc:Fallback>
      <p:transition spd="slow" advTm="1022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971600" y="1353542"/>
            <a:ext cx="6912768" cy="3914918"/>
          </a:xfrm>
          <a:prstGeom prst="rect">
            <a:avLst/>
          </a:prstGeom>
          <a:noFill/>
        </p:spPr>
        <p:txBody>
          <a:bodyPr wrap="square" rtlCol="1">
            <a:spAutoFit/>
          </a:bodyPr>
          <a:lstStyle/>
          <a:p>
            <a:pPr algn="ctr">
              <a:spcBef>
                <a:spcPct val="20000"/>
              </a:spcBef>
            </a:pPr>
            <a:r>
              <a:rPr lang="ar-EG" sz="5400" b="1" dirty="0" smtClean="0">
                <a:latin typeface="Adobe Arabic" pitchFamily="18" charset="-78"/>
                <a:cs typeface="Adobe Arabic" pitchFamily="18" charset="-78"/>
              </a:rPr>
              <a:t>شكرا للمتابعة</a:t>
            </a:r>
          </a:p>
          <a:p>
            <a:pPr algn="ctr">
              <a:spcBef>
                <a:spcPct val="20000"/>
              </a:spcBef>
            </a:pPr>
            <a:r>
              <a:rPr lang="ar-EG" sz="5400" b="1" dirty="0" smtClean="0">
                <a:latin typeface="Adobe Arabic" pitchFamily="18" charset="-78"/>
                <a:cs typeface="Adobe Arabic" pitchFamily="18" charset="-78"/>
              </a:rPr>
              <a:t>دمتم في أمان الله</a:t>
            </a:r>
          </a:p>
          <a:p>
            <a:pPr algn="ctr">
              <a:spcBef>
                <a:spcPct val="20000"/>
              </a:spcBef>
            </a:pPr>
            <a:r>
              <a:rPr lang="ar-EG" sz="5400" b="1" dirty="0" smtClean="0">
                <a:latin typeface="Adobe Arabic" pitchFamily="18" charset="-78"/>
                <a:cs typeface="Adobe Arabic" pitchFamily="18" charset="-78"/>
              </a:rPr>
              <a:t>مع خالص تحياتي...</a:t>
            </a:r>
          </a:p>
          <a:p>
            <a:pPr algn="ctr">
              <a:spcBef>
                <a:spcPct val="20000"/>
              </a:spcBef>
            </a:pPr>
            <a:endParaRPr lang="ar-EG" sz="5400" b="1" dirty="0">
              <a:latin typeface="Adobe Arabic" pitchFamily="18" charset="-78"/>
              <a:cs typeface="Adobe Arabic" pitchFamily="18" charset="-78"/>
            </a:endParaRP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99756875"/>
      </p:ext>
    </p:extLst>
  </p:cSld>
  <p:clrMapOvr>
    <a:masterClrMapping/>
  </p:clrMapOvr>
  <mc:AlternateContent xmlns:mc="http://schemas.openxmlformats.org/markup-compatibility/2006">
    <mc:Choice xmlns:p14="http://schemas.microsoft.com/office/powerpoint/2010/main" Requires="p14">
      <p:transition spd="slow" p14:dur="1500" advTm="10213">
        <p14:window dir="vert"/>
      </p:transition>
    </mc:Choice>
    <mc:Fallback>
      <p:transition spd="slow" advTm="102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تجاور">
  <a:themeElements>
    <a:clrScheme name="تجاور">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تجاور">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