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2" r:id="rId5"/>
    <p:sldId id="283" r:id="rId6"/>
    <p:sldId id="281" r:id="rId7"/>
    <p:sldId id="257" r:id="rId8"/>
    <p:sldId id="258" r:id="rId9"/>
    <p:sldId id="28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b="1" dirty="0" smtClean="0"/>
              <a:t>دراما إذاعية وتليفزيونية</a:t>
            </a:r>
            <a:br>
              <a:rPr lang="ar-EG" b="1" dirty="0" smtClean="0"/>
            </a:br>
            <a:r>
              <a:rPr lang="ar-EG" b="1" dirty="0" smtClean="0"/>
              <a:t>ثالثة إذاعة</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a:t>أ.م.د/محمد عمارة</a:t>
            </a:r>
          </a:p>
          <a:p>
            <a:r>
              <a:rPr lang="ar-EG" b="1" dirty="0"/>
              <a:t>أستاذ مساعد بقسم الإذاعة والتليفزيون</a:t>
            </a:r>
          </a:p>
          <a:p>
            <a:r>
              <a:rPr lang="ar-EG" b="1" dirty="0"/>
              <a:t>ووكيل كلية الإعلام لشؤن خدمة البيئة وتنمية المجتمع - جامعة جنوب الوادي</a:t>
            </a:r>
          </a:p>
          <a:p>
            <a:endParaRPr lang="en-US" b="1" dirty="0"/>
          </a:p>
        </p:txBody>
      </p:sp>
    </p:spTree>
    <p:extLst>
      <p:ext uri="{BB962C8B-B14F-4D97-AF65-F5344CB8AC3E}">
        <p14:creationId xmlns:p14="http://schemas.microsoft.com/office/powerpoint/2010/main" val="70527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EG" b="1" dirty="0" smtClean="0"/>
              <a:t>ذروة الأحداث هي البداية:</a:t>
            </a:r>
            <a:endParaRPr lang="en-US" b="1" dirty="0"/>
          </a:p>
        </p:txBody>
      </p:sp>
      <p:sp>
        <p:nvSpPr>
          <p:cNvPr id="3" name="Content Placeholder 2"/>
          <p:cNvSpPr>
            <a:spLocks noGrp="1"/>
          </p:cNvSpPr>
          <p:nvPr>
            <p:ph idx="1"/>
          </p:nvPr>
        </p:nvSpPr>
        <p:spPr/>
        <p:txBody>
          <a:bodyPr>
            <a:normAutofit/>
          </a:bodyPr>
          <a:lstStyle/>
          <a:p>
            <a:pPr marL="0" indent="0" algn="just">
              <a:buNone/>
            </a:pPr>
            <a:r>
              <a:rPr lang="ar-EG" sz="4000" b="1" dirty="0" smtClean="0"/>
              <a:t>فالتمثيلية الإذاعية لها بداية ووسط ونهاية، فالتمثيلية الإذاعية تبدأ بذروة الحدث، فما لم تثير البداية فضول وانتباه المستمع، فإنه لن يواصل الإستماع إلى التمثيلية،فنحن هنا نبدأ بالحدث الرئيسي، بل بذروة هذا الحدث.</a:t>
            </a:r>
            <a:endParaRPr lang="en-US" sz="4000" b="1" dirty="0"/>
          </a:p>
        </p:txBody>
      </p:sp>
    </p:spTree>
    <p:extLst>
      <p:ext uri="{BB962C8B-B14F-4D97-AF65-F5344CB8AC3E}">
        <p14:creationId xmlns:p14="http://schemas.microsoft.com/office/powerpoint/2010/main" val="15704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pPr marL="0" indent="0" algn="r">
              <a:buNone/>
            </a:pPr>
            <a:r>
              <a:rPr lang="ar-EG" sz="4000" b="1" dirty="0" smtClean="0"/>
              <a:t>والتمهيد في  المسرح والسينما والتليفزيون يكون مقبولا دائما، بل نحن في حالة المسرح نسمع دقات خشبة المسرح التقليدية، أو إطفاء الأنوار، ثم تمهيد موسيقى، ثم رفع الستار، ونجد ما هو أشبه بذلك في حالة السينما والتليفزيون.</a:t>
            </a:r>
            <a:endParaRPr lang="ar-EG" sz="4000" b="1" dirty="0" smtClean="0"/>
          </a:p>
        </p:txBody>
      </p:sp>
    </p:spTree>
    <p:extLst>
      <p:ext uri="{BB962C8B-B14F-4D97-AF65-F5344CB8AC3E}">
        <p14:creationId xmlns:p14="http://schemas.microsoft.com/office/powerpoint/2010/main" val="3521103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ar-EG" sz="4000" b="1" dirty="0" smtClean="0"/>
              <a:t>وتمتاز التمثيلية الإذاعية أيضا بعنصر الإيحاء، حيث أنها توحي للمستمع بتمثيلية يقوم ببناء قصتها ورسم شخصياتها داخل عقله. </a:t>
            </a:r>
            <a:endParaRPr lang="ar-EG" sz="4000" b="1" dirty="0" smtClean="0"/>
          </a:p>
        </p:txBody>
      </p:sp>
    </p:spTree>
    <p:extLst>
      <p:ext uri="{BB962C8B-B14F-4D97-AF65-F5344CB8AC3E}">
        <p14:creationId xmlns:p14="http://schemas.microsoft.com/office/powerpoint/2010/main" val="408138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a:buNone/>
            </a:pPr>
            <a:r>
              <a:rPr lang="ar-EG" sz="4000" b="1" dirty="0" smtClean="0"/>
              <a:t>الأمر الذي يتطلب ضرورة وضوح مكيدة (عقدة) التمثيلية، بدرجة لا تنفر المستمع من بساطتها المتناهية أو صعوبتها المبالغ فيها.</a:t>
            </a:r>
            <a:endParaRPr lang="ar-EG" sz="4000" b="1" dirty="0" smtClean="0"/>
          </a:p>
        </p:txBody>
      </p:sp>
    </p:spTree>
    <p:extLst>
      <p:ext uri="{BB962C8B-B14F-4D97-AF65-F5344CB8AC3E}">
        <p14:creationId xmlns:p14="http://schemas.microsoft.com/office/powerpoint/2010/main" val="277013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lgn="just">
              <a:buNone/>
            </a:pPr>
            <a:r>
              <a:rPr lang="ar-EG" sz="4400" b="1" dirty="0" smtClean="0"/>
              <a:t>وإذا كنا نقول أن التمثيلية الإذاعية تبدأ بذروة التأزم، تكون هي الذروة الأساسية، دون أن يخل ذلك بضرورة أن تكون هناك عدة ذروات ثانوية.</a:t>
            </a:r>
            <a:endParaRPr lang="ar-EG" sz="4400" b="1" dirty="0" smtClean="0"/>
          </a:p>
        </p:txBody>
      </p:sp>
    </p:spTree>
    <p:extLst>
      <p:ext uri="{BB962C8B-B14F-4D97-AF65-F5344CB8AC3E}">
        <p14:creationId xmlns:p14="http://schemas.microsoft.com/office/powerpoint/2010/main" val="3919222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lstStyle/>
          <a:p>
            <a:pPr marL="0" indent="0" algn="r">
              <a:buNone/>
            </a:pPr>
            <a:r>
              <a:rPr lang="ar-EG" sz="4400" b="1" dirty="0" smtClean="0"/>
              <a:t>وقد تصور جوستاف فريتاج البناء الدرامي للمسرحية في أجزاء عرفت بهرم فريتاج وهي:</a:t>
            </a:r>
            <a:endParaRPr lang="ar-EG" sz="4400" b="1" dirty="0" smtClean="0"/>
          </a:p>
        </p:txBody>
      </p:sp>
    </p:spTree>
    <p:extLst>
      <p:ext uri="{BB962C8B-B14F-4D97-AF65-F5344CB8AC3E}">
        <p14:creationId xmlns:p14="http://schemas.microsoft.com/office/powerpoint/2010/main" val="1093693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marL="0" indent="0" algn="r">
              <a:buNone/>
            </a:pPr>
            <a:r>
              <a:rPr lang="ar-EG" sz="4000" b="1" dirty="0" smtClean="0"/>
              <a:t>1ـ التقديمة</a:t>
            </a:r>
          </a:p>
          <a:p>
            <a:pPr marL="0" indent="0" algn="r">
              <a:buNone/>
            </a:pPr>
            <a:r>
              <a:rPr lang="ar-EG" sz="4000" b="1" dirty="0" smtClean="0"/>
              <a:t>2ـ لحظة الدفع</a:t>
            </a:r>
          </a:p>
          <a:p>
            <a:pPr marL="0" indent="0" algn="r">
              <a:buNone/>
            </a:pPr>
            <a:r>
              <a:rPr lang="ar-EG" sz="4000" b="1" dirty="0" smtClean="0"/>
              <a:t>3ـ الحدث الصاعد</a:t>
            </a:r>
          </a:p>
          <a:p>
            <a:pPr marL="0" indent="0" algn="r">
              <a:buNone/>
            </a:pPr>
            <a:r>
              <a:rPr lang="ar-EG" sz="4000" b="1" dirty="0" smtClean="0"/>
              <a:t>4ـ ذروة التأزم</a:t>
            </a:r>
          </a:p>
          <a:p>
            <a:pPr marL="0" indent="0" algn="r">
              <a:buNone/>
            </a:pPr>
            <a:r>
              <a:rPr lang="ar-EG" sz="4000" b="1" dirty="0" smtClean="0"/>
              <a:t>5ـ الحدث المنهبط</a:t>
            </a:r>
            <a:endParaRPr lang="ar-EG" sz="4000" b="1" dirty="0" smtClean="0"/>
          </a:p>
        </p:txBody>
      </p:sp>
    </p:spTree>
    <p:extLst>
      <p:ext uri="{BB962C8B-B14F-4D97-AF65-F5344CB8AC3E}">
        <p14:creationId xmlns:p14="http://schemas.microsoft.com/office/powerpoint/2010/main" val="1315905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ar-EG" b="1" dirty="0" smtClean="0"/>
              <a:t>إنتهت المحاضرة</a:t>
            </a:r>
            <a:endParaRPr lang="en-US" b="1" dirty="0"/>
          </a:p>
        </p:txBody>
      </p:sp>
    </p:spTree>
    <p:extLst>
      <p:ext uri="{BB962C8B-B14F-4D97-AF65-F5344CB8AC3E}">
        <p14:creationId xmlns:p14="http://schemas.microsoft.com/office/powerpoint/2010/main" val="3648965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1329</TotalTime>
  <Words>206</Words>
  <Application>Microsoft Office PowerPoint</Application>
  <PresentationFormat>On-screen Show (4:3)</PresentationFormat>
  <Paragraphs>17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دراما إذاعية وتليفزيونية ثالثة إذاعة</vt:lpstr>
      <vt:lpstr>ذروة الأحداث هي البداية: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51</cp:revision>
  <dcterms:created xsi:type="dcterms:W3CDTF">2006-08-16T00:00:00Z</dcterms:created>
  <dcterms:modified xsi:type="dcterms:W3CDTF">2020-04-17T16:07:04Z</dcterms:modified>
</cp:coreProperties>
</file>