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2"/>
  </p:notesMasterIdLst>
  <p:handoutMasterIdLst>
    <p:handoutMasterId r:id="rId13"/>
  </p:handoutMasterIdLst>
  <p:sldIdLst>
    <p:sldId id="265" r:id="rId2"/>
    <p:sldId id="307" r:id="rId3"/>
    <p:sldId id="337" r:id="rId4"/>
    <p:sldId id="338" r:id="rId5"/>
    <p:sldId id="339" r:id="rId6"/>
    <p:sldId id="341" r:id="rId7"/>
    <p:sldId id="342" r:id="rId8"/>
    <p:sldId id="343" r:id="rId9"/>
    <p:sldId id="344" r:id="rId10"/>
    <p:sldId id="330" r:id="rId11"/>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87744" autoAdjust="0"/>
  </p:normalViewPr>
  <p:slideViewPr>
    <p:cSldViewPr>
      <p:cViewPr>
        <p:scale>
          <a:sx n="50" d="100"/>
          <a:sy n="50" d="100"/>
        </p:scale>
        <p:origin x="-1476" y="-402"/>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10</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365104"/>
            <a:ext cx="9144002" cy="1045096"/>
          </a:xfrm>
        </p:spPr>
        <p:txBody>
          <a:bodyPr rtlCol="1">
            <a:normAutofit/>
          </a:bodyPr>
          <a:lstStyle/>
          <a:p>
            <a:pPr rtl="1"/>
            <a:r>
              <a:rPr lang="ar-EG" sz="3200" b="1" dirty="0" smtClean="0">
                <a:latin typeface="Tahoma" panose="020B0604030504040204" pitchFamily="34" charset="0"/>
                <a:ea typeface="Tahoma" panose="020B0604030504040204" pitchFamily="34" charset="0"/>
                <a:cs typeface="Tahoma" panose="020B0604030504040204" pitchFamily="34" charset="0"/>
              </a:rPr>
              <a:t>الحملات الإعلامية وتخطيط البرامج</a:t>
            </a:r>
            <a:endParaRPr lang="ar-SA"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1028" name="Picture 4" descr="C:\Users\Windows 7\Desktop\attach-1499983782-c8rVEv5Z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12192000"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 7\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43893"/>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375920" y="1340768"/>
            <a:ext cx="6696744" cy="551723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
            <a:r>
              <a:rPr lang="ar-EG" sz="2800" b="1" dirty="0"/>
              <a:t>هناك عدة أنواع من برامج العلاقات العامة يمكن أن نقسمها كما يلي</a:t>
            </a:r>
            <a:r>
              <a:rPr lang="en-GB" sz="2800" dirty="0" smtClean="0"/>
              <a:t>:</a:t>
            </a:r>
            <a:endParaRPr lang="ar-EG" sz="2800" dirty="0" smtClean="0"/>
          </a:p>
          <a:p>
            <a:pPr algn="just"/>
            <a:endParaRPr lang="ar-EG" sz="1600" dirty="0" smtClean="0"/>
          </a:p>
          <a:p>
            <a:pPr algn="just"/>
            <a:r>
              <a:rPr lang="ar-EG" sz="3200" dirty="0" smtClean="0"/>
              <a:t>1- </a:t>
            </a:r>
            <a:r>
              <a:rPr lang="ar-EG" sz="3000" b="1" u="sng" dirty="0"/>
              <a:t>البرامج البسيطة ومحدودة </a:t>
            </a:r>
            <a:r>
              <a:rPr lang="ar-EG" sz="3000" b="1" u="sng" dirty="0" smtClean="0"/>
              <a:t>التأثير</a:t>
            </a:r>
          </a:p>
          <a:p>
            <a:pPr algn="just"/>
            <a:endParaRPr lang="ar-EG" sz="1400" b="1" u="sng" dirty="0" smtClean="0"/>
          </a:p>
          <a:p>
            <a:pPr algn="just"/>
            <a:r>
              <a:rPr lang="ar-EG" sz="2800" b="1" dirty="0"/>
              <a:t>هي برامج للعلاقات العامة لا تتعدى أهدافها سوى قدر محدد من </a:t>
            </a:r>
            <a:r>
              <a:rPr lang="ar-EG" sz="2800" b="1" dirty="0" smtClean="0"/>
              <a:t>الإنجاز مثل </a:t>
            </a:r>
            <a:r>
              <a:rPr lang="ar-EG" sz="2800" b="1" dirty="0"/>
              <a:t>برنامج زيارة لمواقع المنشأة من وفد زائر وفوج من الضيوف، أو دعوة ضيف ذو حيثية </a:t>
            </a:r>
            <a:r>
              <a:rPr lang="ar-EG" sz="2800" b="1" dirty="0" smtClean="0"/>
              <a:t>معينة، </a:t>
            </a:r>
            <a:r>
              <a:rPr lang="ar-EG" sz="2800" b="1" dirty="0"/>
              <a:t>، أو أحد المتعاملين مع المنشأة </a:t>
            </a:r>
            <a:r>
              <a:rPr lang="ar-EG" sz="2800" b="1" dirty="0" smtClean="0"/>
              <a:t>الذين </a:t>
            </a:r>
            <a:r>
              <a:rPr lang="ar-EG" sz="2800" b="1" dirty="0"/>
              <a:t>يمكن أن يكون في حسن معاملتهم واستضافتهم ما يفيد المنشأة في أعمالها </a:t>
            </a:r>
            <a:r>
              <a:rPr lang="ar-EG" sz="2800" b="1" dirty="0" smtClean="0"/>
              <a:t>ومشروعاتها، </a:t>
            </a:r>
            <a:r>
              <a:rPr lang="ar-EG" sz="2800" b="1" dirty="0"/>
              <a:t>ومثل هذه البرامج تتحدد في أنها لا تتكلف مبالغ كبيرة أو تتطلب </a:t>
            </a:r>
            <a:r>
              <a:rPr lang="ar-EG" sz="2800" b="1" dirty="0" smtClean="0"/>
              <a:t>إشراك </a:t>
            </a:r>
            <a:r>
              <a:rPr lang="ar-EG" sz="2800" b="1" dirty="0"/>
              <a:t>أكثر من أخصائي العلاقات </a:t>
            </a:r>
            <a:r>
              <a:rPr lang="ar-EG" sz="2800" b="1" dirty="0" smtClean="0"/>
              <a:t>العامة في اعدادها.</a:t>
            </a:r>
          </a:p>
        </p:txBody>
      </p:sp>
      <p:sp>
        <p:nvSpPr>
          <p:cNvPr id="4" name="Rounded Rectangle 3"/>
          <p:cNvSpPr/>
          <p:nvPr/>
        </p:nvSpPr>
        <p:spPr>
          <a:xfrm>
            <a:off x="6168008" y="116632"/>
            <a:ext cx="5616624" cy="1052736"/>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3600" b="1" u="sng" dirty="0" smtClean="0"/>
              <a:t>أنواع برامج العلاقات </a:t>
            </a:r>
            <a:r>
              <a:rPr lang="ar-EG" sz="3600" b="1" u="sng" dirty="0"/>
              <a:t>العامة</a:t>
            </a:r>
          </a:p>
        </p:txBody>
      </p:sp>
      <p:pic>
        <p:nvPicPr>
          <p:cNvPr id="1026" name="Picture 2" descr="C:\Users\Windows 7\Desktop\unname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5231904"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79976" y="116632"/>
            <a:ext cx="6192688" cy="648072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r>
              <a:rPr lang="ar-EG" sz="3000" dirty="0" smtClean="0"/>
              <a:t>2-  </a:t>
            </a:r>
            <a:r>
              <a:rPr lang="ar-EG" sz="3200" b="1" u="sng" dirty="0" smtClean="0"/>
              <a:t>البرامج </a:t>
            </a:r>
            <a:r>
              <a:rPr lang="ar-EG" sz="3200" b="1" u="sng" dirty="0"/>
              <a:t>الكبيرة ومتعددة </a:t>
            </a:r>
            <a:r>
              <a:rPr lang="ar-EG" sz="3200" b="1" u="sng" dirty="0" smtClean="0"/>
              <a:t>الاتجاهات</a:t>
            </a:r>
          </a:p>
          <a:p>
            <a:pPr lvl="0"/>
            <a:endParaRPr lang="en-US" sz="2000" u="sng" dirty="0"/>
          </a:p>
          <a:p>
            <a:pPr algn="just"/>
            <a:r>
              <a:rPr lang="ar-EG" sz="3200" dirty="0" smtClean="0"/>
              <a:t>البرنامج </a:t>
            </a:r>
            <a:r>
              <a:rPr lang="ar-EG" sz="3200" dirty="0"/>
              <a:t>الكبير هو البرنامج الذي يشترك في إعداده مجموعة من المتخصصين في العلاقات العامة وذوي الخبرة الطويلة نسبيا، ف</a:t>
            </a:r>
            <a:r>
              <a:rPr lang="ar-EG" sz="3200" dirty="0" smtClean="0"/>
              <a:t>قد </a:t>
            </a:r>
            <a:r>
              <a:rPr lang="ar-EG" sz="3200" dirty="0"/>
              <a:t>يكون بهدف إقامة علاقات عامة واسعة مع مجتمع معين، أو محاولة الدخول إلى سوق أو بلد أو مجتمع لأول مرة وغر معروف بالنسبة للمنشاة</a:t>
            </a:r>
            <a:r>
              <a:rPr lang="en-GB" sz="3200" dirty="0"/>
              <a:t>.</a:t>
            </a:r>
            <a:endParaRPr lang="en-US" sz="3200" dirty="0"/>
          </a:p>
          <a:p>
            <a:pPr algn="just"/>
            <a:endParaRPr lang="en-US" sz="2800" dirty="0"/>
          </a:p>
        </p:txBody>
      </p:sp>
      <p:pic>
        <p:nvPicPr>
          <p:cNvPr id="2050" name="Picture 2" descr="C:\Users\Windows 7\Desktop\Good-work-and-employment-r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6" y="116632"/>
            <a:ext cx="566623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6487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79976" y="116632"/>
            <a:ext cx="6192688" cy="648072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r>
              <a:rPr lang="ar-EG" sz="3000" dirty="0" smtClean="0"/>
              <a:t>3-  </a:t>
            </a:r>
            <a:r>
              <a:rPr lang="ar-EG" sz="3200" b="1" u="sng" dirty="0" smtClean="0"/>
              <a:t>البرامج </a:t>
            </a:r>
            <a:r>
              <a:rPr lang="ar-EG" sz="3200" b="1" u="sng" dirty="0"/>
              <a:t>الإعلامية </a:t>
            </a:r>
            <a:r>
              <a:rPr lang="ar-EG" sz="3200" b="1" u="sng" dirty="0" smtClean="0"/>
              <a:t>الهجومية</a:t>
            </a:r>
          </a:p>
          <a:p>
            <a:pPr lvl="0"/>
            <a:endParaRPr lang="en-US" sz="1600" u="sng" dirty="0"/>
          </a:p>
          <a:p>
            <a:pPr algn="just"/>
            <a:r>
              <a:rPr lang="ar-EG" sz="3200" dirty="0" smtClean="0"/>
              <a:t>البرامج </a:t>
            </a:r>
            <a:r>
              <a:rPr lang="ar-EG" sz="3200" dirty="0"/>
              <a:t>الهجومية ليست من النوع المستحب عادة، إلا أنها في كثير من الحالات تكون بغرض منع وقوع ضرر معين، أو محاولة درء بعض الأخطار قبل حدوثها، </a:t>
            </a:r>
            <a:r>
              <a:rPr lang="ar-EG" sz="3200" dirty="0" smtClean="0"/>
              <a:t>كاستخدامه عندما تتوقع </a:t>
            </a:r>
            <a:r>
              <a:rPr lang="ar-EG" sz="3200" dirty="0"/>
              <a:t>إحدى المنشآت </a:t>
            </a:r>
            <a:r>
              <a:rPr lang="ar-EG" sz="3200" dirty="0" smtClean="0"/>
              <a:t>حدوث خطرا </a:t>
            </a:r>
            <a:r>
              <a:rPr lang="ar-EG" sz="3200" dirty="0"/>
              <a:t>من أحد أعدائها أو </a:t>
            </a:r>
            <a:r>
              <a:rPr lang="ar-EG" sz="3200" dirty="0" smtClean="0"/>
              <a:t>استغلال </a:t>
            </a:r>
            <a:r>
              <a:rPr lang="ar-EG" sz="3200" dirty="0"/>
              <a:t>موقف معين </a:t>
            </a:r>
            <a:r>
              <a:rPr lang="ar-EG" sz="3200" dirty="0" smtClean="0"/>
              <a:t>على </a:t>
            </a:r>
            <a:r>
              <a:rPr lang="ar-EG" sz="3200" dirty="0"/>
              <a:t>حساب </a:t>
            </a:r>
            <a:r>
              <a:rPr lang="ar-EG" sz="3200" dirty="0" smtClean="0"/>
              <a:t>مصلحتهاٍ، </a:t>
            </a:r>
            <a:r>
              <a:rPr lang="ar-EG" sz="3200" dirty="0"/>
              <a:t>وهذا ما </a:t>
            </a:r>
            <a:r>
              <a:rPr lang="ar-EG" sz="3200" dirty="0" smtClean="0"/>
              <a:t>يجعل للهجوم </a:t>
            </a:r>
            <a:r>
              <a:rPr lang="ar-EG" sz="3200" dirty="0"/>
              <a:t>مبررا مثل الدفاع عن النفس مقدما قبل أن يبدأ الهجوم المتوقع.</a:t>
            </a:r>
            <a:endParaRPr lang="en-US" sz="3200" dirty="0"/>
          </a:p>
          <a:p>
            <a:pPr algn="just"/>
            <a:endParaRPr lang="en-US" sz="2800" dirty="0"/>
          </a:p>
        </p:txBody>
      </p:sp>
      <p:pic>
        <p:nvPicPr>
          <p:cNvPr id="3074" name="Picture 2" descr="C:\Users\Windows 7\Desktop\church-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5735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79328"/>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79976" y="224644"/>
            <a:ext cx="6192688" cy="648072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r>
              <a:rPr lang="ar-EG" sz="3000" dirty="0" smtClean="0"/>
              <a:t>4-  </a:t>
            </a:r>
            <a:r>
              <a:rPr lang="ar-EG" sz="3200" b="1" u="sng" dirty="0" smtClean="0"/>
              <a:t>البرامج </a:t>
            </a:r>
            <a:r>
              <a:rPr lang="ar-EG" sz="3200" b="1" u="sng" dirty="0"/>
              <a:t>الإعلامية الدفاعية</a:t>
            </a:r>
            <a:endParaRPr lang="en-US" sz="1600" u="sng" dirty="0"/>
          </a:p>
          <a:p>
            <a:pPr algn="just"/>
            <a:r>
              <a:rPr lang="ar-EG" sz="3200" dirty="0" smtClean="0"/>
              <a:t>وهي </a:t>
            </a:r>
            <a:r>
              <a:rPr lang="ar-EG" sz="3200" dirty="0"/>
              <a:t>من البرامج التي تحتاج من أخصائي العلاقات العامة الحرص والحيطة في المادة المستخدمة في الدفاع، لأنها عادة ما تكون في مواجهة حملة هجومية من مصدر ما من المصادر المضادة، وما يجب أن تشملها هذه البرامج هو محاولة إزالة الآثار التي خلفتها الشائعات أو الدعاية الكاذبة أو الهجوم المضاد معتمدا في ذلك على كشف الأكاذيب، وعرض الحقائق دون تعديل أو إضافة، هذا بالإضافة إلى ضرورة إبراز الجوانب الممتازة والمؤيدة لوجهة نظر </a:t>
            </a:r>
            <a:r>
              <a:rPr lang="ar-EG" sz="3200" dirty="0" smtClean="0"/>
              <a:t>المنشأة.</a:t>
            </a:r>
            <a:endParaRPr lang="en-US" sz="2800" dirty="0"/>
          </a:p>
        </p:txBody>
      </p:sp>
      <p:pic>
        <p:nvPicPr>
          <p:cNvPr id="4098" name="Picture 2" descr="C:\Users\Windows 7\Desktop\shutterstock-730440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 y="0"/>
            <a:ext cx="5725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23115"/>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375920" y="116632"/>
            <a:ext cx="6696744" cy="648072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lvl="0"/>
            <a:r>
              <a:rPr lang="ar-EG" sz="3000" dirty="0" smtClean="0"/>
              <a:t>5-  </a:t>
            </a:r>
            <a:r>
              <a:rPr lang="ar-EG" sz="3200" b="1" u="sng" dirty="0" smtClean="0"/>
              <a:t>برنامج </a:t>
            </a:r>
            <a:r>
              <a:rPr lang="ar-EG" sz="3200" b="1" u="sng" dirty="0"/>
              <a:t>التصدي للشائعات والدعاية </a:t>
            </a:r>
            <a:r>
              <a:rPr lang="ar-EG" sz="3200" b="1" u="sng" dirty="0" smtClean="0"/>
              <a:t>الكاذبة</a:t>
            </a:r>
          </a:p>
          <a:p>
            <a:pPr lvl="0" algn="just"/>
            <a:r>
              <a:rPr lang="ar-EG" sz="3200" dirty="0"/>
              <a:t>وهنا نجد أن </a:t>
            </a:r>
            <a:r>
              <a:rPr lang="ar-EG" sz="3200" dirty="0" smtClean="0"/>
              <a:t>برامج </a:t>
            </a:r>
            <a:r>
              <a:rPr lang="ar-EG" sz="3200" dirty="0"/>
              <a:t>العلاقات العامة </a:t>
            </a:r>
            <a:r>
              <a:rPr lang="ar-EG" sz="3200" dirty="0" smtClean="0"/>
              <a:t>تكون على </a:t>
            </a:r>
            <a:r>
              <a:rPr lang="ar-EG" sz="3200" dirty="0"/>
              <a:t>وعي تام بمضمون </a:t>
            </a:r>
            <a:r>
              <a:rPr lang="ar-EG" sz="3200" dirty="0" smtClean="0"/>
              <a:t>الشائعة أو الدعاية الكاذبة، </a:t>
            </a:r>
            <a:r>
              <a:rPr lang="ar-EG" sz="3200" dirty="0"/>
              <a:t>وتركز في مضمونها على القضاء عليها في سرعة وإنجاز قوي حتى لا تستمر </a:t>
            </a:r>
            <a:r>
              <a:rPr lang="ar-EG" sz="3200" dirty="0" smtClean="0"/>
              <a:t>وبالتالي امكانية الحد من آثارها </a:t>
            </a:r>
            <a:r>
              <a:rPr lang="ar-EG" sz="3200" dirty="0"/>
              <a:t>الضارة على </a:t>
            </a:r>
            <a:r>
              <a:rPr lang="ar-EG" sz="3200" dirty="0" smtClean="0"/>
              <a:t>المنشأة، وتمر هذه العملية بمجموعة من الخطوات وهي</a:t>
            </a:r>
          </a:p>
          <a:p>
            <a:pPr marL="457200" lvl="0" indent="-457200" algn="just">
              <a:buFont typeface="Arial" pitchFamily="34" charset="0"/>
              <a:buChar char="•"/>
            </a:pPr>
            <a:r>
              <a:rPr lang="ar-EG" sz="3200" dirty="0" smtClean="0"/>
              <a:t>التحديد </a:t>
            </a:r>
            <a:r>
              <a:rPr lang="ar-EG" sz="3200" dirty="0"/>
              <a:t>الدقيق للشائعة أو الدعاية </a:t>
            </a:r>
            <a:r>
              <a:rPr lang="ar-EG" sz="3200" dirty="0" smtClean="0"/>
              <a:t>الكاذبة</a:t>
            </a:r>
          </a:p>
          <a:p>
            <a:pPr marL="457200" lvl="0" indent="-457200" algn="just">
              <a:buFont typeface="Arial" pitchFamily="34" charset="0"/>
              <a:buChar char="•"/>
            </a:pPr>
            <a:r>
              <a:rPr lang="ar-EG" sz="3200" dirty="0"/>
              <a:t>- تحديد مدى انتشارها وقوة </a:t>
            </a:r>
            <a:r>
              <a:rPr lang="ar-EG" sz="3200" dirty="0" smtClean="0"/>
              <a:t>تأثيرها</a:t>
            </a:r>
          </a:p>
          <a:p>
            <a:pPr marL="457200" lvl="0" indent="-457200" algn="just">
              <a:buFont typeface="Arial" pitchFamily="34" charset="0"/>
              <a:buChar char="•"/>
            </a:pPr>
            <a:r>
              <a:rPr lang="en-US" sz="3200" dirty="0"/>
              <a:t> </a:t>
            </a:r>
            <a:r>
              <a:rPr lang="ar-EG" sz="3200" dirty="0"/>
              <a:t>اختبار مدى اقتناع الجمهور بالشائعة</a:t>
            </a:r>
            <a:r>
              <a:rPr lang="ar-EG" sz="3200" dirty="0" smtClean="0"/>
              <a:t> </a:t>
            </a:r>
          </a:p>
          <a:p>
            <a:pPr marL="457200" lvl="0" indent="-457200" algn="just">
              <a:buFont typeface="Arial" pitchFamily="34" charset="0"/>
              <a:buChar char="•"/>
            </a:pPr>
            <a:r>
              <a:rPr lang="en-US" sz="3200" dirty="0"/>
              <a:t> </a:t>
            </a:r>
            <a:r>
              <a:rPr lang="ar-EG" sz="3200" dirty="0"/>
              <a:t>رسم وإعداد البرنامج</a:t>
            </a:r>
            <a:endParaRPr lang="ar-EG" sz="3200" b="1" dirty="0" smtClean="0"/>
          </a:p>
        </p:txBody>
      </p:sp>
      <p:pic>
        <p:nvPicPr>
          <p:cNvPr id="5122" name="Picture 2" descr="C:\Users\Windows 7\Desktop\5c90db24ee4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 y="-65658"/>
            <a:ext cx="5164460"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08633"/>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087888" y="95250"/>
            <a:ext cx="6984776" cy="66675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r>
              <a:rPr lang="ar-EG" sz="3000" dirty="0" smtClean="0"/>
              <a:t>6-  </a:t>
            </a:r>
            <a:r>
              <a:rPr lang="ar-EG" sz="3200" b="1" u="sng" dirty="0" smtClean="0"/>
              <a:t>برنامج استقبال </a:t>
            </a:r>
            <a:r>
              <a:rPr lang="ar-EG" sz="3200" b="1" u="sng" dirty="0"/>
              <a:t>الشكاوي والرد </a:t>
            </a:r>
            <a:r>
              <a:rPr lang="ar-EG" sz="3200" b="1" u="sng" dirty="0" smtClean="0"/>
              <a:t>عليها</a:t>
            </a:r>
          </a:p>
          <a:p>
            <a:pPr algn="just"/>
            <a:r>
              <a:rPr lang="ar-EG" sz="3200" dirty="0"/>
              <a:t>تهتم بعض المنشآت بما يحرره المتعاملين معها من شكاوي </a:t>
            </a:r>
            <a:r>
              <a:rPr lang="ar-EG" sz="3200" dirty="0" smtClean="0"/>
              <a:t>على اعتبار </a:t>
            </a:r>
            <a:r>
              <a:rPr lang="ar-EG" sz="3200" dirty="0"/>
              <a:t>أن الشكاوي تكشف عن صعوبات أو عقوبات </a:t>
            </a:r>
            <a:r>
              <a:rPr lang="ar-EG" sz="3200" dirty="0" smtClean="0"/>
              <a:t>تسيء </a:t>
            </a:r>
            <a:r>
              <a:rPr lang="ar-EG" sz="3200" dirty="0"/>
              <a:t>إلى </a:t>
            </a:r>
            <a:r>
              <a:rPr lang="ar-EG" sz="3200" dirty="0" smtClean="0"/>
              <a:t>العلاقة </a:t>
            </a:r>
            <a:r>
              <a:rPr lang="ar-EG" sz="3200" dirty="0"/>
              <a:t>بين المنشاة والمتعاملين معها، </a:t>
            </a:r>
            <a:r>
              <a:rPr lang="ar-EG" sz="3200" dirty="0" smtClean="0"/>
              <a:t>والشكاوي </a:t>
            </a:r>
            <a:r>
              <a:rPr lang="ar-EG" sz="3200" dirty="0"/>
              <a:t>نوعين</a:t>
            </a:r>
            <a:r>
              <a:rPr lang="en-GB" sz="3200" dirty="0"/>
              <a:t>:</a:t>
            </a:r>
            <a:endParaRPr lang="en-US" sz="3200" dirty="0"/>
          </a:p>
          <a:p>
            <a:pPr marL="457200" lvl="0" indent="-457200" algn="just">
              <a:buFontTx/>
              <a:buChar char="-"/>
            </a:pPr>
            <a:r>
              <a:rPr lang="ar-EG" sz="3200" u="sng" dirty="0" smtClean="0"/>
              <a:t>شكوى </a:t>
            </a:r>
            <a:r>
              <a:rPr lang="ar-EG" sz="3200" u="sng" dirty="0"/>
              <a:t>خارجية</a:t>
            </a:r>
            <a:r>
              <a:rPr lang="ar-EG" sz="3200" dirty="0"/>
              <a:t>: وهي الشكوى التي يحررها المتعامل مع المنشأة سواء كان هذا المتعامل أحد العملاء أو المستهلكين للسلع التي تنتجها </a:t>
            </a:r>
            <a:r>
              <a:rPr lang="ar-EG" sz="3200" dirty="0" smtClean="0"/>
              <a:t>المنشأة.</a:t>
            </a:r>
          </a:p>
          <a:p>
            <a:pPr marL="457200" lvl="0" indent="-457200" algn="just">
              <a:buFontTx/>
              <a:buChar char="-"/>
            </a:pPr>
            <a:r>
              <a:rPr lang="ar-EG" sz="3200" u="sng" dirty="0"/>
              <a:t>الشكوى </a:t>
            </a:r>
            <a:r>
              <a:rPr lang="ar-EG" sz="3200" u="sng" dirty="0" smtClean="0"/>
              <a:t>الداخلية</a:t>
            </a:r>
            <a:r>
              <a:rPr lang="ar-EG" sz="3200" dirty="0" smtClean="0"/>
              <a:t>: وهي </a:t>
            </a:r>
            <a:r>
              <a:rPr lang="ar-EG" sz="3200" dirty="0"/>
              <a:t>نوع آخر من الشكاوي </a:t>
            </a:r>
            <a:r>
              <a:rPr lang="ar-EG" sz="3200" dirty="0" smtClean="0"/>
              <a:t>تكون من أحد </a:t>
            </a:r>
            <a:r>
              <a:rPr lang="ar-EG" sz="3200" dirty="0"/>
              <a:t>العاملين </a:t>
            </a:r>
            <a:r>
              <a:rPr lang="ar-EG" sz="3200" dirty="0" smtClean="0"/>
              <a:t>بالمنشأة، </a:t>
            </a:r>
            <a:r>
              <a:rPr lang="ar-EG" sz="3200" dirty="0"/>
              <a:t>وكثيرا ما تكون متعلقة بظلم أو تظلم من قرار صدر ضد مصلحة هذا العامل أو الموظف</a:t>
            </a:r>
            <a:endParaRPr lang="ar-EG" sz="3200" b="1" u="sng" dirty="0" smtClean="0"/>
          </a:p>
        </p:txBody>
      </p:sp>
      <p:pic>
        <p:nvPicPr>
          <p:cNvPr id="6147" name="Picture 3" descr="C:\Users\Windows 7\Desktop\31-315993_researcher-clipart-research-clip-art-apie-framework-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95250"/>
            <a:ext cx="4824536"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26878"/>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375920" y="116632"/>
            <a:ext cx="6696744" cy="674136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r>
              <a:rPr lang="ar-EG" sz="3000" dirty="0" smtClean="0"/>
              <a:t>7-  </a:t>
            </a:r>
            <a:r>
              <a:rPr lang="ar-EG" sz="3200" b="1" u="sng" dirty="0" smtClean="0"/>
              <a:t>برامج </a:t>
            </a:r>
            <a:r>
              <a:rPr lang="ar-EG" sz="3200" b="1" u="sng" dirty="0"/>
              <a:t>الإعلام </a:t>
            </a:r>
            <a:r>
              <a:rPr lang="ar-EG" sz="3200" b="1" u="sng" dirty="0" smtClean="0"/>
              <a:t>الداخلي</a:t>
            </a:r>
          </a:p>
          <a:p>
            <a:pPr lvl="0"/>
            <a:endParaRPr lang="ar-EG" sz="1000" b="1" u="sng" dirty="0" smtClean="0"/>
          </a:p>
          <a:p>
            <a:pPr algn="just"/>
            <a:r>
              <a:rPr lang="ar-EG" sz="3200" dirty="0"/>
              <a:t>وهذه البرامج الإعلامية الداخلية تتسم عادة بلغة ودية للغاية موجهة من قبل الإدارة العليا للمنشأة إلى جمهور العاملين داخل المنشأة، وعادة ما تكون في أشكال مختلفة مثل:</a:t>
            </a:r>
            <a:endParaRPr lang="en-US" sz="3200" dirty="0"/>
          </a:p>
          <a:p>
            <a:pPr marL="457200" indent="-457200">
              <a:buFontTx/>
              <a:buChar char="-"/>
            </a:pPr>
            <a:r>
              <a:rPr lang="ar-EG" sz="3200" dirty="0" smtClean="0"/>
              <a:t>النشرات </a:t>
            </a:r>
            <a:r>
              <a:rPr lang="ar-EG" sz="3200" dirty="0"/>
              <a:t>الداخلية</a:t>
            </a:r>
            <a:r>
              <a:rPr lang="en-GB" sz="3200" dirty="0" smtClean="0"/>
              <a:t>.</a:t>
            </a:r>
            <a:endParaRPr lang="ar-EG" sz="3200" dirty="0" smtClean="0"/>
          </a:p>
          <a:p>
            <a:pPr marL="457200" indent="-457200">
              <a:buFontTx/>
              <a:buChar char="-"/>
            </a:pPr>
            <a:r>
              <a:rPr lang="ar-EG" sz="3200" dirty="0" smtClean="0"/>
              <a:t>عقد </a:t>
            </a:r>
            <a:r>
              <a:rPr lang="ar-EG" sz="3200" dirty="0"/>
              <a:t>ا</a:t>
            </a:r>
            <a:r>
              <a:rPr lang="ar-EG" sz="3200" dirty="0" smtClean="0"/>
              <a:t>جتماعات دورية </a:t>
            </a:r>
            <a:r>
              <a:rPr lang="ar-EG" sz="3200" dirty="0"/>
              <a:t>مع </a:t>
            </a:r>
            <a:r>
              <a:rPr lang="ar-EG" sz="3200" dirty="0" smtClean="0"/>
              <a:t>العاملين</a:t>
            </a:r>
          </a:p>
          <a:p>
            <a:pPr marL="457200" indent="-457200">
              <a:buFontTx/>
              <a:buChar char="-"/>
            </a:pPr>
            <a:r>
              <a:rPr lang="ar-EG" sz="3200" dirty="0" smtClean="0"/>
              <a:t>تنظيم رحلات جماعية مقابل أجور مناسبة</a:t>
            </a:r>
            <a:r>
              <a:rPr lang="en-GB" sz="3200" dirty="0" smtClean="0"/>
              <a:t>.</a:t>
            </a:r>
            <a:endParaRPr lang="ar-EG" sz="3200" dirty="0" smtClean="0"/>
          </a:p>
          <a:p>
            <a:pPr marL="457200" indent="-457200" algn="just">
              <a:buFontTx/>
              <a:buChar char="-"/>
            </a:pPr>
            <a:r>
              <a:rPr lang="ar-EG" sz="3200" dirty="0" smtClean="0"/>
              <a:t>تقديم خدمات خاصة للعاملين في المناسبات أو هدايا </a:t>
            </a:r>
            <a:r>
              <a:rPr lang="ar-EG" sz="3200" dirty="0"/>
              <a:t>أو مكافآت مالية مجزية في حالات خاصة، مثل حالات المرض أو النجاح في مهمة أو الخروج على التقاعد</a:t>
            </a:r>
            <a:r>
              <a:rPr lang="en-GB" sz="3200" dirty="0"/>
              <a:t>.</a:t>
            </a:r>
            <a:endParaRPr lang="ar-EG" sz="3200" dirty="0"/>
          </a:p>
          <a:p>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537592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483631"/>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0" y="0"/>
            <a:ext cx="12072664" cy="407707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endParaRPr lang="ar-EG" sz="3000" dirty="0" smtClean="0"/>
          </a:p>
          <a:p>
            <a:pPr lvl="0"/>
            <a:r>
              <a:rPr lang="ar-EG" sz="3000" dirty="0" smtClean="0"/>
              <a:t>8- </a:t>
            </a:r>
            <a:r>
              <a:rPr lang="ar-EG" sz="3200" b="1" u="sng" dirty="0" smtClean="0"/>
              <a:t> </a:t>
            </a:r>
            <a:r>
              <a:rPr lang="ar-EG" sz="3200" b="1" u="sng" dirty="0"/>
              <a:t>برامج الإعلام </a:t>
            </a:r>
            <a:r>
              <a:rPr lang="ar-EG" sz="3200" b="1" u="sng" dirty="0" smtClean="0"/>
              <a:t>الخارجي</a:t>
            </a:r>
          </a:p>
          <a:p>
            <a:pPr algn="just"/>
            <a:r>
              <a:rPr lang="ar-EG" sz="3200" dirty="0" smtClean="0"/>
              <a:t>تقوم إدارات </a:t>
            </a:r>
            <a:r>
              <a:rPr lang="ar-EG" sz="3200" dirty="0"/>
              <a:t>العلاقات العامة </a:t>
            </a:r>
            <a:r>
              <a:rPr lang="ar-EG" sz="3200" dirty="0" smtClean="0"/>
              <a:t>برسم </a:t>
            </a:r>
            <a:r>
              <a:rPr lang="ar-EG" sz="3200" dirty="0"/>
              <a:t>برامج للإعلام الخارجي تتناول نشرات أو كتيبات موجهة إلى جمهور معين، فمثلا نجد برامج الإعلام تستهدف توزيع نشرات دورية منتظمة عن أنشطة المنشأة </a:t>
            </a:r>
            <a:r>
              <a:rPr lang="ar-EG" sz="3200" dirty="0" smtClean="0"/>
              <a:t>والخدمات </a:t>
            </a:r>
            <a:r>
              <a:rPr lang="ar-EG" sz="3200" dirty="0"/>
              <a:t>التي تقدمها لعملائها والمساهمين وإلى الأماكن التي يحتمل أن تصبح في وقت لاحق ضمن الجمهور العام الذي يتعامل </a:t>
            </a:r>
            <a:r>
              <a:rPr lang="ar-EG" sz="3200" dirty="0" smtClean="0"/>
              <a:t>معها</a:t>
            </a:r>
            <a:r>
              <a:rPr lang="ar-EG" sz="3200" dirty="0"/>
              <a:t>، كما تعمل بعض الشركات على استغلال فرص المعارض الدولية والاشتراك في المسابقات وكذلك المساهمة في المشروعات القومية أو ذات الأثر الكبير على الرأي العام بهدف تحقيق أكبر قدر من الإعلام عن المنشاة ونشاطها.</a:t>
            </a:r>
            <a:endParaRPr lang="en-US" sz="3200" dirty="0"/>
          </a:p>
          <a:p>
            <a:pPr lvl="0" algn="just"/>
            <a:endParaRPr lang="ar-EG" sz="3200" b="1" u="sng" dirty="0" smtClean="0"/>
          </a:p>
        </p:txBody>
      </p:sp>
      <p:pic>
        <p:nvPicPr>
          <p:cNvPr id="7172" name="Picture 4" descr="C:\Users\Windows 7\Desktop\دورات-وورش-عمل-العلاقات-العامة-والإعلا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4221088"/>
            <a:ext cx="11665296"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76875"/>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1361</TotalTime>
  <Words>630</Words>
  <Application>Microsoft Office PowerPoint</Application>
  <PresentationFormat>Custom</PresentationFormat>
  <Paragraphs>40</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الحملات الإعلامية وتخطيط البرامج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254</cp:revision>
  <dcterms:created xsi:type="dcterms:W3CDTF">2019-06-05T11:17:39Z</dcterms:created>
  <dcterms:modified xsi:type="dcterms:W3CDTF">2020-04-15T01:41:53Z</dcterms:modified>
</cp:coreProperties>
</file>