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1"/>
  </p:notesMasterIdLst>
  <p:sldIdLst>
    <p:sldId id="366" r:id="rId2"/>
    <p:sldId id="360" r:id="rId3"/>
    <p:sldId id="355" r:id="rId4"/>
    <p:sldId id="361" r:id="rId5"/>
    <p:sldId id="362" r:id="rId6"/>
    <p:sldId id="363" r:id="rId7"/>
    <p:sldId id="364" r:id="rId8"/>
    <p:sldId id="357" r:id="rId9"/>
    <p:sldId id="365" r:id="rId1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C4E59F"/>
    <a:srgbClr val="A7D9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4366" autoAdjust="0"/>
    <p:restoredTop sz="94662" autoAdjust="0"/>
  </p:normalViewPr>
  <p:slideViewPr>
    <p:cSldViewPr>
      <p:cViewPr>
        <p:scale>
          <a:sx n="70" d="100"/>
          <a:sy n="70" d="100"/>
        </p:scale>
        <p:origin x="-13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5CF9354-3BC5-45DF-8226-E231FCB380CE}" type="datetimeFigureOut">
              <a:rPr lang="ar-EG" smtClean="0"/>
              <a:t>22/08/1441</a:t>
            </a:fld>
            <a:endParaRPr lang="ar-EG"/>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34EEF63-9C64-4CB2-90A3-015461FAE421}" type="slidenum">
              <a:rPr lang="ar-EG" smtClean="0"/>
              <a:t>‹#›</a:t>
            </a:fld>
            <a:endParaRPr lang="ar-EG"/>
          </a:p>
        </p:txBody>
      </p:sp>
    </p:spTree>
    <p:extLst>
      <p:ext uri="{BB962C8B-B14F-4D97-AF65-F5344CB8AC3E}">
        <p14:creationId xmlns:p14="http://schemas.microsoft.com/office/powerpoint/2010/main" val="28020051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22/08/1441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22/08/1441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22/08/1441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22/08/1441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22/08/1441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22/08/1441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22/08/1441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22/08/1441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22/08/1441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22/08/1441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22/08/1441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22/08/1441</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audio" Target="../media/media2.wav"/><Relationship Id="rId2" Type="http://schemas.microsoft.com/office/2007/relationships/media" Target="../media/media2.wav"/><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audio" Target="../media/media3.wav"/><Relationship Id="rId2" Type="http://schemas.microsoft.com/office/2007/relationships/media" Target="../media/media3.wav"/><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audio" Target="../media/media4.wav"/><Relationship Id="rId2" Type="http://schemas.microsoft.com/office/2007/relationships/media" Target="../media/media4.wav"/><Relationship Id="rId1" Type="http://schemas.openxmlformats.org/officeDocument/2006/relationships/tags" Target="../tags/tag3.xml"/><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audio" Target="../media/media5.wav"/><Relationship Id="rId2" Type="http://schemas.microsoft.com/office/2007/relationships/media" Target="../media/media5.wav"/><Relationship Id="rId1" Type="http://schemas.openxmlformats.org/officeDocument/2006/relationships/tags" Target="../tags/tag4.xml"/><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audio" Target="../media/media6.wav"/><Relationship Id="rId2" Type="http://schemas.microsoft.com/office/2007/relationships/media" Target="../media/media6.wav"/><Relationship Id="rId1" Type="http://schemas.openxmlformats.org/officeDocument/2006/relationships/tags" Target="../tags/tag5.xml"/><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audio" Target="../media/media7.wav"/><Relationship Id="rId2" Type="http://schemas.microsoft.com/office/2007/relationships/media" Target="../media/media7.wav"/><Relationship Id="rId1" Type="http://schemas.openxmlformats.org/officeDocument/2006/relationships/tags" Target="../tags/tag6.xml"/><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audio" Target="../media/media8.wav"/><Relationship Id="rId2" Type="http://schemas.microsoft.com/office/2007/relationships/media" Target="../media/media8.wav"/><Relationship Id="rId1" Type="http://schemas.openxmlformats.org/officeDocument/2006/relationships/tags" Target="../tags/tag7.xml"/><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audio" Target="../media/media9.wav"/><Relationship Id="rId2" Type="http://schemas.microsoft.com/office/2007/relationships/media" Target="../media/media9.wav"/><Relationship Id="rId1" Type="http://schemas.openxmlformats.org/officeDocument/2006/relationships/tags" Target="../tags/tag8.xml"/><Relationship Id="rId5" Type="http://schemas.openxmlformats.org/officeDocument/2006/relationships/image" Target="../media/image1.png"/><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22714"/>
          </a:xfrm>
        </p:spPr>
        <p:style>
          <a:lnRef idx="1">
            <a:schemeClr val="accent2"/>
          </a:lnRef>
          <a:fillRef idx="3">
            <a:schemeClr val="accent2"/>
          </a:fillRef>
          <a:effectRef idx="2">
            <a:schemeClr val="accent2"/>
          </a:effectRef>
          <a:fontRef idx="minor">
            <a:schemeClr val="lt1"/>
          </a:fontRef>
        </p:style>
        <p:txBody>
          <a:bodyPr/>
          <a:lstStyle/>
          <a:p>
            <a:r>
              <a:rPr lang="en-US" b="1" dirty="0" smtClean="0"/>
              <a:t>Translation</a:t>
            </a:r>
            <a:r>
              <a:rPr lang="en-US" dirty="0" smtClean="0"/>
              <a:t> 1</a:t>
            </a:r>
            <a:endParaRPr lang="en-US" dirty="0"/>
          </a:p>
        </p:txBody>
      </p:sp>
      <p:pic>
        <p:nvPicPr>
          <p:cNvPr id="3" name="صو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366653643"/>
      </p:ext>
    </p:extLst>
  </p:cSld>
  <p:clrMapOvr>
    <a:masterClrMapping/>
  </p:clrMapOvr>
  <mc:AlternateContent xmlns:mc="http://schemas.openxmlformats.org/markup-compatibility/2006">
    <mc:Choice xmlns:p14="http://schemas.microsoft.com/office/powerpoint/2010/main" Requires="p14">
      <p:transition spd="slow" p14:dur="2000" advTm="30709"/>
    </mc:Choice>
    <mc:Fallback>
      <p:transition spd="slow" advTm="307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23528" y="260649"/>
            <a:ext cx="8424936" cy="1152127"/>
          </a:xfrm>
        </p:spPr>
        <p:style>
          <a:lnRef idx="1">
            <a:schemeClr val="accent2"/>
          </a:lnRef>
          <a:fillRef idx="3">
            <a:schemeClr val="accent2"/>
          </a:fillRef>
          <a:effectRef idx="2">
            <a:schemeClr val="accent2"/>
          </a:effectRef>
          <a:fontRef idx="minor">
            <a:schemeClr val="lt1"/>
          </a:fontRef>
        </p:style>
        <p:txBody>
          <a:bodyPr>
            <a:noAutofit/>
          </a:bodyPr>
          <a:lstStyle/>
          <a:p>
            <a:r>
              <a:rPr lang="en-US" b="1" dirty="0" smtClean="0">
                <a:solidFill>
                  <a:schemeClr val="bg1"/>
                </a:solidFill>
                <a:latin typeface="Times New Roman" pitchFamily="18" charset="0"/>
                <a:cs typeface="Times New Roman" pitchFamily="18" charset="0"/>
              </a:rPr>
              <a:t>websites</a:t>
            </a:r>
            <a:endParaRPr lang="ar-EG" b="1" dirty="0">
              <a:solidFill>
                <a:schemeClr val="bg1"/>
              </a:solidFill>
            </a:endParaRPr>
          </a:p>
        </p:txBody>
      </p:sp>
      <p:sp>
        <p:nvSpPr>
          <p:cNvPr id="3" name="عنوان فرعي 2"/>
          <p:cNvSpPr>
            <a:spLocks noGrp="1"/>
          </p:cNvSpPr>
          <p:nvPr>
            <p:ph type="subTitle" idx="1"/>
          </p:nvPr>
        </p:nvSpPr>
        <p:spPr>
          <a:xfrm>
            <a:off x="323528" y="1340768"/>
            <a:ext cx="8424936" cy="5400600"/>
          </a:xfrm>
        </p:spPr>
        <p:style>
          <a:lnRef idx="1">
            <a:schemeClr val="accent2"/>
          </a:lnRef>
          <a:fillRef idx="2">
            <a:schemeClr val="accent2"/>
          </a:fillRef>
          <a:effectRef idx="1">
            <a:schemeClr val="accent2"/>
          </a:effectRef>
          <a:fontRef idx="minor">
            <a:schemeClr val="dk1"/>
          </a:fontRef>
        </p:style>
        <p:txBody>
          <a:bodyPr>
            <a:noAutofit/>
          </a:bodyPr>
          <a:lstStyle/>
          <a:p>
            <a:pPr algn="just" rtl="0">
              <a:lnSpc>
                <a:spcPct val="200000"/>
              </a:lnSpc>
            </a:pPr>
            <a:r>
              <a:rPr lang="en-US" sz="3600" dirty="0">
                <a:solidFill>
                  <a:schemeClr val="tx1"/>
                </a:solidFill>
                <a:latin typeface="Times New Roman" pitchFamily="18" charset="0"/>
                <a:cs typeface="Times New Roman" pitchFamily="18" charset="0"/>
              </a:rPr>
              <a:t>A website is a collection of web pages and related content that is identified by a common domain name. Notable examples are wikipedia.org, google.com, and amazon.com</a:t>
            </a:r>
            <a:r>
              <a:rPr lang="en-US" sz="3600" dirty="0" smtClean="0">
                <a:solidFill>
                  <a:schemeClr val="tx1"/>
                </a:solidFill>
                <a:latin typeface="Times New Roman" pitchFamily="18" charset="0"/>
                <a:cs typeface="Times New Roman" pitchFamily="18" charset="0"/>
              </a:rPr>
              <a:t>.</a:t>
            </a:r>
          </a:p>
        </p:txBody>
      </p:sp>
      <p:pic>
        <p:nvPicPr>
          <p:cNvPr id="4" name="صوت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2775977115"/>
      </p:ext>
    </p:extLst>
  </p:cSld>
  <p:clrMapOvr>
    <a:masterClrMapping/>
  </p:clrMapOvr>
  <mc:AlternateContent xmlns:mc="http://schemas.openxmlformats.org/markup-compatibility/2006">
    <mc:Choice xmlns:p14="http://schemas.microsoft.com/office/powerpoint/2010/main" Requires="p14">
      <p:transition spd="slow" p14:dur="2000" advTm="59104"/>
    </mc:Choice>
    <mc:Fallback>
      <p:transition spd="slow" advTm="591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wheel(1)">
                                      <p:cBhvr>
                                        <p:cTn id="16" dur="20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heel(1)">
                                      <p:cBhvr>
                                        <p:cTn id="2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4"/>
                </p:tgtEl>
              </p:cMediaNode>
            </p:audio>
          </p:childTnLst>
        </p:cTn>
      </p:par>
    </p:tnLst>
    <p:bldLst>
      <p:bldP spid="2" grpId="0" animBg="1"/>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23528" y="260649"/>
            <a:ext cx="8424936" cy="1152127"/>
          </a:xfrm>
        </p:spPr>
        <p:style>
          <a:lnRef idx="1">
            <a:schemeClr val="accent2"/>
          </a:lnRef>
          <a:fillRef idx="3">
            <a:schemeClr val="accent2"/>
          </a:fillRef>
          <a:effectRef idx="2">
            <a:schemeClr val="accent2"/>
          </a:effectRef>
          <a:fontRef idx="minor">
            <a:schemeClr val="lt1"/>
          </a:fontRef>
        </p:style>
        <p:txBody>
          <a:bodyPr>
            <a:noAutofit/>
          </a:bodyPr>
          <a:lstStyle/>
          <a:p>
            <a:r>
              <a:rPr lang="ar-EG" sz="4000" b="1" dirty="0" smtClean="0">
                <a:solidFill>
                  <a:schemeClr val="bg1"/>
                </a:solidFill>
              </a:rPr>
              <a:t>المواقع الإلكترونية</a:t>
            </a:r>
            <a:endParaRPr lang="ar-EG" sz="4000" b="1" dirty="0">
              <a:solidFill>
                <a:schemeClr val="bg1"/>
              </a:solidFill>
            </a:endParaRPr>
          </a:p>
        </p:txBody>
      </p:sp>
      <p:sp>
        <p:nvSpPr>
          <p:cNvPr id="3" name="عنوان فرعي 2"/>
          <p:cNvSpPr>
            <a:spLocks noGrp="1"/>
          </p:cNvSpPr>
          <p:nvPr>
            <p:ph type="subTitle" idx="1"/>
          </p:nvPr>
        </p:nvSpPr>
        <p:spPr>
          <a:xfrm>
            <a:off x="323528" y="1340768"/>
            <a:ext cx="8424936" cy="5256584"/>
          </a:xfrm>
        </p:spPr>
        <p:style>
          <a:lnRef idx="1">
            <a:schemeClr val="accent2"/>
          </a:lnRef>
          <a:fillRef idx="2">
            <a:schemeClr val="accent2"/>
          </a:fillRef>
          <a:effectRef idx="1">
            <a:schemeClr val="accent2"/>
          </a:effectRef>
          <a:fontRef idx="minor">
            <a:schemeClr val="dk1"/>
          </a:fontRef>
        </p:style>
        <p:txBody>
          <a:bodyPr>
            <a:normAutofit/>
          </a:bodyPr>
          <a:lstStyle/>
          <a:p>
            <a:pPr algn="just">
              <a:lnSpc>
                <a:spcPct val="200000"/>
              </a:lnSpc>
            </a:pPr>
            <a:r>
              <a:rPr lang="ar-EG" sz="3600" dirty="0" smtClean="0">
                <a:solidFill>
                  <a:schemeClr val="tx1"/>
                </a:solidFill>
                <a:latin typeface="Times New Roman" pitchFamily="18" charset="0"/>
                <a:cs typeface="Times New Roman" pitchFamily="18" charset="0"/>
              </a:rPr>
              <a:t>الموقع الإلكتروني </a:t>
            </a:r>
            <a:r>
              <a:rPr lang="ar-EG" sz="3600" dirty="0">
                <a:solidFill>
                  <a:schemeClr val="tx1"/>
                </a:solidFill>
                <a:latin typeface="Times New Roman" pitchFamily="18" charset="0"/>
                <a:cs typeface="Times New Roman" pitchFamily="18" charset="0"/>
              </a:rPr>
              <a:t>عبارة عن مجموعة من صفحات الويب والمحتوى ذي الصلة </a:t>
            </a:r>
            <a:r>
              <a:rPr lang="ar-EG" sz="3600" dirty="0" smtClean="0">
                <a:solidFill>
                  <a:schemeClr val="tx1"/>
                </a:solidFill>
                <a:latin typeface="Times New Roman" pitchFamily="18" charset="0"/>
                <a:cs typeface="Times New Roman" pitchFamily="18" charset="0"/>
              </a:rPr>
              <a:t>الذي يتم </a:t>
            </a:r>
            <a:r>
              <a:rPr lang="ar-EG" sz="3600" dirty="0">
                <a:solidFill>
                  <a:schemeClr val="tx1"/>
                </a:solidFill>
                <a:latin typeface="Times New Roman" pitchFamily="18" charset="0"/>
                <a:cs typeface="Times New Roman" pitchFamily="18" charset="0"/>
              </a:rPr>
              <a:t>تحديده بواسطة اسم نطاق </a:t>
            </a:r>
            <a:r>
              <a:rPr lang="ar-EG" sz="3600" dirty="0" smtClean="0">
                <a:solidFill>
                  <a:schemeClr val="tx1"/>
                </a:solidFill>
                <a:latin typeface="Times New Roman" pitchFamily="18" charset="0"/>
                <a:cs typeface="Times New Roman" pitchFamily="18" charset="0"/>
              </a:rPr>
              <a:t>مشترك،  </a:t>
            </a:r>
            <a:r>
              <a:rPr lang="ar-EG" sz="3600" dirty="0">
                <a:solidFill>
                  <a:schemeClr val="tx1"/>
                </a:solidFill>
                <a:latin typeface="Times New Roman" pitchFamily="18" charset="0"/>
                <a:cs typeface="Times New Roman" pitchFamily="18" charset="0"/>
              </a:rPr>
              <a:t>ومن الأمثلة </a:t>
            </a:r>
            <a:r>
              <a:rPr lang="ar-EG" sz="3600" dirty="0" smtClean="0">
                <a:solidFill>
                  <a:schemeClr val="tx1"/>
                </a:solidFill>
                <a:latin typeface="Times New Roman" pitchFamily="18" charset="0"/>
                <a:cs typeface="Times New Roman" pitchFamily="18" charset="0"/>
              </a:rPr>
              <a:t>البارزة موقع ويكيبيديا، وموقع جوجل، وموقع أمازون.</a:t>
            </a:r>
            <a:endParaRPr lang="en-US" sz="3600" dirty="0">
              <a:solidFill>
                <a:schemeClr val="tx1"/>
              </a:solidFill>
              <a:latin typeface="Times New Roman" pitchFamily="18" charset="0"/>
              <a:cs typeface="Times New Roman" pitchFamily="18" charset="0"/>
            </a:endParaRPr>
          </a:p>
        </p:txBody>
      </p:sp>
      <p:pic>
        <p:nvPicPr>
          <p:cNvPr id="4" name="صوت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2196259274"/>
      </p:ext>
    </p:extLst>
  </p:cSld>
  <p:clrMapOvr>
    <a:masterClrMapping/>
  </p:clrMapOvr>
  <mc:AlternateContent xmlns:mc="http://schemas.openxmlformats.org/markup-compatibility/2006">
    <mc:Choice xmlns:p14="http://schemas.microsoft.com/office/powerpoint/2010/main" Requires="p14">
      <p:transition spd="slow" p14:dur="2000" advTm="33104"/>
    </mc:Choice>
    <mc:Fallback>
      <p:transition spd="slow" advTm="331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wheel(1)">
                                      <p:cBhvr>
                                        <p:cTn id="16" dur="20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heel(1)">
                                      <p:cBhvr>
                                        <p:cTn id="2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4"/>
                </p:tgtEl>
              </p:cMediaNode>
            </p:audio>
          </p:childTnLst>
        </p:cTn>
      </p:par>
    </p:tnLst>
    <p:bldLst>
      <p:bldP spid="2" grpId="0" animBg="1"/>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23528" y="260649"/>
            <a:ext cx="8424936" cy="1152127"/>
          </a:xfrm>
        </p:spPr>
        <p:style>
          <a:lnRef idx="1">
            <a:schemeClr val="accent2"/>
          </a:lnRef>
          <a:fillRef idx="3">
            <a:schemeClr val="accent2"/>
          </a:fillRef>
          <a:effectRef idx="2">
            <a:schemeClr val="accent2"/>
          </a:effectRef>
          <a:fontRef idx="minor">
            <a:schemeClr val="lt1"/>
          </a:fontRef>
        </p:style>
        <p:txBody>
          <a:bodyPr>
            <a:noAutofit/>
          </a:bodyPr>
          <a:lstStyle/>
          <a:p>
            <a:r>
              <a:rPr lang="en-US" b="1" dirty="0" smtClean="0">
                <a:solidFill>
                  <a:schemeClr val="bg1"/>
                </a:solidFill>
                <a:latin typeface="Times New Roman" pitchFamily="18" charset="0"/>
                <a:cs typeface="Times New Roman" pitchFamily="18" charset="0"/>
              </a:rPr>
              <a:t>websites</a:t>
            </a:r>
            <a:endParaRPr lang="ar-EG" b="1" dirty="0">
              <a:solidFill>
                <a:schemeClr val="bg1"/>
              </a:solidFill>
            </a:endParaRPr>
          </a:p>
        </p:txBody>
      </p:sp>
      <p:sp>
        <p:nvSpPr>
          <p:cNvPr id="3" name="عنوان فرعي 2"/>
          <p:cNvSpPr>
            <a:spLocks noGrp="1"/>
          </p:cNvSpPr>
          <p:nvPr>
            <p:ph type="subTitle" idx="1"/>
          </p:nvPr>
        </p:nvSpPr>
        <p:spPr>
          <a:xfrm>
            <a:off x="323528" y="1340768"/>
            <a:ext cx="8424936" cy="5256584"/>
          </a:xfrm>
        </p:spPr>
        <p:style>
          <a:lnRef idx="1">
            <a:schemeClr val="accent2"/>
          </a:lnRef>
          <a:fillRef idx="2">
            <a:schemeClr val="accent2"/>
          </a:fillRef>
          <a:effectRef idx="1">
            <a:schemeClr val="accent2"/>
          </a:effectRef>
          <a:fontRef idx="minor">
            <a:schemeClr val="dk1"/>
          </a:fontRef>
        </p:style>
        <p:txBody>
          <a:bodyPr>
            <a:normAutofit/>
          </a:bodyPr>
          <a:lstStyle/>
          <a:p>
            <a:pPr algn="just" rtl="0">
              <a:lnSpc>
                <a:spcPct val="150000"/>
              </a:lnSpc>
            </a:pPr>
            <a:r>
              <a:rPr lang="en-US" sz="3600" dirty="0" smtClean="0">
                <a:solidFill>
                  <a:schemeClr val="tx1"/>
                </a:solidFill>
                <a:latin typeface="Times New Roman" pitchFamily="18" charset="0"/>
                <a:cs typeface="Times New Roman" pitchFamily="18" charset="0"/>
              </a:rPr>
              <a:t>Websites </a:t>
            </a:r>
            <a:r>
              <a:rPr lang="en-US" sz="3600" dirty="0">
                <a:solidFill>
                  <a:schemeClr val="tx1"/>
                </a:solidFill>
                <a:latin typeface="Times New Roman" pitchFamily="18" charset="0"/>
                <a:cs typeface="Times New Roman" pitchFamily="18" charset="0"/>
              </a:rPr>
              <a:t>are typically dedicated to a particular topic or purpose, such as news, education, commerce, entertainment, or social networking. Hyperlinking between web pages guides the navigation of the site, which often starts with a home page.</a:t>
            </a:r>
          </a:p>
        </p:txBody>
      </p:sp>
      <p:pic>
        <p:nvPicPr>
          <p:cNvPr id="4" name="صوت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3575920098"/>
      </p:ext>
    </p:extLst>
  </p:cSld>
  <p:clrMapOvr>
    <a:masterClrMapping/>
  </p:clrMapOvr>
  <mc:AlternateContent xmlns:mc="http://schemas.openxmlformats.org/markup-compatibility/2006">
    <mc:Choice xmlns:p14="http://schemas.microsoft.com/office/powerpoint/2010/main" Requires="p14">
      <p:transition spd="slow" p14:dur="2000" advTm="29603"/>
    </mc:Choice>
    <mc:Fallback>
      <p:transition spd="slow" advTm="296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wheel(1)">
                                      <p:cBhvr>
                                        <p:cTn id="16" dur="20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heel(1)">
                                      <p:cBhvr>
                                        <p:cTn id="2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4"/>
                </p:tgtEl>
              </p:cMediaNode>
            </p:audio>
          </p:childTnLst>
        </p:cTn>
      </p:par>
    </p:tnLst>
    <p:bldLst>
      <p:bldP spid="2" grpId="0" animBg="1"/>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23528" y="260649"/>
            <a:ext cx="8424936" cy="1152127"/>
          </a:xfrm>
        </p:spPr>
        <p:style>
          <a:lnRef idx="1">
            <a:schemeClr val="accent2"/>
          </a:lnRef>
          <a:fillRef idx="3">
            <a:schemeClr val="accent2"/>
          </a:fillRef>
          <a:effectRef idx="2">
            <a:schemeClr val="accent2"/>
          </a:effectRef>
          <a:fontRef idx="minor">
            <a:schemeClr val="lt1"/>
          </a:fontRef>
        </p:style>
        <p:txBody>
          <a:bodyPr>
            <a:noAutofit/>
          </a:bodyPr>
          <a:lstStyle/>
          <a:p>
            <a:r>
              <a:rPr lang="ar-EG" sz="4000" b="1" dirty="0" smtClean="0">
                <a:solidFill>
                  <a:schemeClr val="bg1"/>
                </a:solidFill>
              </a:rPr>
              <a:t>المواقع الإلكترونية</a:t>
            </a:r>
            <a:endParaRPr lang="ar-EG" sz="4000" b="1" dirty="0">
              <a:solidFill>
                <a:schemeClr val="bg1"/>
              </a:solidFill>
            </a:endParaRPr>
          </a:p>
        </p:txBody>
      </p:sp>
      <p:sp>
        <p:nvSpPr>
          <p:cNvPr id="3" name="عنوان فرعي 2"/>
          <p:cNvSpPr>
            <a:spLocks noGrp="1"/>
          </p:cNvSpPr>
          <p:nvPr>
            <p:ph type="subTitle" idx="1"/>
          </p:nvPr>
        </p:nvSpPr>
        <p:spPr>
          <a:xfrm>
            <a:off x="323528" y="1340768"/>
            <a:ext cx="8424936" cy="5256584"/>
          </a:xfrm>
        </p:spPr>
        <p:style>
          <a:lnRef idx="1">
            <a:schemeClr val="accent2"/>
          </a:lnRef>
          <a:fillRef idx="2">
            <a:schemeClr val="accent2"/>
          </a:fillRef>
          <a:effectRef idx="1">
            <a:schemeClr val="accent2"/>
          </a:effectRef>
          <a:fontRef idx="minor">
            <a:schemeClr val="dk1"/>
          </a:fontRef>
        </p:style>
        <p:txBody>
          <a:bodyPr>
            <a:normAutofit/>
          </a:bodyPr>
          <a:lstStyle/>
          <a:p>
            <a:pPr algn="just">
              <a:lnSpc>
                <a:spcPct val="200000"/>
              </a:lnSpc>
            </a:pPr>
            <a:r>
              <a:rPr lang="ar-EG" sz="3600" dirty="0">
                <a:solidFill>
                  <a:schemeClr val="tx1"/>
                </a:solidFill>
                <a:latin typeface="Times New Roman" pitchFamily="18" charset="0"/>
                <a:cs typeface="Times New Roman" pitchFamily="18" charset="0"/>
              </a:rPr>
              <a:t>مواقع الويب </a:t>
            </a:r>
            <a:r>
              <a:rPr lang="ar-EG" sz="3600" dirty="0" smtClean="0">
                <a:solidFill>
                  <a:schemeClr val="tx1"/>
                </a:solidFill>
                <a:latin typeface="Times New Roman" pitchFamily="18" charset="0"/>
                <a:cs typeface="Times New Roman" pitchFamily="18" charset="0"/>
              </a:rPr>
              <a:t>عادةً </a:t>
            </a:r>
            <a:r>
              <a:rPr lang="ar-EG" sz="3600" dirty="0">
                <a:solidFill>
                  <a:schemeClr val="tx1"/>
                </a:solidFill>
                <a:latin typeface="Times New Roman" pitchFamily="18" charset="0"/>
                <a:cs typeface="Times New Roman" pitchFamily="18" charset="0"/>
              </a:rPr>
              <a:t>ما تكون </a:t>
            </a:r>
            <a:r>
              <a:rPr lang="ar-EG" sz="3600" dirty="0" smtClean="0">
                <a:solidFill>
                  <a:schemeClr val="tx1"/>
                </a:solidFill>
                <a:latin typeface="Times New Roman" pitchFamily="18" charset="0"/>
                <a:cs typeface="Times New Roman" pitchFamily="18" charset="0"/>
              </a:rPr>
              <a:t>مخصصة </a:t>
            </a:r>
            <a:r>
              <a:rPr lang="ar-EG" sz="3600" dirty="0">
                <a:solidFill>
                  <a:schemeClr val="tx1"/>
                </a:solidFill>
                <a:latin typeface="Times New Roman" pitchFamily="18" charset="0"/>
                <a:cs typeface="Times New Roman" pitchFamily="18" charset="0"/>
              </a:rPr>
              <a:t>لموضوع أو غرض </a:t>
            </a:r>
            <a:r>
              <a:rPr lang="ar-EG" sz="3600" dirty="0" smtClean="0">
                <a:solidFill>
                  <a:schemeClr val="tx1"/>
                </a:solidFill>
                <a:latin typeface="Times New Roman" pitchFamily="18" charset="0"/>
                <a:cs typeface="Times New Roman" pitchFamily="18" charset="0"/>
              </a:rPr>
              <a:t>معين، </a:t>
            </a:r>
            <a:r>
              <a:rPr lang="ar-EG" sz="3600" dirty="0">
                <a:solidFill>
                  <a:schemeClr val="tx1"/>
                </a:solidFill>
                <a:latin typeface="Times New Roman" pitchFamily="18" charset="0"/>
                <a:cs typeface="Times New Roman" pitchFamily="18" charset="0"/>
              </a:rPr>
              <a:t>مثل </a:t>
            </a:r>
            <a:r>
              <a:rPr lang="ar-EG" sz="3600" dirty="0" smtClean="0">
                <a:solidFill>
                  <a:schemeClr val="tx1"/>
                </a:solidFill>
                <a:latin typeface="Times New Roman" pitchFamily="18" charset="0"/>
                <a:cs typeface="Times New Roman" pitchFamily="18" charset="0"/>
              </a:rPr>
              <a:t>الأخبار، </a:t>
            </a:r>
            <a:r>
              <a:rPr lang="ar-EG" sz="3600" dirty="0">
                <a:solidFill>
                  <a:schemeClr val="tx1"/>
                </a:solidFill>
                <a:latin typeface="Times New Roman" pitchFamily="18" charset="0"/>
                <a:cs typeface="Times New Roman" pitchFamily="18" charset="0"/>
              </a:rPr>
              <a:t>أو </a:t>
            </a:r>
            <a:r>
              <a:rPr lang="ar-EG" sz="3600" dirty="0" smtClean="0">
                <a:solidFill>
                  <a:schemeClr val="tx1"/>
                </a:solidFill>
                <a:latin typeface="Times New Roman" pitchFamily="18" charset="0"/>
                <a:cs typeface="Times New Roman" pitchFamily="18" charset="0"/>
              </a:rPr>
              <a:t>التعليم، </a:t>
            </a:r>
            <a:r>
              <a:rPr lang="ar-EG" sz="3600" dirty="0">
                <a:solidFill>
                  <a:schemeClr val="tx1"/>
                </a:solidFill>
                <a:latin typeface="Times New Roman" pitchFamily="18" charset="0"/>
                <a:cs typeface="Times New Roman" pitchFamily="18" charset="0"/>
              </a:rPr>
              <a:t>أو </a:t>
            </a:r>
            <a:r>
              <a:rPr lang="ar-EG" sz="3600" dirty="0" smtClean="0">
                <a:solidFill>
                  <a:schemeClr val="tx1"/>
                </a:solidFill>
                <a:latin typeface="Times New Roman" pitchFamily="18" charset="0"/>
                <a:cs typeface="Times New Roman" pitchFamily="18" charset="0"/>
              </a:rPr>
              <a:t>التجارة، </a:t>
            </a:r>
            <a:r>
              <a:rPr lang="ar-EG" sz="3600" dirty="0">
                <a:solidFill>
                  <a:schemeClr val="tx1"/>
                </a:solidFill>
                <a:latin typeface="Times New Roman" pitchFamily="18" charset="0"/>
                <a:cs typeface="Times New Roman" pitchFamily="18" charset="0"/>
              </a:rPr>
              <a:t>أو </a:t>
            </a:r>
            <a:r>
              <a:rPr lang="ar-EG" sz="3600" dirty="0" smtClean="0">
                <a:solidFill>
                  <a:schemeClr val="tx1"/>
                </a:solidFill>
                <a:latin typeface="Times New Roman" pitchFamily="18" charset="0"/>
                <a:cs typeface="Times New Roman" pitchFamily="18" charset="0"/>
              </a:rPr>
              <a:t>الترفيه، </a:t>
            </a:r>
            <a:r>
              <a:rPr lang="ar-EG" sz="3600" dirty="0">
                <a:solidFill>
                  <a:schemeClr val="tx1"/>
                </a:solidFill>
                <a:latin typeface="Times New Roman" pitchFamily="18" charset="0"/>
                <a:cs typeface="Times New Roman" pitchFamily="18" charset="0"/>
              </a:rPr>
              <a:t>أو الشبكات الاجتماعية. يوجه الارتباط التشعبي بين صفحات الويب التنقل في </a:t>
            </a:r>
            <a:r>
              <a:rPr lang="ar-EG" sz="3600" dirty="0" smtClean="0">
                <a:solidFill>
                  <a:schemeClr val="tx1"/>
                </a:solidFill>
                <a:latin typeface="Times New Roman" pitchFamily="18" charset="0"/>
                <a:cs typeface="Times New Roman" pitchFamily="18" charset="0"/>
              </a:rPr>
              <a:t>الموقع، </a:t>
            </a:r>
            <a:r>
              <a:rPr lang="ar-EG" sz="3600" dirty="0">
                <a:solidFill>
                  <a:schemeClr val="tx1"/>
                </a:solidFill>
                <a:latin typeface="Times New Roman" pitchFamily="18" charset="0"/>
                <a:cs typeface="Times New Roman" pitchFamily="18" charset="0"/>
              </a:rPr>
              <a:t>والذي يبدأ غالبًا بصفحة رئيسية.</a:t>
            </a:r>
            <a:endParaRPr lang="en-US" sz="3600" dirty="0">
              <a:solidFill>
                <a:schemeClr val="tx1"/>
              </a:solidFill>
              <a:latin typeface="Times New Roman" pitchFamily="18" charset="0"/>
              <a:cs typeface="Times New Roman" pitchFamily="18" charset="0"/>
            </a:endParaRPr>
          </a:p>
        </p:txBody>
      </p:sp>
      <p:pic>
        <p:nvPicPr>
          <p:cNvPr id="4" name="صوت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3566742232"/>
      </p:ext>
    </p:extLst>
  </p:cSld>
  <p:clrMapOvr>
    <a:masterClrMapping/>
  </p:clrMapOvr>
  <mc:AlternateContent xmlns:mc="http://schemas.openxmlformats.org/markup-compatibility/2006">
    <mc:Choice xmlns:p14="http://schemas.microsoft.com/office/powerpoint/2010/main" Requires="p14">
      <p:transition spd="slow" p14:dur="2000" advTm="27543"/>
    </mc:Choice>
    <mc:Fallback>
      <p:transition spd="slow" advTm="275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wheel(1)">
                                      <p:cBhvr>
                                        <p:cTn id="16" dur="20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heel(1)">
                                      <p:cBhvr>
                                        <p:cTn id="2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4"/>
                </p:tgtEl>
              </p:cMediaNode>
            </p:audio>
          </p:childTnLst>
        </p:cTn>
      </p:par>
    </p:tnLst>
    <p:bldLst>
      <p:bldP spid="2" grpId="0" animBg="1"/>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23528" y="260649"/>
            <a:ext cx="8424936" cy="1152127"/>
          </a:xfrm>
        </p:spPr>
        <p:style>
          <a:lnRef idx="1">
            <a:schemeClr val="accent2"/>
          </a:lnRef>
          <a:fillRef idx="3">
            <a:schemeClr val="accent2"/>
          </a:fillRef>
          <a:effectRef idx="2">
            <a:schemeClr val="accent2"/>
          </a:effectRef>
          <a:fontRef idx="minor">
            <a:schemeClr val="lt1"/>
          </a:fontRef>
        </p:style>
        <p:txBody>
          <a:bodyPr>
            <a:noAutofit/>
          </a:bodyPr>
          <a:lstStyle/>
          <a:p>
            <a:r>
              <a:rPr lang="en-US" b="1" dirty="0" smtClean="0">
                <a:solidFill>
                  <a:schemeClr val="bg1"/>
                </a:solidFill>
                <a:latin typeface="Times New Roman" pitchFamily="18" charset="0"/>
                <a:cs typeface="Times New Roman" pitchFamily="18" charset="0"/>
              </a:rPr>
              <a:t>websites</a:t>
            </a:r>
            <a:endParaRPr lang="ar-EG" b="1" dirty="0">
              <a:solidFill>
                <a:schemeClr val="bg1"/>
              </a:solidFill>
            </a:endParaRPr>
          </a:p>
        </p:txBody>
      </p:sp>
      <p:sp>
        <p:nvSpPr>
          <p:cNvPr id="3" name="عنوان فرعي 2"/>
          <p:cNvSpPr>
            <a:spLocks noGrp="1"/>
          </p:cNvSpPr>
          <p:nvPr>
            <p:ph type="subTitle" idx="1"/>
          </p:nvPr>
        </p:nvSpPr>
        <p:spPr>
          <a:xfrm>
            <a:off x="323528" y="1340768"/>
            <a:ext cx="8424936" cy="5256584"/>
          </a:xfrm>
        </p:spPr>
        <p:style>
          <a:lnRef idx="1">
            <a:schemeClr val="accent2"/>
          </a:lnRef>
          <a:fillRef idx="2">
            <a:schemeClr val="accent2"/>
          </a:fillRef>
          <a:effectRef idx="1">
            <a:schemeClr val="accent2"/>
          </a:effectRef>
          <a:fontRef idx="minor">
            <a:schemeClr val="dk1"/>
          </a:fontRef>
        </p:style>
        <p:txBody>
          <a:bodyPr>
            <a:normAutofit/>
          </a:bodyPr>
          <a:lstStyle/>
          <a:p>
            <a:pPr algn="just" rtl="0">
              <a:lnSpc>
                <a:spcPct val="150000"/>
              </a:lnSpc>
            </a:pPr>
            <a:r>
              <a:rPr lang="en-US" sz="3600" dirty="0">
                <a:solidFill>
                  <a:schemeClr val="tx1"/>
                </a:solidFill>
                <a:latin typeface="Times New Roman" pitchFamily="18" charset="0"/>
                <a:cs typeface="Times New Roman" pitchFamily="18" charset="0"/>
              </a:rPr>
              <a:t>Websites can be used in various </a:t>
            </a:r>
            <a:r>
              <a:rPr lang="en-US" sz="3600" dirty="0" smtClean="0">
                <a:solidFill>
                  <a:schemeClr val="tx1"/>
                </a:solidFill>
                <a:latin typeface="Times New Roman" pitchFamily="18" charset="0"/>
                <a:cs typeface="Times New Roman" pitchFamily="18" charset="0"/>
              </a:rPr>
              <a:t>forms</a:t>
            </a:r>
            <a:r>
              <a:rPr lang="en-US" sz="3600" dirty="0">
                <a:solidFill>
                  <a:schemeClr val="tx1"/>
                </a:solidFill>
                <a:latin typeface="Times New Roman" pitchFamily="18" charset="0"/>
                <a:cs typeface="Times New Roman" pitchFamily="18" charset="0"/>
              </a:rPr>
              <a:t>: a personal website, a corporate website for a company, </a:t>
            </a:r>
            <a:r>
              <a:rPr lang="en-US" sz="3600" dirty="0" smtClean="0">
                <a:solidFill>
                  <a:schemeClr val="tx1"/>
                </a:solidFill>
                <a:latin typeface="Times New Roman" pitchFamily="18" charset="0"/>
                <a:cs typeface="Times New Roman" pitchFamily="18" charset="0"/>
              </a:rPr>
              <a:t>a</a:t>
            </a:r>
            <a:r>
              <a:rPr lang="ar-EG" sz="3600" dirty="0" smtClean="0">
                <a:solidFill>
                  <a:schemeClr val="tx1"/>
                </a:solidFill>
                <a:latin typeface="Times New Roman" pitchFamily="18" charset="0"/>
                <a:cs typeface="Times New Roman" pitchFamily="18" charset="0"/>
              </a:rPr>
              <a:t> </a:t>
            </a:r>
            <a:r>
              <a:rPr lang="en-US" sz="3600" dirty="0" smtClean="0">
                <a:solidFill>
                  <a:schemeClr val="tx1"/>
                </a:solidFill>
                <a:latin typeface="Times New Roman" pitchFamily="18" charset="0"/>
                <a:cs typeface="Times New Roman" pitchFamily="18" charset="0"/>
              </a:rPr>
              <a:t>government </a:t>
            </a:r>
            <a:r>
              <a:rPr lang="en-US" sz="3600" dirty="0">
                <a:solidFill>
                  <a:schemeClr val="tx1"/>
                </a:solidFill>
                <a:latin typeface="Times New Roman" pitchFamily="18" charset="0"/>
                <a:cs typeface="Times New Roman" pitchFamily="18" charset="0"/>
              </a:rPr>
              <a:t>website, an organization website. Websites can be the work of an individual, a business or other organization.</a:t>
            </a:r>
          </a:p>
        </p:txBody>
      </p:sp>
      <p:pic>
        <p:nvPicPr>
          <p:cNvPr id="4" name="صوت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3534535951"/>
      </p:ext>
    </p:extLst>
  </p:cSld>
  <p:clrMapOvr>
    <a:masterClrMapping/>
  </p:clrMapOvr>
  <mc:AlternateContent xmlns:mc="http://schemas.openxmlformats.org/markup-compatibility/2006">
    <mc:Choice xmlns:p14="http://schemas.microsoft.com/office/powerpoint/2010/main" Requires="p14">
      <p:transition spd="slow" p14:dur="2000" advTm="29816"/>
    </mc:Choice>
    <mc:Fallback>
      <p:transition spd="slow" advTm="298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wheel(1)">
                                      <p:cBhvr>
                                        <p:cTn id="16" dur="20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heel(1)">
                                      <p:cBhvr>
                                        <p:cTn id="2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4"/>
                </p:tgtEl>
              </p:cMediaNode>
            </p:audio>
          </p:childTnLst>
        </p:cTn>
      </p:par>
    </p:tnLst>
    <p:bldLst>
      <p:bldP spid="2" grpId="0" animBg="1"/>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23528" y="260649"/>
            <a:ext cx="8424936" cy="1152127"/>
          </a:xfrm>
        </p:spPr>
        <p:style>
          <a:lnRef idx="1">
            <a:schemeClr val="accent2"/>
          </a:lnRef>
          <a:fillRef idx="3">
            <a:schemeClr val="accent2"/>
          </a:fillRef>
          <a:effectRef idx="2">
            <a:schemeClr val="accent2"/>
          </a:effectRef>
          <a:fontRef idx="minor">
            <a:schemeClr val="lt1"/>
          </a:fontRef>
        </p:style>
        <p:txBody>
          <a:bodyPr>
            <a:noAutofit/>
          </a:bodyPr>
          <a:lstStyle/>
          <a:p>
            <a:r>
              <a:rPr lang="ar-EG" sz="4000" b="1" dirty="0" smtClean="0">
                <a:solidFill>
                  <a:schemeClr val="bg1"/>
                </a:solidFill>
              </a:rPr>
              <a:t>المواقع الإلكترونية</a:t>
            </a:r>
            <a:endParaRPr lang="ar-EG" sz="4000" b="1" dirty="0">
              <a:solidFill>
                <a:schemeClr val="bg1"/>
              </a:solidFill>
            </a:endParaRPr>
          </a:p>
        </p:txBody>
      </p:sp>
      <p:sp>
        <p:nvSpPr>
          <p:cNvPr id="3" name="عنوان فرعي 2"/>
          <p:cNvSpPr>
            <a:spLocks noGrp="1"/>
          </p:cNvSpPr>
          <p:nvPr>
            <p:ph type="subTitle" idx="1"/>
          </p:nvPr>
        </p:nvSpPr>
        <p:spPr>
          <a:xfrm>
            <a:off x="323528" y="1340768"/>
            <a:ext cx="8424936" cy="5256584"/>
          </a:xfrm>
        </p:spPr>
        <p:style>
          <a:lnRef idx="1">
            <a:schemeClr val="accent2"/>
          </a:lnRef>
          <a:fillRef idx="2">
            <a:schemeClr val="accent2"/>
          </a:fillRef>
          <a:effectRef idx="1">
            <a:schemeClr val="accent2"/>
          </a:effectRef>
          <a:fontRef idx="minor">
            <a:schemeClr val="dk1"/>
          </a:fontRef>
        </p:style>
        <p:txBody>
          <a:bodyPr>
            <a:normAutofit fontScale="92500"/>
          </a:bodyPr>
          <a:lstStyle/>
          <a:p>
            <a:pPr algn="just">
              <a:lnSpc>
                <a:spcPct val="200000"/>
              </a:lnSpc>
            </a:pPr>
            <a:r>
              <a:rPr lang="ar-EG" sz="3600" dirty="0">
                <a:solidFill>
                  <a:schemeClr val="tx1"/>
                </a:solidFill>
                <a:latin typeface="Times New Roman" pitchFamily="18" charset="0"/>
                <a:cs typeface="Times New Roman" pitchFamily="18" charset="0"/>
              </a:rPr>
              <a:t>يمكن استخدام </a:t>
            </a:r>
            <a:r>
              <a:rPr lang="ar-EG" sz="3600" dirty="0" smtClean="0">
                <a:solidFill>
                  <a:schemeClr val="tx1"/>
                </a:solidFill>
                <a:latin typeface="Times New Roman" pitchFamily="18" charset="0"/>
                <a:cs typeface="Times New Roman" pitchFamily="18" charset="0"/>
              </a:rPr>
              <a:t>المواقع الإلكترونية </a:t>
            </a:r>
            <a:r>
              <a:rPr lang="ar-EG" sz="3600" dirty="0">
                <a:solidFill>
                  <a:schemeClr val="tx1"/>
                </a:solidFill>
                <a:latin typeface="Times New Roman" pitchFamily="18" charset="0"/>
                <a:cs typeface="Times New Roman" pitchFamily="18" charset="0"/>
              </a:rPr>
              <a:t>بأشكال مختلفة: </a:t>
            </a:r>
            <a:r>
              <a:rPr lang="ar-EG" sz="3600" dirty="0">
                <a:solidFill>
                  <a:schemeClr val="tx1"/>
                </a:solidFill>
                <a:latin typeface="Times New Roman" pitchFamily="18" charset="0"/>
                <a:cs typeface="Times New Roman" pitchFamily="18" charset="0"/>
              </a:rPr>
              <a:t>المواقع الإلكترونية </a:t>
            </a:r>
            <a:r>
              <a:rPr lang="ar-EG" sz="3600" dirty="0" smtClean="0">
                <a:solidFill>
                  <a:schemeClr val="tx1"/>
                </a:solidFill>
                <a:latin typeface="Times New Roman" pitchFamily="18" charset="0"/>
                <a:cs typeface="Times New Roman" pitchFamily="18" charset="0"/>
              </a:rPr>
              <a:t>الشخصية</a:t>
            </a:r>
            <a:r>
              <a:rPr lang="ar-EG" sz="3600" dirty="0">
                <a:solidFill>
                  <a:schemeClr val="tx1"/>
                </a:solidFill>
                <a:latin typeface="Times New Roman" pitchFamily="18" charset="0"/>
                <a:cs typeface="Times New Roman" pitchFamily="18" charset="0"/>
              </a:rPr>
              <a:t>، </a:t>
            </a:r>
            <a:r>
              <a:rPr lang="ar-EG" sz="3600" dirty="0" smtClean="0">
                <a:solidFill>
                  <a:schemeClr val="tx1"/>
                </a:solidFill>
                <a:latin typeface="Times New Roman" pitchFamily="18" charset="0"/>
                <a:cs typeface="Times New Roman" pitchFamily="18" charset="0"/>
              </a:rPr>
              <a:t>الموقع الإلكتروني </a:t>
            </a:r>
            <a:r>
              <a:rPr lang="ar-EG" sz="3600" dirty="0" smtClean="0">
                <a:solidFill>
                  <a:schemeClr val="tx1"/>
                </a:solidFill>
                <a:latin typeface="Times New Roman" pitchFamily="18" charset="0"/>
                <a:cs typeface="Times New Roman" pitchFamily="18" charset="0"/>
              </a:rPr>
              <a:t>الخاص بشركة، </a:t>
            </a:r>
            <a:r>
              <a:rPr lang="ar-EG" sz="3600" dirty="0" smtClean="0">
                <a:solidFill>
                  <a:schemeClr val="tx1"/>
                </a:solidFill>
                <a:latin typeface="Times New Roman" pitchFamily="18" charset="0"/>
                <a:cs typeface="Times New Roman" pitchFamily="18" charset="0"/>
              </a:rPr>
              <a:t>و</a:t>
            </a:r>
            <a:r>
              <a:rPr lang="ar-EG" sz="3600" dirty="0" smtClean="0">
                <a:solidFill>
                  <a:schemeClr val="tx1"/>
                </a:solidFill>
                <a:latin typeface="Times New Roman" pitchFamily="18" charset="0"/>
                <a:cs typeface="Times New Roman" pitchFamily="18" charset="0"/>
              </a:rPr>
              <a:t>المواقع </a:t>
            </a:r>
            <a:r>
              <a:rPr lang="ar-EG" sz="3600" dirty="0">
                <a:solidFill>
                  <a:schemeClr val="tx1"/>
                </a:solidFill>
                <a:latin typeface="Times New Roman" pitchFamily="18" charset="0"/>
                <a:cs typeface="Times New Roman" pitchFamily="18" charset="0"/>
              </a:rPr>
              <a:t>الإلكترونية </a:t>
            </a:r>
            <a:r>
              <a:rPr lang="ar-EG" sz="3600" dirty="0" smtClean="0">
                <a:solidFill>
                  <a:schemeClr val="tx1"/>
                </a:solidFill>
                <a:latin typeface="Times New Roman" pitchFamily="18" charset="0"/>
                <a:cs typeface="Times New Roman" pitchFamily="18" charset="0"/>
              </a:rPr>
              <a:t>الحكومية</a:t>
            </a:r>
            <a:r>
              <a:rPr lang="ar-EG" sz="3600" dirty="0">
                <a:solidFill>
                  <a:schemeClr val="tx1"/>
                </a:solidFill>
                <a:latin typeface="Times New Roman" pitchFamily="18" charset="0"/>
                <a:cs typeface="Times New Roman" pitchFamily="18" charset="0"/>
              </a:rPr>
              <a:t>، </a:t>
            </a:r>
            <a:r>
              <a:rPr lang="ar-EG" sz="3600" dirty="0" smtClean="0">
                <a:solidFill>
                  <a:schemeClr val="tx1"/>
                </a:solidFill>
                <a:latin typeface="Times New Roman" pitchFamily="18" charset="0"/>
                <a:cs typeface="Times New Roman" pitchFamily="18" charset="0"/>
              </a:rPr>
              <a:t>والموقع الإلكتروني </a:t>
            </a:r>
            <a:r>
              <a:rPr lang="ar-EG" sz="3600" dirty="0">
                <a:solidFill>
                  <a:schemeClr val="tx1"/>
                </a:solidFill>
                <a:latin typeface="Times New Roman" pitchFamily="18" charset="0"/>
                <a:cs typeface="Times New Roman" pitchFamily="18" charset="0"/>
              </a:rPr>
              <a:t>الخاص </a:t>
            </a:r>
            <a:r>
              <a:rPr lang="ar-EG" sz="3600" dirty="0">
                <a:solidFill>
                  <a:schemeClr val="tx1"/>
                </a:solidFill>
                <a:latin typeface="Times New Roman" pitchFamily="18" charset="0"/>
                <a:cs typeface="Times New Roman" pitchFamily="18" charset="0"/>
              </a:rPr>
              <a:t>بمؤسسة. يمكن أن تكون </a:t>
            </a:r>
            <a:r>
              <a:rPr lang="ar-EG" sz="3600" dirty="0">
                <a:solidFill>
                  <a:schemeClr val="tx1"/>
                </a:solidFill>
                <a:latin typeface="Times New Roman" pitchFamily="18" charset="0"/>
                <a:cs typeface="Times New Roman" pitchFamily="18" charset="0"/>
              </a:rPr>
              <a:t>المواقع الإلكترونية من </a:t>
            </a:r>
            <a:r>
              <a:rPr lang="ar-EG" sz="3600" dirty="0">
                <a:solidFill>
                  <a:schemeClr val="tx1"/>
                </a:solidFill>
                <a:latin typeface="Times New Roman" pitchFamily="18" charset="0"/>
                <a:cs typeface="Times New Roman" pitchFamily="18" charset="0"/>
              </a:rPr>
              <a:t>عمل فرد أو شركة أو منظمة أخرى.</a:t>
            </a:r>
            <a:endParaRPr lang="en-US" sz="3600" dirty="0">
              <a:solidFill>
                <a:schemeClr val="tx1"/>
              </a:solidFill>
              <a:latin typeface="Times New Roman" pitchFamily="18" charset="0"/>
              <a:cs typeface="Times New Roman" pitchFamily="18" charset="0"/>
            </a:endParaRPr>
          </a:p>
        </p:txBody>
      </p:sp>
      <p:pic>
        <p:nvPicPr>
          <p:cNvPr id="4" name="صوت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700646883"/>
      </p:ext>
    </p:extLst>
  </p:cSld>
  <p:clrMapOvr>
    <a:masterClrMapping/>
  </p:clrMapOvr>
  <mc:AlternateContent xmlns:mc="http://schemas.openxmlformats.org/markup-compatibility/2006">
    <mc:Choice xmlns:p14="http://schemas.microsoft.com/office/powerpoint/2010/main" Requires="p14">
      <p:transition spd="slow" p14:dur="2000" advTm="28580"/>
    </mc:Choice>
    <mc:Fallback>
      <p:transition spd="slow" advTm="285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wheel(1)">
                                      <p:cBhvr>
                                        <p:cTn id="16" dur="20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heel(1)">
                                      <p:cBhvr>
                                        <p:cTn id="2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4"/>
                </p:tgtEl>
              </p:cMediaNode>
            </p:audio>
          </p:childTnLst>
        </p:cTn>
      </p:par>
    </p:tnLst>
    <p:bldLst>
      <p:bldP spid="2" grpId="0" animBg="1"/>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23528" y="260649"/>
            <a:ext cx="8424936" cy="1152127"/>
          </a:xfrm>
        </p:spPr>
        <p:style>
          <a:lnRef idx="1">
            <a:schemeClr val="accent2"/>
          </a:lnRef>
          <a:fillRef idx="3">
            <a:schemeClr val="accent2"/>
          </a:fillRef>
          <a:effectRef idx="2">
            <a:schemeClr val="accent2"/>
          </a:effectRef>
          <a:fontRef idx="minor">
            <a:schemeClr val="lt1"/>
          </a:fontRef>
        </p:style>
        <p:txBody>
          <a:bodyPr>
            <a:noAutofit/>
          </a:bodyPr>
          <a:lstStyle/>
          <a:p>
            <a:r>
              <a:rPr lang="en-US" sz="4000" b="1" dirty="0">
                <a:solidFill>
                  <a:schemeClr val="bg1"/>
                </a:solidFill>
                <a:latin typeface="Times New Roman" pitchFamily="18" charset="0"/>
                <a:cs typeface="Times New Roman" pitchFamily="18" charset="0"/>
              </a:rPr>
              <a:t>websites</a:t>
            </a:r>
            <a:endParaRPr lang="ar-EG" sz="4000" b="1" dirty="0">
              <a:solidFill>
                <a:schemeClr val="bg1"/>
              </a:solidFill>
            </a:endParaRPr>
          </a:p>
        </p:txBody>
      </p:sp>
      <p:sp>
        <p:nvSpPr>
          <p:cNvPr id="3" name="عنوان فرعي 2"/>
          <p:cNvSpPr>
            <a:spLocks noGrp="1"/>
          </p:cNvSpPr>
          <p:nvPr>
            <p:ph type="subTitle" idx="1"/>
          </p:nvPr>
        </p:nvSpPr>
        <p:spPr>
          <a:xfrm>
            <a:off x="323528" y="1340768"/>
            <a:ext cx="8424936" cy="5256584"/>
          </a:xfrm>
        </p:spPr>
        <p:style>
          <a:lnRef idx="1">
            <a:schemeClr val="accent2"/>
          </a:lnRef>
          <a:fillRef idx="2">
            <a:schemeClr val="accent2"/>
          </a:fillRef>
          <a:effectRef idx="1">
            <a:schemeClr val="accent2"/>
          </a:effectRef>
          <a:fontRef idx="minor">
            <a:schemeClr val="dk1"/>
          </a:fontRef>
        </p:style>
        <p:txBody>
          <a:bodyPr>
            <a:normAutofit/>
          </a:bodyPr>
          <a:lstStyle/>
          <a:p>
            <a:pPr algn="just" rtl="0">
              <a:lnSpc>
                <a:spcPct val="150000"/>
              </a:lnSpc>
            </a:pPr>
            <a:r>
              <a:rPr lang="en-US" dirty="0">
                <a:solidFill>
                  <a:schemeClr val="tx1"/>
                </a:solidFill>
                <a:latin typeface="Times New Roman" pitchFamily="18" charset="0"/>
                <a:cs typeface="Times New Roman" pitchFamily="18" charset="0"/>
              </a:rPr>
              <a:t>Some websites </a:t>
            </a:r>
            <a:r>
              <a:rPr lang="en-US" dirty="0" smtClean="0">
                <a:solidFill>
                  <a:schemeClr val="tx1"/>
                </a:solidFill>
                <a:latin typeface="Times New Roman" pitchFamily="18" charset="0"/>
                <a:cs typeface="Times New Roman" pitchFamily="18" charset="0"/>
              </a:rPr>
              <a:t>require </a:t>
            </a:r>
            <a:r>
              <a:rPr lang="en-US" dirty="0">
                <a:solidFill>
                  <a:schemeClr val="tx1"/>
                </a:solidFill>
                <a:latin typeface="Times New Roman" pitchFamily="18" charset="0"/>
                <a:cs typeface="Times New Roman" pitchFamily="18" charset="0"/>
              </a:rPr>
              <a:t>subscription to access content. Examples of subscription websites include many business sites, news websites, academic journal websites, gaming websites, file-sharing websites, message boards, web-based email, social networking websites.</a:t>
            </a:r>
          </a:p>
        </p:txBody>
      </p:sp>
      <p:pic>
        <p:nvPicPr>
          <p:cNvPr id="4" name="صوت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2196259274"/>
      </p:ext>
    </p:extLst>
  </p:cSld>
  <p:clrMapOvr>
    <a:masterClrMapping/>
  </p:clrMapOvr>
  <mc:AlternateContent xmlns:mc="http://schemas.openxmlformats.org/markup-compatibility/2006">
    <mc:Choice xmlns:p14="http://schemas.microsoft.com/office/powerpoint/2010/main" Requires="p14">
      <p:transition spd="slow" p14:dur="2000" advTm="33784"/>
    </mc:Choice>
    <mc:Fallback>
      <p:transition spd="slow" advTm="337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wheel(1)">
                                      <p:cBhvr>
                                        <p:cTn id="16" dur="20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heel(1)">
                                      <p:cBhvr>
                                        <p:cTn id="2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4"/>
                </p:tgtEl>
              </p:cMediaNode>
            </p:audio>
          </p:childTnLst>
        </p:cTn>
      </p:par>
    </p:tnLst>
    <p:bldLst>
      <p:bldP spid="2" grpId="0" animBg="1"/>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23528" y="260649"/>
            <a:ext cx="8424936" cy="1152127"/>
          </a:xfrm>
        </p:spPr>
        <p:style>
          <a:lnRef idx="1">
            <a:schemeClr val="accent2"/>
          </a:lnRef>
          <a:fillRef idx="3">
            <a:schemeClr val="accent2"/>
          </a:fillRef>
          <a:effectRef idx="2">
            <a:schemeClr val="accent2"/>
          </a:effectRef>
          <a:fontRef idx="minor">
            <a:schemeClr val="lt1"/>
          </a:fontRef>
        </p:style>
        <p:txBody>
          <a:bodyPr>
            <a:noAutofit/>
          </a:bodyPr>
          <a:lstStyle/>
          <a:p>
            <a:r>
              <a:rPr lang="ar-EG" sz="4000" b="1" dirty="0" smtClean="0">
                <a:solidFill>
                  <a:schemeClr val="bg1"/>
                </a:solidFill>
              </a:rPr>
              <a:t>المواقع الإلكترونية</a:t>
            </a:r>
            <a:endParaRPr lang="ar-EG" sz="4000" b="1" dirty="0">
              <a:solidFill>
                <a:schemeClr val="bg1"/>
              </a:solidFill>
            </a:endParaRPr>
          </a:p>
        </p:txBody>
      </p:sp>
      <p:sp>
        <p:nvSpPr>
          <p:cNvPr id="3" name="عنوان فرعي 2"/>
          <p:cNvSpPr>
            <a:spLocks noGrp="1"/>
          </p:cNvSpPr>
          <p:nvPr>
            <p:ph type="subTitle" idx="1"/>
          </p:nvPr>
        </p:nvSpPr>
        <p:spPr>
          <a:xfrm>
            <a:off x="323528" y="1340768"/>
            <a:ext cx="8424936" cy="5256584"/>
          </a:xfrm>
        </p:spPr>
        <p:style>
          <a:lnRef idx="1">
            <a:schemeClr val="accent2"/>
          </a:lnRef>
          <a:fillRef idx="2">
            <a:schemeClr val="accent2"/>
          </a:fillRef>
          <a:effectRef idx="1">
            <a:schemeClr val="accent2"/>
          </a:effectRef>
          <a:fontRef idx="minor">
            <a:schemeClr val="dk1"/>
          </a:fontRef>
        </p:style>
        <p:txBody>
          <a:bodyPr>
            <a:normAutofit/>
          </a:bodyPr>
          <a:lstStyle/>
          <a:p>
            <a:pPr algn="just">
              <a:lnSpc>
                <a:spcPct val="200000"/>
              </a:lnSpc>
            </a:pPr>
            <a:r>
              <a:rPr lang="ar-EG" dirty="0">
                <a:solidFill>
                  <a:schemeClr val="tx1"/>
                </a:solidFill>
                <a:latin typeface="Times New Roman" pitchFamily="18" charset="0"/>
                <a:cs typeface="Times New Roman" pitchFamily="18" charset="0"/>
              </a:rPr>
              <a:t>تتطلب بعض مواقع </a:t>
            </a:r>
            <a:r>
              <a:rPr lang="ar-EG" dirty="0" smtClean="0">
                <a:solidFill>
                  <a:schemeClr val="tx1"/>
                </a:solidFill>
                <a:latin typeface="Times New Roman" pitchFamily="18" charset="0"/>
                <a:cs typeface="Times New Roman" pitchFamily="18" charset="0"/>
              </a:rPr>
              <a:t>الويب </a:t>
            </a:r>
            <a:r>
              <a:rPr lang="ar-EG" dirty="0">
                <a:solidFill>
                  <a:schemeClr val="tx1"/>
                </a:solidFill>
                <a:latin typeface="Times New Roman" pitchFamily="18" charset="0"/>
                <a:cs typeface="Times New Roman" pitchFamily="18" charset="0"/>
              </a:rPr>
              <a:t>الاشتراك للوصول إلى المحتوى. تشمل الأمثلة على مواقع الاشتراك العديد من مواقع الأعمال ومواقع الأخبار ومواقع المجلات الأكاديمية ومواقع الألعاب ومواقع مشاركة الملفات ولوحات الرسائل والبريد الإلكتروني المستند إلى الويب ومواقع الشبكات الاجتماعية.</a:t>
            </a:r>
            <a:endParaRPr lang="en-US" dirty="0">
              <a:solidFill>
                <a:schemeClr val="tx1"/>
              </a:solidFill>
              <a:latin typeface="Times New Roman" pitchFamily="18" charset="0"/>
              <a:cs typeface="Times New Roman" pitchFamily="18" charset="0"/>
            </a:endParaRPr>
          </a:p>
        </p:txBody>
      </p:sp>
      <p:pic>
        <p:nvPicPr>
          <p:cNvPr id="4" name="صوت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6032500"/>
            <a:ext cx="609600" cy="609600"/>
          </a:xfrm>
          <a:prstGeom prst="rect">
            <a:avLst/>
          </a:prstGeom>
        </p:spPr>
      </p:pic>
    </p:spTree>
    <p:custDataLst>
      <p:tags r:id="rId1"/>
    </p:custDataLst>
    <p:extLst>
      <p:ext uri="{BB962C8B-B14F-4D97-AF65-F5344CB8AC3E}">
        <p14:creationId xmlns:p14="http://schemas.microsoft.com/office/powerpoint/2010/main" val="3302373914"/>
      </p:ext>
    </p:extLst>
  </p:cSld>
  <p:clrMapOvr>
    <a:masterClrMapping/>
  </p:clrMapOvr>
  <mc:AlternateContent xmlns:mc="http://schemas.openxmlformats.org/markup-compatibility/2006">
    <mc:Choice xmlns:p14="http://schemas.microsoft.com/office/powerpoint/2010/main" Requires="p14">
      <p:transition spd="slow" p14:dur="2000" advTm="29099"/>
    </mc:Choice>
    <mc:Fallback>
      <p:transition spd="slow" advTm="290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wheel(1)">
                                      <p:cBhvr>
                                        <p:cTn id="16" dur="20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heel(1)">
                                      <p:cBhvr>
                                        <p:cTn id="2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4"/>
                </p:tgtEl>
              </p:cMediaNode>
            </p:audio>
          </p:childTnLst>
        </p:cTn>
      </p:par>
    </p:tnLst>
    <p:bldLst>
      <p:bldP spid="2" grpId="0" animBg="1"/>
      <p:bldP spid="3" grpId="0"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8|6.7|2.4"/>
</p:tagLst>
</file>

<file path=ppt/tags/tag2.xml><?xml version="1.0" encoding="utf-8"?>
<p:tagLst xmlns:a="http://schemas.openxmlformats.org/drawingml/2006/main" xmlns:r="http://schemas.openxmlformats.org/officeDocument/2006/relationships" xmlns:p="http://schemas.openxmlformats.org/presentationml/2006/main">
  <p:tag name="TIMING" val="|1.3|0.6|2.5"/>
</p:tagLst>
</file>

<file path=ppt/tags/tag3.xml><?xml version="1.0" encoding="utf-8"?>
<p:tagLst xmlns:a="http://schemas.openxmlformats.org/drawingml/2006/main" xmlns:r="http://schemas.openxmlformats.org/officeDocument/2006/relationships" xmlns:p="http://schemas.openxmlformats.org/presentationml/2006/main">
  <p:tag name="TIMING" val="|1.2|0.6|2.3"/>
</p:tagLst>
</file>

<file path=ppt/tags/tag4.xml><?xml version="1.0" encoding="utf-8"?>
<p:tagLst xmlns:a="http://schemas.openxmlformats.org/drawingml/2006/main" xmlns:r="http://schemas.openxmlformats.org/officeDocument/2006/relationships" xmlns:p="http://schemas.openxmlformats.org/presentationml/2006/main">
  <p:tag name="TIMING" val="|1|0.7|1.8"/>
</p:tagLst>
</file>

<file path=ppt/tags/tag5.xml><?xml version="1.0" encoding="utf-8"?>
<p:tagLst xmlns:a="http://schemas.openxmlformats.org/drawingml/2006/main" xmlns:r="http://schemas.openxmlformats.org/officeDocument/2006/relationships" xmlns:p="http://schemas.openxmlformats.org/presentationml/2006/main">
  <p:tag name="TIMING" val="|1.7|0.7|1.6"/>
</p:tagLst>
</file>

<file path=ppt/tags/tag6.xml><?xml version="1.0" encoding="utf-8"?>
<p:tagLst xmlns:a="http://schemas.openxmlformats.org/drawingml/2006/main" xmlns:r="http://schemas.openxmlformats.org/officeDocument/2006/relationships" xmlns:p="http://schemas.openxmlformats.org/presentationml/2006/main">
  <p:tag name="TIMING" val="|0.8|0.4|2.4"/>
</p:tagLst>
</file>

<file path=ppt/tags/tag7.xml><?xml version="1.0" encoding="utf-8"?>
<p:tagLst xmlns:a="http://schemas.openxmlformats.org/drawingml/2006/main" xmlns:r="http://schemas.openxmlformats.org/officeDocument/2006/relationships" xmlns:p="http://schemas.openxmlformats.org/presentationml/2006/main">
  <p:tag name="TIMING" val="|1|0.9|1.9"/>
</p:tagLst>
</file>

<file path=ppt/tags/tag8.xml><?xml version="1.0" encoding="utf-8"?>
<p:tagLst xmlns:a="http://schemas.openxmlformats.org/drawingml/2006/main" xmlns:r="http://schemas.openxmlformats.org/officeDocument/2006/relationships" xmlns:p="http://schemas.openxmlformats.org/presentationml/2006/main">
  <p:tag name="TIMING" val="|5|0.9|1.9"/>
</p:tagLst>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16613</TotalTime>
  <Words>322</Words>
  <Application>Microsoft Office PowerPoint</Application>
  <PresentationFormat>عرض على الشاشة (3:4)‏</PresentationFormat>
  <Paragraphs>17</Paragraphs>
  <Slides>9</Slides>
  <Notes>0</Notes>
  <HiddenSlides>0</HiddenSlides>
  <MMClips>9</MMClips>
  <ScaleCrop>false</ScaleCrop>
  <HeadingPairs>
    <vt:vector size="4" baseType="variant">
      <vt:variant>
        <vt:lpstr>نسق</vt:lpstr>
      </vt:variant>
      <vt:variant>
        <vt:i4>1</vt:i4>
      </vt:variant>
      <vt:variant>
        <vt:lpstr>عناوين الشرائح</vt:lpstr>
      </vt:variant>
      <vt:variant>
        <vt:i4>9</vt:i4>
      </vt:variant>
    </vt:vector>
  </HeadingPairs>
  <TitlesOfParts>
    <vt:vector size="10" baseType="lpstr">
      <vt:lpstr>سمة Office</vt:lpstr>
      <vt:lpstr>Translation 1</vt:lpstr>
      <vt:lpstr>websites</vt:lpstr>
      <vt:lpstr>المواقع الإلكترونية</vt:lpstr>
      <vt:lpstr>websites</vt:lpstr>
      <vt:lpstr>المواقع الإلكترونية</vt:lpstr>
      <vt:lpstr>websites</vt:lpstr>
      <vt:lpstr>المواقع الإلكترونية</vt:lpstr>
      <vt:lpstr>websites</vt:lpstr>
      <vt:lpstr>المواقع الإلكترونية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الثالث  تسويق العلاقات بين الشركات والعملاء </dc:title>
  <dc:creator>Abdo</dc:creator>
  <cp:lastModifiedBy>D r abdo</cp:lastModifiedBy>
  <cp:revision>105</cp:revision>
  <dcterms:created xsi:type="dcterms:W3CDTF">2018-03-01T07:55:36Z</dcterms:created>
  <dcterms:modified xsi:type="dcterms:W3CDTF">2020-04-15T15:00:46Z</dcterms:modified>
</cp:coreProperties>
</file>