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1" r:id="rId3"/>
    <p:sldId id="276" r:id="rId4"/>
    <p:sldId id="263" r:id="rId5"/>
    <p:sldId id="274" r:id="rId6"/>
    <p:sldId id="275" r:id="rId7"/>
    <p:sldId id="273" r:id="rId8"/>
  </p:sldIdLst>
  <p:sldSz cx="9144000" cy="5143500" type="screen16x9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Montserrat" charset="0"/>
      <p:regular r:id="rId14"/>
      <p:bold r:id="rId15"/>
    </p:embeddedFont>
    <p:embeddedFont>
      <p:font typeface="Simplified Arabic" pitchFamily="18" charset="-78"/>
      <p:regular r:id="rId16"/>
      <p:bold r:id="rId17"/>
    </p:embeddedFont>
    <p:embeddedFont>
      <p:font typeface="Karla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33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CF175D9-3DFA-409B-B1AE-9BDC072BF8FE}">
  <a:tblStyle styleId="{DCF175D9-3DFA-409B-B1AE-9BDC072BF8FE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50" d="100"/>
          <a:sy n="50" d="100"/>
        </p:scale>
        <p:origin x="-156" y="-5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3156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499" cy="409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841000" y="1578025"/>
            <a:ext cx="2671800" cy="2433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9" name="Shape 59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199" cy="47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199" cy="22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66666"/>
              </a:buClr>
              <a:buSzPct val="100000"/>
              <a:buFont typeface="Karla"/>
              <a:buChar char="▸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666666"/>
              </a:buClr>
              <a:buSzPct val="100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666666"/>
              </a:buClr>
              <a:buSzPct val="100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179512" y="1643056"/>
            <a:ext cx="8064896" cy="171451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r"/>
            <a:r>
              <a:rPr lang="ar-EG" dirty="0" smtClean="0">
                <a:solidFill>
                  <a:schemeClr val="bg1"/>
                </a:solidFill>
              </a:rPr>
              <a:t/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/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/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en" dirty="0" smtClean="0">
                <a:solidFill>
                  <a:schemeClr val="bg1"/>
                </a:solidFill>
              </a:rPr>
              <a:t> </a:t>
            </a:r>
            <a:r>
              <a:rPr lang="ar-EG" dirty="0" smtClean="0">
                <a:solidFill>
                  <a:schemeClr val="bg1"/>
                </a:solidFill>
              </a:rPr>
              <a:t>محاضرة </a:t>
            </a:r>
            <a:r>
              <a:rPr lang="ar-EG" smtClean="0">
                <a:solidFill>
                  <a:schemeClr val="bg1"/>
                </a:solidFill>
              </a:rPr>
              <a:t>رقم </a:t>
            </a:r>
            <a:r>
              <a:rPr lang="ar-EG" smtClean="0">
                <a:solidFill>
                  <a:schemeClr val="bg1"/>
                </a:solidFill>
              </a:rPr>
              <a:t>10</a:t>
            </a:r>
            <a:r>
              <a:rPr lang="ar-EG" dirty="0" smtClean="0">
                <a:solidFill>
                  <a:schemeClr val="bg1"/>
                </a:solidFill>
              </a:rPr>
              <a:t/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>                                   </a:t>
            </a:r>
            <a:r>
              <a:rPr lang="ar-EG" dirty="0" smtClean="0">
                <a:solidFill>
                  <a:srgbClr val="002060"/>
                </a:solidFill>
              </a:rPr>
              <a:t>مادة: الاتصال التسويقي</a:t>
            </a:r>
            <a:br>
              <a:rPr lang="ar-EG" dirty="0" smtClean="0">
                <a:solidFill>
                  <a:srgbClr val="002060"/>
                </a:solidFill>
              </a:rPr>
            </a:br>
            <a:r>
              <a:rPr lang="ar-EG" dirty="0" smtClean="0">
                <a:solidFill>
                  <a:srgbClr val="002060"/>
                </a:solidFill>
              </a:rPr>
              <a:t/>
            </a:r>
            <a:br>
              <a:rPr lang="ar-EG" dirty="0" smtClean="0">
                <a:solidFill>
                  <a:srgbClr val="002060"/>
                </a:solidFill>
              </a:rPr>
            </a:br>
            <a:r>
              <a:rPr lang="ar-EG" dirty="0" smtClean="0">
                <a:solidFill>
                  <a:srgbClr val="002060"/>
                </a:solidFill>
              </a:rPr>
              <a:t>           </a:t>
            </a:r>
            <a:r>
              <a:rPr lang="ar-EG" dirty="0" smtClean="0">
                <a:solidFill>
                  <a:schemeClr val="bg1"/>
                </a:solidFill>
              </a:rPr>
              <a:t>الفرقة: الثالثة     </a:t>
            </a:r>
            <a:r>
              <a:rPr lang="ar-EG" dirty="0" smtClean="0">
                <a:solidFill>
                  <a:srgbClr val="002060"/>
                </a:solidFill>
              </a:rPr>
              <a:t>علاقات عامة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" dirty="0">
              <a:solidFill>
                <a:srgbClr val="002060"/>
              </a:solidFill>
            </a:endParaRPr>
          </a:p>
        </p:txBody>
      </p:sp>
      <p:pic>
        <p:nvPicPr>
          <p:cNvPr id="1026" name="Picture 2" descr="ر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92" y="3000015"/>
            <a:ext cx="453650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78"/>
          <p:cNvSpPr txBox="1">
            <a:spLocks/>
          </p:cNvSpPr>
          <p:nvPr/>
        </p:nvSpPr>
        <p:spPr>
          <a:xfrm>
            <a:off x="324573" y="465850"/>
            <a:ext cx="6156176" cy="40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1"/>
            <a:r>
              <a:rPr lang="ar-EG" sz="4000" b="1" u="sng" dirty="0" smtClean="0">
                <a:solidFill>
                  <a:srgbClr val="FF0000"/>
                </a:solidFill>
                <a:cs typeface="Times New Roman"/>
              </a:rPr>
              <a:t>مفهوم الاتصال التسويقي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203598"/>
            <a:ext cx="65882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buSzPct val="100000"/>
            </a:pPr>
            <a:r>
              <a:rPr lang="ar-SA" sz="4000" b="1" dirty="0" smtClean="0">
                <a:solidFill>
                  <a:srgbClr val="7030A0"/>
                </a:solidFill>
                <a:ea typeface="Calibri"/>
                <a:cs typeface="Simplified Arabic"/>
              </a:rPr>
              <a:t>ه</a:t>
            </a:r>
            <a:r>
              <a:rPr lang="ar-EG" sz="4000" b="1" dirty="0" smtClean="0">
                <a:solidFill>
                  <a:srgbClr val="7030A0"/>
                </a:solidFill>
                <a:ea typeface="Calibri"/>
                <a:cs typeface="Simplified Arabic"/>
              </a:rPr>
              <a:t>ي</a:t>
            </a:r>
            <a:r>
              <a:rPr lang="ar-SA" sz="4000" b="1" dirty="0" smtClean="0">
                <a:solidFill>
                  <a:srgbClr val="7030A0"/>
                </a:solidFill>
                <a:ea typeface="Calibri"/>
                <a:cs typeface="Simplified Arabic"/>
              </a:rPr>
              <a:t> </a:t>
            </a:r>
            <a:r>
              <a:rPr lang="ar-SA" sz="4000" b="1" dirty="0">
                <a:solidFill>
                  <a:srgbClr val="7030A0"/>
                </a:solidFill>
                <a:ea typeface="Calibri"/>
                <a:cs typeface="Simplified Arabic"/>
              </a:rPr>
              <a:t>مجموعة الوسائل التي تحاول المنظمة بواسطتها أن تعلم وتقنع وتذكر المستهلكين بطريقة مباشرة أو غير مباشرة بالمنتجات أو لأصناف أو الخدمات التي تقدمها.</a:t>
            </a:r>
            <a:endParaRPr lang="ar-SA" sz="3200" b="1" dirty="0">
              <a:solidFill>
                <a:srgbClr val="FF9933"/>
              </a:solidFill>
              <a:ea typeface="Calibri"/>
              <a:cs typeface="Simplified Arabic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39502"/>
            <a:ext cx="6768752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buSzPct val="100000"/>
            </a:pPr>
            <a:r>
              <a:rPr lang="ar-EG" sz="4400" b="1" u="sng" dirty="0" smtClean="0">
                <a:solidFill>
                  <a:srgbClr val="FF0000"/>
                </a:solidFill>
                <a:ea typeface="Calibri"/>
                <a:cs typeface="Simplified Arabic"/>
              </a:rPr>
              <a:t>خصائص الاتصالات التسويقية</a:t>
            </a:r>
          </a:p>
          <a:p>
            <a:pPr algn="ctr" rtl="1">
              <a:buSzPct val="100000"/>
            </a:pPr>
            <a:endParaRPr lang="ar-EG" sz="1050" b="1" u="sng" dirty="0" smtClean="0">
              <a:solidFill>
                <a:srgbClr val="FF0000"/>
              </a:solidFill>
              <a:ea typeface="Calibri"/>
              <a:cs typeface="Simplified Arabic"/>
            </a:endParaRPr>
          </a:p>
          <a:p>
            <a:pPr algn="just" rtl="1">
              <a:buSzPct val="100000"/>
            </a:pPr>
            <a:r>
              <a:rPr lang="ar-EG" sz="2800" b="1" dirty="0" smtClean="0">
                <a:solidFill>
                  <a:srgbClr val="00B0F0"/>
                </a:solidFill>
                <a:ea typeface="Calibri"/>
                <a:cs typeface="Simplified Arabic"/>
              </a:rPr>
              <a:t>• تمثل </a:t>
            </a:r>
            <a:r>
              <a:rPr lang="ar-EG" sz="2800" b="1" dirty="0">
                <a:solidFill>
                  <a:srgbClr val="00B0F0"/>
                </a:solidFill>
                <a:ea typeface="Calibri"/>
                <a:cs typeface="Simplified Arabic"/>
              </a:rPr>
              <a:t>اتصال ذو اتجاهين، حيث أن المعلومات تتدفق من المنظمة إلى الجمهور ومن الجمهور إلى المنظمة </a:t>
            </a:r>
            <a:r>
              <a:rPr lang="ar-EG" sz="2800" b="1" dirty="0" smtClean="0">
                <a:solidFill>
                  <a:srgbClr val="00B0F0"/>
                </a:solidFill>
                <a:ea typeface="Calibri"/>
                <a:cs typeface="Simplified Arabic"/>
              </a:rPr>
              <a:t>(المعلومات </a:t>
            </a:r>
            <a:r>
              <a:rPr lang="ar-EG" sz="2800" b="1" dirty="0">
                <a:solidFill>
                  <a:srgbClr val="00B0F0"/>
                </a:solidFill>
                <a:ea typeface="Calibri"/>
                <a:cs typeface="Simplified Arabic"/>
              </a:rPr>
              <a:t>المرتدة).</a:t>
            </a:r>
          </a:p>
          <a:p>
            <a:pPr algn="just" rtl="1">
              <a:buSzPct val="100000"/>
            </a:pPr>
            <a:endParaRPr lang="ar-EG" sz="600" b="1" dirty="0">
              <a:solidFill>
                <a:srgbClr val="0070C0"/>
              </a:solidFill>
              <a:ea typeface="Calibri"/>
              <a:cs typeface="Simplified Arabic"/>
            </a:endParaRPr>
          </a:p>
          <a:p>
            <a:pPr algn="just" rtl="1">
              <a:buSzPct val="100000"/>
            </a:pPr>
            <a:r>
              <a:rPr lang="ar-EG" sz="28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Simplified Arabic"/>
              </a:rPr>
              <a:t>• يتم </a:t>
            </a:r>
            <a:r>
              <a:rPr lang="ar-EG" sz="28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Simplified Arabic"/>
              </a:rPr>
              <a:t>من خلاله تحقيق أهداف كل منظمة أو المستهلكين، حيث تسعى المنظمة إلى التأثير على القرارات الشرائية للمستهلكين المستهدفين لصالح منتجاتها، ويهدف المستهلك إلى إيجاد المنتجات التي تشبع حاجاته </a:t>
            </a:r>
            <a:r>
              <a:rPr lang="ar-EG" sz="28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Simplified Arabic"/>
              </a:rPr>
              <a:t>ورغباته.</a:t>
            </a:r>
            <a:endParaRPr lang="ar-EG" sz="2800" b="1" dirty="0">
              <a:solidFill>
                <a:schemeClr val="accent6">
                  <a:lumMod val="75000"/>
                </a:schemeClr>
              </a:solidFill>
              <a:ea typeface="Calibri"/>
              <a:cs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9101452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251520" y="311210"/>
            <a:ext cx="7056784" cy="4181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4000" b="1" u="sng" dirty="0" smtClean="0">
                <a:solidFill>
                  <a:srgbClr val="CC3399"/>
                </a:solidFill>
              </a:rPr>
              <a:t>أهداف </a:t>
            </a:r>
            <a:r>
              <a:rPr lang="ar-EG" sz="4000" b="1" u="sng" dirty="0">
                <a:solidFill>
                  <a:srgbClr val="CC3399"/>
                </a:solidFill>
              </a:rPr>
              <a:t>الاتصال </a:t>
            </a:r>
            <a:r>
              <a:rPr lang="ar-EG" sz="4000" b="1" u="sng" dirty="0" smtClean="0">
                <a:solidFill>
                  <a:srgbClr val="CC3399"/>
                </a:solidFill>
              </a:rPr>
              <a:t>التسويقي</a:t>
            </a:r>
          </a:p>
          <a:p>
            <a:pPr lvl="0" algn="ctr"/>
            <a:endParaRPr lang="ar-EG" sz="1600" b="1" u="sng" dirty="0" smtClean="0">
              <a:solidFill>
                <a:srgbClr val="CC3399"/>
              </a:solidFill>
            </a:endParaRPr>
          </a:p>
          <a:p>
            <a:pPr algn="justLow" rtl="1">
              <a:lnSpc>
                <a:spcPct val="107000"/>
              </a:lnSpc>
            </a:pPr>
            <a:r>
              <a:rPr lang="ar-EG" sz="2800" b="1" dirty="0" smtClean="0">
                <a:solidFill>
                  <a:srgbClr val="00B050"/>
                </a:solidFill>
                <a:latin typeface="Times New Roman"/>
                <a:ea typeface="Times New Roman"/>
                <a:cs typeface="Simplified Arabic"/>
              </a:rPr>
              <a:t>• ترسيخ </a:t>
            </a:r>
            <a:r>
              <a:rPr lang="ar-EG" sz="2800" b="1" dirty="0">
                <a:solidFill>
                  <a:srgbClr val="00B050"/>
                </a:solidFill>
                <a:latin typeface="Times New Roman"/>
                <a:ea typeface="Times New Roman"/>
                <a:cs typeface="Simplified Arabic"/>
              </a:rPr>
              <a:t>صورة حسنة عن المؤسسة في ذهن المستهلك.</a:t>
            </a:r>
          </a:p>
          <a:p>
            <a:pPr algn="justLow" rtl="1">
              <a:lnSpc>
                <a:spcPct val="107000"/>
              </a:lnSpc>
            </a:pPr>
            <a:r>
              <a:rPr lang="ar-EG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Simplified Arabic"/>
              </a:rPr>
              <a:t>• تحقيق </a:t>
            </a:r>
            <a:r>
              <a:rPr lang="ar-EG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Simplified Arabic"/>
              </a:rPr>
              <a:t>زيادة مستمرة في </a:t>
            </a:r>
            <a:r>
              <a:rPr lang="ar-EG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Simplified Arabic"/>
              </a:rPr>
              <a:t>المبيعات.</a:t>
            </a:r>
            <a:endParaRPr lang="ar-EG" sz="2800" b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Simplified Arabic"/>
            </a:endParaRPr>
          </a:p>
          <a:p>
            <a:pPr algn="justLow" rtl="1">
              <a:lnSpc>
                <a:spcPct val="107000"/>
              </a:lnSpc>
            </a:pPr>
            <a:r>
              <a:rPr lang="ar-EG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Simplified Arabic"/>
              </a:rPr>
              <a:t>• تأكيد </a:t>
            </a:r>
            <a:r>
              <a:rPr lang="ar-EG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Simplified Arabic"/>
              </a:rPr>
              <a:t>أهمية السلع أو الخدمات بالنسبة للمستهلك.</a:t>
            </a:r>
          </a:p>
          <a:p>
            <a:pPr algn="justLow" rtl="1">
              <a:lnSpc>
                <a:spcPct val="107000"/>
              </a:lnSpc>
            </a:pPr>
            <a:r>
              <a:rPr lang="ar-EG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Simplified Arabic"/>
              </a:rPr>
              <a:t>• تشجيع </a:t>
            </a:r>
            <a:r>
              <a:rPr lang="ar-EG" sz="2800" b="1" dirty="0">
                <a:solidFill>
                  <a:srgbClr val="0070C0"/>
                </a:solidFill>
                <a:latin typeface="Times New Roman"/>
                <a:ea typeface="Times New Roman"/>
                <a:cs typeface="Simplified Arabic"/>
              </a:rPr>
              <a:t>الطلب على السلع أو </a:t>
            </a:r>
            <a:r>
              <a:rPr lang="ar-EG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Simplified Arabic"/>
              </a:rPr>
              <a:t>الخدمات.</a:t>
            </a:r>
            <a:endParaRPr lang="ar-EG" sz="2800" b="1" dirty="0">
              <a:solidFill>
                <a:srgbClr val="0070C0"/>
              </a:solidFill>
              <a:latin typeface="Times New Roman"/>
              <a:ea typeface="Times New Roman"/>
              <a:cs typeface="Simplified Arabic"/>
            </a:endParaRPr>
          </a:p>
          <a:p>
            <a:pPr algn="justLow" rtl="1">
              <a:lnSpc>
                <a:spcPct val="107000"/>
              </a:lnSpc>
            </a:pPr>
            <a:r>
              <a:rPr lang="ar-EG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Simplified Arabic"/>
              </a:rPr>
              <a:t>• نشر </a:t>
            </a:r>
            <a:r>
              <a:rPr lang="ar-EG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Simplified Arabic"/>
              </a:rPr>
              <a:t>المعلومات أو بيانات عن السلعة أو لتعريف بها </a:t>
            </a:r>
            <a:r>
              <a:rPr lang="ar-EG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Simplified Arabic"/>
              </a:rPr>
              <a:t>للمستهلك.</a:t>
            </a:r>
            <a:endParaRPr lang="ar-EG" sz="2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/>
              <a:ea typeface="Times New Roman"/>
              <a:cs typeface="Simplified Arabic"/>
            </a:endParaRPr>
          </a:p>
          <a:p>
            <a:pPr algn="justLow" rtl="1">
              <a:lnSpc>
                <a:spcPct val="107000"/>
              </a:lnSpc>
            </a:pPr>
            <a:r>
              <a:rPr lang="ar-EG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Simplified Arabic"/>
              </a:rPr>
              <a:t>• التأثير </a:t>
            </a:r>
            <a:r>
              <a:rPr lang="ar-EG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Simplified Arabic"/>
              </a:rPr>
              <a:t>على السلوك وتوجيهه نحو أهداف المؤسسة.</a:t>
            </a:r>
            <a:endParaRPr lang="ar-EG" sz="2800" b="1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  <a:cs typeface="Simplified Arabic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395536" y="374710"/>
            <a:ext cx="6624736" cy="326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buClr>
                <a:srgbClr val="999999"/>
              </a:buClr>
              <a:buSzPct val="100000"/>
            </a:pPr>
            <a:r>
              <a:rPr lang="ar-EG" sz="3600" b="1" u="sng" dirty="0" smtClean="0">
                <a:solidFill>
                  <a:srgbClr val="CC3399"/>
                </a:solidFill>
              </a:rPr>
              <a:t>أركان الاتصالات التسويقي</a:t>
            </a:r>
            <a:endParaRPr lang="ar-EG" sz="3600" b="1" u="sng" dirty="0" smtClean="0">
              <a:solidFill>
                <a:srgbClr val="CC3399"/>
              </a:solidFill>
            </a:endParaRPr>
          </a:p>
          <a:p>
            <a:pPr algn="ctr" rtl="1">
              <a:buClr>
                <a:srgbClr val="999999"/>
              </a:buClr>
              <a:buSzPct val="100000"/>
            </a:pPr>
            <a:endParaRPr lang="ar-EG" sz="1600" b="1" u="sng" dirty="0" smtClean="0">
              <a:solidFill>
                <a:srgbClr val="CC3399"/>
              </a:solidFill>
            </a:endParaRPr>
          </a:p>
          <a:p>
            <a:pPr algn="justLow" rtl="1">
              <a:lnSpc>
                <a:spcPct val="107000"/>
              </a:lnSpc>
            </a:pPr>
            <a:r>
              <a:rPr lang="ar-EG" sz="3600" b="1" dirty="0" smtClean="0">
                <a:solidFill>
                  <a:srgbClr val="00B050"/>
                </a:solidFill>
                <a:latin typeface="Times New Roman"/>
                <a:ea typeface="Times New Roman"/>
                <a:cs typeface="Simplified Arabic"/>
              </a:rPr>
              <a:t>1) المنتج.</a:t>
            </a:r>
          </a:p>
          <a:p>
            <a:pPr algn="justLow" rtl="1">
              <a:lnSpc>
                <a:spcPct val="107000"/>
              </a:lnSpc>
            </a:pPr>
            <a:r>
              <a:rPr lang="ar-EG" sz="3600" b="1" dirty="0" smtClean="0">
                <a:solidFill>
                  <a:srgbClr val="0070C0"/>
                </a:solidFill>
                <a:latin typeface="Times New Roman"/>
                <a:ea typeface="Calibri"/>
                <a:cs typeface="Simplified Arabic"/>
              </a:rPr>
              <a:t>          2) السعر.</a:t>
            </a:r>
          </a:p>
          <a:p>
            <a:pPr algn="justLow" rtl="1">
              <a:lnSpc>
                <a:spcPct val="107000"/>
              </a:lnSpc>
            </a:pPr>
            <a:r>
              <a:rPr lang="ar-EG" sz="36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Simplified Arabic"/>
              </a:rPr>
              <a:t>                   3) التوزيع.</a:t>
            </a:r>
          </a:p>
          <a:p>
            <a:pPr algn="justLow" rtl="1">
              <a:lnSpc>
                <a:spcPct val="107000"/>
              </a:lnSpc>
            </a:pPr>
            <a:r>
              <a:rPr lang="ar-EG" sz="3600" b="1" dirty="0" smtClean="0">
                <a:solidFill>
                  <a:srgbClr val="FF9933"/>
                </a:solidFill>
                <a:latin typeface="Times New Roman"/>
                <a:ea typeface="Calibri"/>
                <a:cs typeface="Simplified Arabic"/>
              </a:rPr>
              <a:t>                              4) الترويج.</a:t>
            </a:r>
            <a:endParaRPr lang="en-US" sz="2000" b="1" dirty="0">
              <a:solidFill>
                <a:srgbClr val="FF9933"/>
              </a:solidFill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61605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8"/>
          <p:cNvSpPr txBox="1">
            <a:spLocks/>
          </p:cNvSpPr>
          <p:nvPr/>
        </p:nvSpPr>
        <p:spPr>
          <a:xfrm>
            <a:off x="2429931" y="2071684"/>
            <a:ext cx="4856713" cy="4286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algn="r" rtl="1">
              <a:buClr>
                <a:srgbClr val="999999"/>
              </a:buClr>
              <a:buSzPct val="100000"/>
              <a:buFont typeface="Wingdings" pitchFamily="2" charset="2"/>
              <a:buChar char="ü"/>
              <a:defRPr/>
            </a:pPr>
            <a:endParaRPr lang="en" sz="2400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Picture 3" descr="https://pbs.twimg.com/media/C0jVuyZWgAANSM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7494"/>
            <a:ext cx="6264696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1538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34" y="225166"/>
            <a:ext cx="64294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YE" sz="4400" kern="1200" dirty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ea typeface="+mj-ea"/>
                <a:cs typeface="Simplified Arabic" pitchFamily="18" charset="-78"/>
              </a:rPr>
              <a:t>نشكركم على حسن استماعكم وانتباهكم</a:t>
            </a:r>
            <a:r>
              <a:rPr lang="ar-YE" sz="4400" kern="1200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ea typeface="+mj-ea"/>
                <a:cs typeface="Simplified Arabic" pitchFamily="18" charset="-78"/>
              </a:rPr>
              <a:t>...</a:t>
            </a:r>
            <a:endParaRPr lang="ar-EG" sz="4400" kern="1200" dirty="0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Simplified Arabic" pitchFamily="18" charset="-78"/>
              <a:ea typeface="+mj-ea"/>
              <a:cs typeface="Simplified Arabic" pitchFamily="18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1600" kern="1200" dirty="0">
                <a:solidFill>
                  <a:prstClr val="black"/>
                </a:solidFill>
                <a:latin typeface="Calibri"/>
                <a:ea typeface="+mj-ea"/>
                <a:cs typeface="Times New Roman"/>
              </a:rPr>
              <a:t/>
            </a:r>
            <a:br>
              <a:rPr lang="ar-EG" sz="1600" kern="1200" dirty="0">
                <a:solidFill>
                  <a:prstClr val="black"/>
                </a:solidFill>
                <a:latin typeface="Calibri"/>
                <a:ea typeface="+mj-ea"/>
                <a:cs typeface="Times New Roman"/>
              </a:rPr>
            </a:br>
            <a:r>
              <a:rPr lang="ar-EG" sz="3600" kern="1200" dirty="0">
                <a:solidFill>
                  <a:prstClr val="black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Calibri"/>
                <a:ea typeface="+mj-ea"/>
                <a:cs typeface="Times New Roman"/>
              </a:rPr>
              <a:t>دكتورة/ شيماء عبدالعاطي</a:t>
            </a:r>
            <a:endParaRPr kumimoji="0" lang="ar-YE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" descr="C:\Users\Ahmed Ismaiel\Desktop\6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43758"/>
            <a:ext cx="4724400" cy="226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virarg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486</TotalTime>
  <Words>174</Words>
  <Application>Microsoft Office PowerPoint</Application>
  <PresentationFormat>On-screen Show (16:9)</PresentationFormat>
  <Paragraphs>24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Montserrat</vt:lpstr>
      <vt:lpstr>Simplified Arabic</vt:lpstr>
      <vt:lpstr>Times New Roman</vt:lpstr>
      <vt:lpstr>Karla</vt:lpstr>
      <vt:lpstr>Wingdings</vt:lpstr>
      <vt:lpstr>Arvirargus template</vt:lpstr>
      <vt:lpstr>    محاضرة رقم 10                                    مادة: الاتصال التسويقي             الفرقة: الثالثة     علاقات عامة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المسار  التطوري لبعض التجارب الدولية  في  إدماج التربية الإعلامية الحديثة</dc:title>
  <dc:creator>fatehi</dc:creator>
  <cp:lastModifiedBy>Ahmed Ismaiel</cp:lastModifiedBy>
  <cp:revision>75</cp:revision>
  <dcterms:modified xsi:type="dcterms:W3CDTF">2020-04-20T19:57:12Z</dcterms:modified>
</cp:coreProperties>
</file>