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828" r:id="rId2"/>
    <p:sldMasterId id="2147483840" r:id="rId3"/>
  </p:sldMasterIdLst>
  <p:notesMasterIdLst>
    <p:notesMasterId r:id="rId10"/>
  </p:notesMasterIdLst>
  <p:sldIdLst>
    <p:sldId id="279" r:id="rId4"/>
    <p:sldId id="312" r:id="rId5"/>
    <p:sldId id="313" r:id="rId6"/>
    <p:sldId id="314" r:id="rId7"/>
    <p:sldId id="310" r:id="rId8"/>
    <p:sldId id="293"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5" autoAdjust="0"/>
    <p:restoredTop sz="94660"/>
  </p:normalViewPr>
  <p:slideViewPr>
    <p:cSldViewPr>
      <p:cViewPr varScale="1">
        <p:scale>
          <a:sx n="69" d="100"/>
          <a:sy n="69" d="100"/>
        </p:scale>
        <p:origin x="-157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970C94-FD50-42B2-BEA3-340705AEA2A2}" type="datetimeFigureOut">
              <a:rPr lang="en-US" smtClean="0"/>
              <a:t>4/20/2020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CD3990-D98E-4F95-BB3E-082A39EFF700}" type="slidenum">
              <a:rPr lang="en-US" smtClean="0"/>
              <a:t>‹#›</a:t>
            </a:fld>
            <a:endParaRPr lang="en-US"/>
          </a:p>
        </p:txBody>
      </p:sp>
    </p:spTree>
    <p:extLst>
      <p:ext uri="{BB962C8B-B14F-4D97-AF65-F5344CB8AC3E}">
        <p14:creationId xmlns:p14="http://schemas.microsoft.com/office/powerpoint/2010/main" val="65384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1D8BD707-D9CF-40AE-B4C6-C98DA3205C09}" type="datetimeFigureOut">
              <a:rPr lang="en-US" smtClean="0"/>
              <a:pPr/>
              <a:t>4/20/2020</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4/20/2020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4/20/2020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4/20/2020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1D8BD707-D9CF-40AE-B4C6-C98DA3205C09}" type="datetimeFigureOut">
              <a:rPr lang="en-US" smtClean="0"/>
              <a:pPr/>
              <a:t>4/20/2020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4/20/2020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4/20/2020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1D8BD707-D9CF-40AE-B4C6-C98DA3205C09}" type="datetimeFigureOut">
              <a:rPr lang="en-US" smtClean="0"/>
              <a:pPr/>
              <a:t>4/20/2020</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1D8BD707-D9CF-40AE-B4C6-C98DA3205C09}" type="datetimeFigureOut">
              <a:rPr lang="en-US" smtClean="0"/>
              <a:pPr/>
              <a:t>4/20/2020</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1D8BD707-D9CF-40AE-B4C6-C98DA3205C09}" type="datetimeFigureOut">
              <a:rPr lang="en-US" smtClean="0"/>
              <a:pPr/>
              <a:t>4/20/2020</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1" eaLnBrk="1" latinLnBrk="0" hangingPunct="1">
        <a:spcBef>
          <a:spcPct val="0"/>
        </a:spcBef>
        <a:buNone/>
        <a:defRPr sz="540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65760" indent="-365760" algn="r" defTabSz="914400" rtl="1"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r" defTabSz="914400" rtl="1"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r" defTabSz="914400" rtl="1"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r" defTabSz="914400" rtl="1"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r" defTabSz="914400" rtl="1"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1D8BD707-D9CF-40AE-B4C6-C98DA3205C09}" type="datetimeFigureOut">
              <a:rPr lang="en-US" smtClean="0"/>
              <a:pPr/>
              <a:t>4/20/2020</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D8BD707-D9CF-40AE-B4C6-C98DA3205C09}" type="datetimeFigureOut">
              <a:rPr lang="en-US" smtClean="0"/>
              <a:pPr/>
              <a:t>4/20/2020</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r" defTabSz="914400" rtl="1"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r" defTabSz="914400" rtl="1"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r" defTabSz="914400" rtl="1"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1.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1.png"/><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محمد السيسى\Desktop\media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831" y="2114527"/>
            <a:ext cx="5040560" cy="25229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2" y="260648"/>
            <a:ext cx="5040560" cy="18307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3" y="4637510"/>
            <a:ext cx="5040559" cy="210385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3621765"/>
      </p:ext>
    </p:extLst>
  </p:cSld>
  <p:clrMapOvr>
    <a:masterClrMapping/>
  </p:clrMapOvr>
  <mc:AlternateContent xmlns:mc="http://schemas.openxmlformats.org/markup-compatibility/2006" xmlns:p14="http://schemas.microsoft.com/office/powerpoint/2010/main">
    <mc:Choice Requires="p14">
      <p:transition spd="slow" p14:dur="900" advClick="0" advTm="8020">
        <p14:warp dir="in"/>
      </p:transition>
    </mc:Choice>
    <mc:Fallback xmlns="">
      <p:transition spd="slow" advClick="0" advTm="8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57635" y="671588"/>
            <a:ext cx="7147519" cy="5016977"/>
          </a:xfrm>
        </p:spPr>
        <p:txBody>
          <a:bodyPr>
            <a:normAutofit fontScale="92500"/>
          </a:bodyPr>
          <a:lstStyle/>
          <a:p>
            <a:r>
              <a:rPr lang="ar-SA" sz="3200" dirty="0" smtClean="0"/>
              <a:t>ماليزيا كنموذج للتنمية</a:t>
            </a:r>
          </a:p>
          <a:p>
            <a:pPr algn="r"/>
            <a:endParaRPr lang="ar-SA" sz="3200" dirty="0" smtClean="0"/>
          </a:p>
          <a:p>
            <a:pPr algn="r"/>
            <a:endParaRPr lang="ar-SA" sz="3200" dirty="0" smtClean="0"/>
          </a:p>
          <a:p>
            <a:pPr marL="342900" indent="-342900" algn="r">
              <a:buFont typeface="Wingdings" pitchFamily="2" charset="2"/>
              <a:buChar char="Ø"/>
            </a:pPr>
            <a:r>
              <a:rPr lang="ar-SA" sz="2600" b="1" dirty="0"/>
              <a:t>حصلت ماليزيا على استقلالها في العام </a:t>
            </a:r>
            <a:r>
              <a:rPr lang="ar-SA" sz="2600" b="1" dirty="0" smtClean="0"/>
              <a:t>1958م .</a:t>
            </a:r>
          </a:p>
          <a:p>
            <a:pPr marL="342900" indent="-342900" algn="r">
              <a:buFont typeface="Wingdings" pitchFamily="2" charset="2"/>
              <a:buChar char="Ø"/>
            </a:pPr>
            <a:r>
              <a:rPr lang="ar-SA" sz="2600" b="1" dirty="0" smtClean="0"/>
              <a:t> </a:t>
            </a:r>
            <a:r>
              <a:rPr lang="ar-SA" sz="2600" b="1" dirty="0"/>
              <a:t>اتجهت التنمية في ماليزيا للاعتماد على </a:t>
            </a:r>
            <a:r>
              <a:rPr lang="ar-SA" sz="2600" b="1" dirty="0" smtClean="0"/>
              <a:t>دور </a:t>
            </a:r>
            <a:r>
              <a:rPr lang="ar-SA" sz="2600" b="1" dirty="0"/>
              <a:t>كبير للقطاع العام والبدء في التوجه التصديري في عمليات </a:t>
            </a:r>
            <a:r>
              <a:rPr lang="ar-SA" sz="2600" b="1" dirty="0" smtClean="0"/>
              <a:t>التصنيع</a:t>
            </a:r>
            <a:r>
              <a:rPr lang="ar-SA" sz="2600" b="1" dirty="0"/>
              <a:t> </a:t>
            </a:r>
            <a:r>
              <a:rPr lang="ar-SA" sz="2600" b="1" dirty="0" smtClean="0"/>
              <a:t>.</a:t>
            </a:r>
          </a:p>
          <a:p>
            <a:pPr marL="342900" lvl="0" indent="-342900" algn="r">
              <a:buFont typeface="Wingdings" pitchFamily="2" charset="2"/>
              <a:buChar char="Ø"/>
            </a:pPr>
            <a:r>
              <a:rPr lang="ar-SA" sz="2600" b="1" dirty="0"/>
              <a:t>كذلك انتهجت ماليزيا استراتيجية الاعتماد على الذات </a:t>
            </a:r>
            <a:r>
              <a:rPr lang="ar-SA" sz="2600" b="1" dirty="0" smtClean="0"/>
              <a:t>في خططها التنموية، </a:t>
            </a:r>
            <a:r>
              <a:rPr lang="ar-SA" sz="2600" b="1" dirty="0"/>
              <a:t>سواء البشري أو التمويلي، حيث عملت على حشد المدخرات المحلية اللازمة لاستغلال الموارد الإلهية المتاحة</a:t>
            </a:r>
            <a:r>
              <a:rPr lang="ar-SY" sz="2600" b="1" dirty="0" smtClean="0"/>
              <a:t>.</a:t>
            </a:r>
            <a:endParaRPr lang="ar-SA" sz="2600" b="1" dirty="0" smtClean="0"/>
          </a:p>
          <a:p>
            <a:pPr marL="342900" lvl="0" indent="-342900" algn="r">
              <a:buFont typeface="Wingdings" pitchFamily="2" charset="2"/>
              <a:buChar char="Ø"/>
            </a:pPr>
            <a:r>
              <a:rPr lang="ar-SA" sz="2600" b="1" dirty="0" smtClean="0"/>
              <a:t>ارتفع متوسط دخل الفرد من 1200 دولار عام 1970 إلى 9000 دولار عام 2002 مع انخفاض البطالة إلى 3 % .</a:t>
            </a:r>
          </a:p>
          <a:p>
            <a:pPr marL="342900" lvl="0" indent="-342900" algn="r">
              <a:buFont typeface="Wingdings" pitchFamily="2" charset="2"/>
              <a:buChar char="Ø"/>
            </a:pPr>
            <a:endParaRPr lang="en-US" sz="2000" b="1" dirty="0"/>
          </a:p>
          <a:p>
            <a:pPr marL="342900" indent="-342900" algn="r">
              <a:buFont typeface="Wingdings" pitchFamily="2" charset="2"/>
              <a:buChar char="Ø"/>
            </a:pPr>
            <a:endParaRPr lang="ar-SA" sz="2000" b="1" dirty="0" smtClean="0"/>
          </a:p>
          <a:p>
            <a:pPr marL="342900" indent="-342900" algn="r">
              <a:buFont typeface="Wingdings" pitchFamily="2" charset="2"/>
              <a:buChar char="Ø"/>
            </a:pPr>
            <a:endParaRPr lang="en-US" sz="2000" b="1" dirty="0"/>
          </a:p>
        </p:txBody>
      </p:sp>
      <p:pic>
        <p:nvPicPr>
          <p:cNvPr id="1026" name="Picture 2" descr="C:\Documents and Settings\Administrator\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766276"/>
            <a:ext cx="1524000" cy="10730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Documents and Settings\Administrator\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766276"/>
            <a:ext cx="1524000" cy="107307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2288331"/>
      </p:ext>
    </p:extLst>
  </p:cSld>
  <p:clrMapOvr>
    <a:masterClrMapping/>
  </p:clrMapOvr>
  <mc:AlternateContent xmlns:mc="http://schemas.openxmlformats.org/markup-compatibility/2006" xmlns:p14="http://schemas.microsoft.com/office/powerpoint/2010/main">
    <mc:Choice Requires="p14">
      <p:transition spd="slow" p14:dur="2000" advTm="134598"/>
    </mc:Choice>
    <mc:Fallback xmlns="">
      <p:transition spd="slow" advTm="134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14400" y="761220"/>
            <a:ext cx="7143529" cy="4788412"/>
          </a:xfrm>
        </p:spPr>
        <p:txBody>
          <a:bodyPr>
            <a:normAutofit/>
          </a:bodyPr>
          <a:lstStyle/>
          <a:p>
            <a:r>
              <a:rPr lang="ar-SA" sz="3200" dirty="0" smtClean="0"/>
              <a:t>   كوريا الجنوبية</a:t>
            </a:r>
          </a:p>
          <a:p>
            <a:endParaRPr lang="ar-SA" sz="3200" dirty="0"/>
          </a:p>
          <a:p>
            <a:pPr algn="r"/>
            <a:r>
              <a:rPr lang="ar-SA" sz="3200" dirty="0" smtClean="0"/>
              <a:t>عام 1965</a:t>
            </a:r>
          </a:p>
          <a:p>
            <a:pPr algn="r"/>
            <a:r>
              <a:rPr lang="ar-SA" sz="3200" dirty="0" smtClean="0"/>
              <a:t>-تسمى بجمهورية الفساد لكثرة الانقلابات العسكرية بها</a:t>
            </a:r>
          </a:p>
          <a:p>
            <a:pPr algn="r"/>
            <a:r>
              <a:rPr lang="ar-SA" sz="3200" dirty="0" smtClean="0"/>
              <a:t>-ثالث دولة فى العالم من حيث اعتمادها على المعونات</a:t>
            </a:r>
          </a:p>
          <a:p>
            <a:pPr algn="r"/>
            <a:r>
              <a:rPr lang="ar-SA" sz="3200" dirty="0" smtClean="0"/>
              <a:t>-معظم الأراضى غير صالحة للزراعة (80%)جبال</a:t>
            </a:r>
          </a:p>
          <a:p>
            <a:pPr algn="r"/>
            <a:r>
              <a:rPr lang="ar-SA" sz="3200" dirty="0" smtClean="0"/>
              <a:t>-ندرة فى مصادر الطاقة والمعادن والمواد الخام</a:t>
            </a:r>
            <a:endParaRPr lang="en-US" sz="3200" dirty="0"/>
          </a:p>
        </p:txBody>
      </p:sp>
      <p:pic>
        <p:nvPicPr>
          <p:cNvPr id="2050" name="Picture 2" descr="C:\Documents and Settings\Administrator\Desktop\3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1220"/>
            <a:ext cx="2057400" cy="13105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Documents and Settings\Administrator\Desktop\3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761220"/>
            <a:ext cx="2057400" cy="131058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0737224"/>
      </p:ext>
    </p:extLst>
  </p:cSld>
  <p:clrMapOvr>
    <a:masterClrMapping/>
  </p:clrMapOvr>
  <mc:AlternateContent xmlns:mc="http://schemas.openxmlformats.org/markup-compatibility/2006" xmlns:p14="http://schemas.microsoft.com/office/powerpoint/2010/main">
    <mc:Choice Requires="p14">
      <p:transition spd="slow" p14:dur="2000" advTm="50299"/>
    </mc:Choice>
    <mc:Fallback xmlns="">
      <p:transition spd="slow" advTm="50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09600" y="533400"/>
            <a:ext cx="7620000" cy="5715000"/>
          </a:xfrm>
        </p:spPr>
        <p:txBody>
          <a:bodyPr>
            <a:normAutofit/>
          </a:bodyPr>
          <a:lstStyle/>
          <a:p>
            <a:endParaRPr lang="ar-SA" sz="3600" dirty="0" smtClean="0">
              <a:solidFill>
                <a:srgbClr val="7030A0"/>
              </a:solidFill>
            </a:endParaRPr>
          </a:p>
          <a:p>
            <a:r>
              <a:rPr lang="ar-SA" sz="3200" dirty="0" smtClean="0">
                <a:solidFill>
                  <a:srgbClr val="FF0000"/>
                </a:solidFill>
              </a:rPr>
              <a:t>-تحتل </a:t>
            </a:r>
            <a:r>
              <a:rPr lang="ar-SA" sz="3200" dirty="0">
                <a:solidFill>
                  <a:srgbClr val="FF0000"/>
                </a:solidFill>
              </a:rPr>
              <a:t>كوريا الجنوبية </a:t>
            </a:r>
            <a:r>
              <a:rPr lang="ar-SA" sz="3200" dirty="0" smtClean="0">
                <a:solidFill>
                  <a:srgbClr val="FF0000"/>
                </a:solidFill>
              </a:rPr>
              <a:t>المرتبة </a:t>
            </a:r>
            <a:r>
              <a:rPr lang="ar-SA" sz="3200" dirty="0">
                <a:solidFill>
                  <a:srgbClr val="7030A0"/>
                </a:solidFill>
              </a:rPr>
              <a:t>11</a:t>
            </a:r>
            <a:r>
              <a:rPr lang="ar-SA" sz="3200" dirty="0">
                <a:solidFill>
                  <a:srgbClr val="FF0000"/>
                </a:solidFill>
              </a:rPr>
              <a:t> في الاقتصاد </a:t>
            </a:r>
            <a:r>
              <a:rPr lang="ar-SA" sz="3200" dirty="0" smtClean="0">
                <a:solidFill>
                  <a:srgbClr val="FF0000"/>
                </a:solidFill>
              </a:rPr>
              <a:t>العالمي</a:t>
            </a:r>
          </a:p>
          <a:p>
            <a:pPr algn="r"/>
            <a:r>
              <a:rPr lang="ar-SA" sz="3600" dirty="0" smtClean="0">
                <a:solidFill>
                  <a:srgbClr val="FF0000"/>
                </a:solidFill>
              </a:rPr>
              <a:t>-</a:t>
            </a:r>
            <a:r>
              <a:rPr lang="ar-SA" sz="3200" dirty="0" smtClean="0">
                <a:solidFill>
                  <a:srgbClr val="FF0000"/>
                </a:solidFill>
              </a:rPr>
              <a:t>يصل </a:t>
            </a:r>
            <a:r>
              <a:rPr lang="ar-SA" sz="3200" dirty="0">
                <a:solidFill>
                  <a:srgbClr val="FF0000"/>
                </a:solidFill>
              </a:rPr>
              <a:t>ناتجها الداخلي الخام  إلى </a:t>
            </a:r>
            <a:r>
              <a:rPr lang="ar-SA" sz="3200" dirty="0" smtClean="0">
                <a:solidFill>
                  <a:srgbClr val="7030A0"/>
                </a:solidFill>
              </a:rPr>
              <a:t>1.371</a:t>
            </a:r>
            <a:r>
              <a:rPr lang="ar-SA" sz="3200" dirty="0" smtClean="0">
                <a:solidFill>
                  <a:srgbClr val="FF0000"/>
                </a:solidFill>
              </a:rPr>
              <a:t>مليار دولار</a:t>
            </a:r>
          </a:p>
          <a:p>
            <a:pPr algn="r"/>
            <a:r>
              <a:rPr lang="ar-SA" sz="3600" dirty="0" smtClean="0">
                <a:solidFill>
                  <a:srgbClr val="FF0000"/>
                </a:solidFill>
              </a:rPr>
              <a:t>-متوسط دخل الفرد  </a:t>
            </a:r>
            <a:r>
              <a:rPr lang="ar-SA" sz="3600" dirty="0" smtClean="0">
                <a:solidFill>
                  <a:srgbClr val="7030A0"/>
                </a:solidFill>
              </a:rPr>
              <a:t>22.589</a:t>
            </a:r>
            <a:r>
              <a:rPr lang="ar-SA" sz="3600" dirty="0" smtClean="0">
                <a:solidFill>
                  <a:srgbClr val="FF0000"/>
                </a:solidFill>
              </a:rPr>
              <a:t> </a:t>
            </a:r>
            <a:r>
              <a:rPr lang="ar-SA" sz="3600" dirty="0">
                <a:solidFill>
                  <a:srgbClr val="FF0000"/>
                </a:solidFill>
              </a:rPr>
              <a:t>دولار سنة </a:t>
            </a:r>
            <a:r>
              <a:rPr lang="ar-SA" sz="3600" dirty="0" smtClean="0">
                <a:solidFill>
                  <a:srgbClr val="FF0000"/>
                </a:solidFill>
              </a:rPr>
              <a:t>2012</a:t>
            </a:r>
          </a:p>
          <a:p>
            <a:pPr algn="r"/>
            <a:r>
              <a:rPr lang="ar-SA" sz="3200" dirty="0" smtClean="0">
                <a:solidFill>
                  <a:srgbClr val="FF0000"/>
                </a:solidFill>
              </a:rPr>
              <a:t>-ارتفاع مؤشرات التعليم الأساسى لتصل إلى </a:t>
            </a:r>
            <a:r>
              <a:rPr lang="ar-SA" sz="3200" dirty="0" smtClean="0">
                <a:solidFill>
                  <a:srgbClr val="7030A0"/>
                </a:solidFill>
              </a:rPr>
              <a:t>99</a:t>
            </a:r>
            <a:r>
              <a:rPr lang="ar-SA" sz="3200" dirty="0">
                <a:solidFill>
                  <a:srgbClr val="FF0000"/>
                </a:solidFill>
              </a:rPr>
              <a:t> % </a:t>
            </a:r>
            <a:r>
              <a:rPr lang="ar-SA" sz="3200" dirty="0" smtClean="0">
                <a:solidFill>
                  <a:srgbClr val="FF0000"/>
                </a:solidFill>
              </a:rPr>
              <a:t>في </a:t>
            </a:r>
            <a:r>
              <a:rPr lang="ar-SA" sz="3200" dirty="0">
                <a:solidFill>
                  <a:srgbClr val="FF0000"/>
                </a:solidFill>
              </a:rPr>
              <a:t>التعليم العالي </a:t>
            </a:r>
            <a:r>
              <a:rPr lang="ar-SA" sz="3200" dirty="0" smtClean="0">
                <a:solidFill>
                  <a:srgbClr val="7030A0"/>
                </a:solidFill>
              </a:rPr>
              <a:t>60.4</a:t>
            </a:r>
            <a:r>
              <a:rPr lang="ar-SA" sz="3200" dirty="0">
                <a:solidFill>
                  <a:srgbClr val="FF0000"/>
                </a:solidFill>
              </a:rPr>
              <a:t> % </a:t>
            </a:r>
            <a:r>
              <a:rPr lang="ar-SA" sz="3200" dirty="0" smtClean="0">
                <a:solidFill>
                  <a:srgbClr val="FF0000"/>
                </a:solidFill>
              </a:rPr>
              <a:t>للتعليم العالى .</a:t>
            </a:r>
          </a:p>
          <a:p>
            <a:pPr algn="r"/>
            <a:r>
              <a:rPr lang="ar-SA" sz="3200" dirty="0" smtClean="0">
                <a:solidFill>
                  <a:srgbClr val="FF0000"/>
                </a:solidFill>
              </a:rPr>
              <a:t>-تحتل المركز السابع من حيث الحركة التجارية .</a:t>
            </a:r>
          </a:p>
          <a:p>
            <a:pPr algn="r"/>
            <a:r>
              <a:rPr lang="ar-SA" sz="3200" dirty="0" smtClean="0">
                <a:solidFill>
                  <a:srgbClr val="FF0000"/>
                </a:solidFill>
              </a:rPr>
              <a:t>-تم اعتماد عملتها كعملة نقدية إحتياطية فى الأمم المتحدة عام 2015.</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5356920"/>
      </p:ext>
    </p:extLst>
  </p:cSld>
  <p:clrMapOvr>
    <a:masterClrMapping/>
  </p:clrMapOvr>
  <mc:AlternateContent xmlns:mc="http://schemas.openxmlformats.org/markup-compatibility/2006" xmlns:p14="http://schemas.microsoft.com/office/powerpoint/2010/main">
    <mc:Choice Requires="p14">
      <p:transition spd="slow" p14:dur="2000" advTm="130717"/>
    </mc:Choice>
    <mc:Fallback xmlns="">
      <p:transition spd="slow" advTm="130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2000" y="304800"/>
            <a:ext cx="7696200" cy="6116533"/>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Wingdings" pitchFamily="2" charset="2"/>
              <a:buChar char="Ø"/>
            </a:pPr>
            <a:r>
              <a:rPr lang="ar-SA" sz="3000" b="1" spc="50" dirty="0" smtClean="0">
                <a:ln w="11430"/>
                <a:solidFill>
                  <a:srgbClr val="FF0000"/>
                </a:solidFill>
                <a:effectLst>
                  <a:outerShdw blurRad="76200" dist="50800" dir="5400000" algn="tl" rotWithShape="0">
                    <a:srgbClr val="000000">
                      <a:alpha val="65000"/>
                    </a:srgbClr>
                  </a:outerShdw>
                </a:effectLst>
              </a:rPr>
              <a:t>مايجب أن ندركه حول الدور التنموى للاعلام</a:t>
            </a:r>
          </a:p>
          <a:p>
            <a:pPr marL="571500" indent="-571500">
              <a:buFont typeface="Wingdings" pitchFamily="2" charset="2"/>
              <a:buChar char="Ø"/>
            </a:pPr>
            <a:r>
              <a:rPr lang="ar-SA" sz="3000" b="1" spc="50" dirty="0" smtClean="0">
                <a:ln w="11430"/>
                <a:solidFill>
                  <a:srgbClr val="C00000"/>
                </a:solidFill>
                <a:effectLst>
                  <a:outerShdw blurRad="76200" dist="50800" dir="5400000" algn="tl" rotWithShape="0">
                    <a:srgbClr val="000000">
                      <a:alpha val="65000"/>
                    </a:srgbClr>
                  </a:outerShdw>
                </a:effectLst>
              </a:rPr>
              <a:t>يقول الدكتور </a:t>
            </a:r>
            <a:r>
              <a:rPr lang="ar-SA" sz="3000" b="1" spc="50" dirty="0" smtClean="0">
                <a:ln w="11430"/>
                <a:solidFill>
                  <a:srgbClr val="0070C0"/>
                </a:solidFill>
                <a:effectLst>
                  <a:outerShdw blurRad="76200" dist="50800" dir="5400000" algn="tl" rotWithShape="0">
                    <a:srgbClr val="000000">
                      <a:alpha val="65000"/>
                    </a:srgbClr>
                  </a:outerShdw>
                </a:effectLst>
              </a:rPr>
              <a:t>«مصطفى محمود» </a:t>
            </a:r>
            <a:r>
              <a:rPr lang="ar-SA" sz="3000" b="1" spc="50" dirty="0" smtClean="0">
                <a:ln w="11430"/>
                <a:solidFill>
                  <a:srgbClr val="C00000"/>
                </a:solidFill>
                <a:effectLst>
                  <a:outerShdw blurRad="76200" dist="50800" dir="5400000" algn="tl" rotWithShape="0">
                    <a:srgbClr val="000000">
                      <a:alpha val="65000"/>
                    </a:srgbClr>
                  </a:outerShdw>
                </a:effectLst>
              </a:rPr>
              <a:t>فى كتابه العد التنازلى مايلى</a:t>
            </a:r>
          </a:p>
          <a:p>
            <a:pPr marL="571500" indent="-571500">
              <a:buFont typeface="Wingdings" pitchFamily="2" charset="2"/>
              <a:buChar char="Ø"/>
            </a:pPr>
            <a:r>
              <a:rPr lang="ar-SA" sz="3000" b="1" spc="50" dirty="0" smtClean="0">
                <a:ln w="11430"/>
                <a:solidFill>
                  <a:schemeClr val="tx1">
                    <a:lumMod val="95000"/>
                    <a:lumOff val="5000"/>
                  </a:schemeClr>
                </a:solidFill>
                <a:effectLst>
                  <a:outerShdw blurRad="76200" dist="50800" dir="5400000" algn="tl" rotWithShape="0">
                    <a:srgbClr val="000000">
                      <a:alpha val="65000"/>
                    </a:srgbClr>
                  </a:outerShdw>
                </a:effectLst>
              </a:rPr>
              <a:t>إن إصلاح الإنتاج والاقتصاد لايسير بالسرعة التى نتمناها والسبب أن وراء الانتاج يقف الانسان ولابد من إصلاح الانسان أولا , ويمكن تحقيق ذلك من خلال تطوير المدرسة والجامعة والتلفزيون بل ووسائل الاعلام التى أصبحت قوة إما أن تحيى الفرد أو تميته ويمكن القول أن التنمية تحتاج إلى إصلاح آلة الإنتاج والإنسان الذى يقف خلفها وتوفير السلام والأمن فهذا هو الثالوث الذى يصنع المستقبل...</a:t>
            </a:r>
            <a:endParaRPr lang="ar-EG" sz="3000" b="1" spc="50" dirty="0" smtClean="0">
              <a:ln w="11430"/>
              <a:solidFill>
                <a:schemeClr val="tx1">
                  <a:lumMod val="95000"/>
                  <a:lumOff val="5000"/>
                </a:schemeClr>
              </a:solidFill>
              <a:effectLst>
                <a:outerShdw blurRad="76200" dist="50800" dir="5400000" algn="tl" rotWithShape="0">
                  <a:srgbClr val="000000">
                    <a:alpha val="65000"/>
                  </a:srgbClr>
                </a:outerShdw>
              </a:effectLst>
            </a:endParaRPr>
          </a:p>
        </p:txBody>
      </p:sp>
      <p:pic>
        <p:nvPicPr>
          <p:cNvPr id="2050" name="Picture 2" descr="E:\HASSAN\كلية الاعلام\تكليفات الفرقة الأولى والثانية\مشروعات الفرقة الثانية 1\د.هالة\الاعداد\VintageTV.001.png25c712bd-5ef4-44a1-a4b0-700cd68cd14aOriginal.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5254388"/>
            <a:ext cx="2018731" cy="1600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7775020"/>
      </p:ext>
    </p:extLst>
  </p:cSld>
  <p:clrMapOvr>
    <a:masterClrMapping/>
  </p:clrMapOvr>
  <mc:AlternateContent xmlns:mc="http://schemas.openxmlformats.org/markup-compatibility/2006" xmlns:p14="http://schemas.microsoft.com/office/powerpoint/2010/main">
    <mc:Choice Requires="p14">
      <p:transition spd="slow" p14:dur="2500" advClick="0" advTm="22357">
        <p:checker/>
      </p:transition>
    </mc:Choice>
    <mc:Fallback xmlns="">
      <p:transition spd="slow" advClick="0" advTm="22357">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HASSAN\890288.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50737" y="1484784"/>
            <a:ext cx="5275089" cy="466214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0145797"/>
      </p:ext>
    </p:extLst>
  </p:cSld>
  <p:clrMapOvr>
    <a:masterClrMapping/>
  </p:clrMapOvr>
  <mc:AlternateContent xmlns:mc="http://schemas.openxmlformats.org/markup-compatibility/2006" xmlns:p14="http://schemas.microsoft.com/office/powerpoint/2010/main">
    <mc:Choice Requires="p14">
      <p:transition spd="slow" p14:dur="2000" advClick="0" advTm="10891"/>
    </mc:Choice>
    <mc:Fallback xmlns="">
      <p:transition spd="slow" advClick="0" advTm="10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Pushpi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605</TotalTime>
  <Words>216</Words>
  <Application>Microsoft Office PowerPoint</Application>
  <PresentationFormat>On-screen Show (4:3)</PresentationFormat>
  <Paragraphs>25</Paragraphs>
  <Slides>6</Slides>
  <Notes>0</Notes>
  <HiddenSlides>0</HiddenSlides>
  <MMClips>6</MMClips>
  <ScaleCrop>false</ScaleCrop>
  <HeadingPairs>
    <vt:vector size="4" baseType="variant">
      <vt:variant>
        <vt:lpstr>Theme</vt:lpstr>
      </vt:variant>
      <vt:variant>
        <vt:i4>3</vt:i4>
      </vt:variant>
      <vt:variant>
        <vt:lpstr>Slide Titles</vt:lpstr>
      </vt:variant>
      <vt:variant>
        <vt:i4>6</vt:i4>
      </vt:variant>
    </vt:vector>
  </HeadingPairs>
  <TitlesOfParts>
    <vt:vector size="9" baseType="lpstr">
      <vt:lpstr>Hardcover</vt:lpstr>
      <vt:lpstr>Opulent</vt:lpstr>
      <vt:lpstr>Pushpin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الإعلام ودوره فى التنمية من منطلق النظريات الغربية</dc:title>
  <dc:creator/>
  <cp:lastModifiedBy>lab</cp:lastModifiedBy>
  <cp:revision>106</cp:revision>
  <dcterms:created xsi:type="dcterms:W3CDTF">2006-08-16T00:00:00Z</dcterms:created>
  <dcterms:modified xsi:type="dcterms:W3CDTF">2020-04-20T06:47:01Z</dcterms:modified>
</cp:coreProperties>
</file>