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7B6D-EEED-4EE8-9F5F-5B5AA41CB4B7}" type="datetimeFigureOut">
              <a:rPr lang="ar-EG" smtClean="0"/>
              <a:t>04/09/1441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5D6F-100D-4073-92CC-365BDEE165F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5281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7B6D-EEED-4EE8-9F5F-5B5AA41CB4B7}" type="datetimeFigureOut">
              <a:rPr lang="ar-EG" smtClean="0"/>
              <a:t>04/09/1441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5D6F-100D-4073-92CC-365BDEE165F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83722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7B6D-EEED-4EE8-9F5F-5B5AA41CB4B7}" type="datetimeFigureOut">
              <a:rPr lang="ar-EG" smtClean="0"/>
              <a:t>04/09/1441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5D6F-100D-4073-92CC-365BDEE165F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6054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7B6D-EEED-4EE8-9F5F-5B5AA41CB4B7}" type="datetimeFigureOut">
              <a:rPr lang="ar-EG" smtClean="0"/>
              <a:t>04/09/1441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5D6F-100D-4073-92CC-365BDEE165F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104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7B6D-EEED-4EE8-9F5F-5B5AA41CB4B7}" type="datetimeFigureOut">
              <a:rPr lang="ar-EG" smtClean="0"/>
              <a:t>04/09/1441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5D6F-100D-4073-92CC-365BDEE165F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088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7B6D-EEED-4EE8-9F5F-5B5AA41CB4B7}" type="datetimeFigureOut">
              <a:rPr lang="ar-EG" smtClean="0"/>
              <a:t>04/09/1441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5D6F-100D-4073-92CC-365BDEE165F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1107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7B6D-EEED-4EE8-9F5F-5B5AA41CB4B7}" type="datetimeFigureOut">
              <a:rPr lang="ar-EG" smtClean="0"/>
              <a:t>04/09/1441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5D6F-100D-4073-92CC-365BDEE165F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21211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7B6D-EEED-4EE8-9F5F-5B5AA41CB4B7}" type="datetimeFigureOut">
              <a:rPr lang="ar-EG" smtClean="0"/>
              <a:t>04/09/1441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5D6F-100D-4073-92CC-365BDEE165F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8621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7B6D-EEED-4EE8-9F5F-5B5AA41CB4B7}" type="datetimeFigureOut">
              <a:rPr lang="ar-EG" smtClean="0"/>
              <a:t>04/09/1441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5D6F-100D-4073-92CC-365BDEE165F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140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7B6D-EEED-4EE8-9F5F-5B5AA41CB4B7}" type="datetimeFigureOut">
              <a:rPr lang="ar-EG" smtClean="0"/>
              <a:t>04/09/1441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5D6F-100D-4073-92CC-365BDEE165F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3888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7B6D-EEED-4EE8-9F5F-5B5AA41CB4B7}" type="datetimeFigureOut">
              <a:rPr lang="ar-EG" smtClean="0"/>
              <a:t>04/09/1441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5D6F-100D-4073-92CC-365BDEE165F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3231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37B6D-EEED-4EE8-9F5F-5B5AA41CB4B7}" type="datetimeFigureOut">
              <a:rPr lang="ar-EG" smtClean="0"/>
              <a:t>04/09/1441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E5D6F-100D-4073-92CC-365BDEE165F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8008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55453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ar-EG" dirty="0" smtClean="0"/>
              <a:t>مزايا </a:t>
            </a:r>
            <a:r>
              <a:rPr lang="ar-EG" dirty="0" smtClean="0"/>
              <a:t>الإعلان في السينما: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- يجلس الجمهور بالسينما جلسة مريحة، الأمر الذي يجعله في حالة نفسية جيدة تسمح له بتقبل </a:t>
            </a:r>
            <a:r>
              <a:rPr lang="ar-EG" dirty="0" smtClean="0"/>
              <a:t>ما يعرض </a:t>
            </a:r>
            <a:r>
              <a:rPr lang="ar-EG" dirty="0" smtClean="0"/>
              <a:t>عليهم بنفس منشرحة، مما يزيد من تعرضه وفهمه للإعلان.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- بما أن السينما وسيلة إعلان محلية </a:t>
            </a:r>
            <a:r>
              <a:rPr lang="ar-EG" dirty="0" smtClean="0"/>
              <a:t>فإنها </a:t>
            </a:r>
            <a:r>
              <a:rPr lang="ar-EG" dirty="0" smtClean="0"/>
              <a:t>تصلح لاختبار الحملات الإعلانية قبل نشرها على نطاق واسع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- الحجم الكبير للإعلان نتيجة كبر حجم الشاشة.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822969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ar-EG" dirty="0" smtClean="0"/>
              <a:t>عيوب الإعلان في السينما: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أما ما يعاب عن السينما كوسيلة إعلانية فهو أن الإعلانات </a:t>
            </a:r>
            <a:r>
              <a:rPr lang="ar-EG" dirty="0" smtClean="0"/>
              <a:t>غالبا </a:t>
            </a:r>
            <a:r>
              <a:rPr lang="ar-EG" dirty="0" smtClean="0"/>
              <a:t>ما تعرض في وقت الاستراحة </a:t>
            </a:r>
            <a:r>
              <a:rPr lang="ar-EG" dirty="0" smtClean="0"/>
              <a:t>حيث يكون </a:t>
            </a:r>
            <a:r>
              <a:rPr lang="ar-EG" dirty="0" smtClean="0"/>
              <a:t>عدد كبير من المتفرجين قد تركوا مقاعدهم، إضافة إلى ذلك صعوبة التغطية الشاملة علي </a:t>
            </a:r>
            <a:r>
              <a:rPr lang="ar-EG" dirty="0" smtClean="0"/>
              <a:t>المستوي الوطني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878005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algn="justLow"/>
            <a:r>
              <a:rPr lang="ar-EG" dirty="0" smtClean="0"/>
              <a:t>الإنترنت</a:t>
            </a:r>
            <a:r>
              <a:rPr lang="ar-EG" dirty="0" smtClean="0"/>
              <a:t>:</a:t>
            </a:r>
          </a:p>
          <a:p>
            <a:pPr algn="justLow"/>
            <a:r>
              <a:rPr lang="ar-EG" dirty="0" smtClean="0"/>
              <a:t>هو استخدام تكنولوجيا المعلومات للتعريف بالفوائد والخدمات، وللربط الفعال بين الوظائف </a:t>
            </a:r>
            <a:r>
              <a:rPr lang="ar-EG" dirty="0" smtClean="0"/>
              <a:t>التي يوفرها </a:t>
            </a:r>
            <a:r>
              <a:rPr lang="ar-EG" dirty="0" smtClean="0"/>
              <a:t>البائعون والمشترون.</a:t>
            </a:r>
          </a:p>
          <a:p>
            <a:pPr algn="justLow"/>
            <a:r>
              <a:rPr lang="ar-EG" dirty="0" smtClean="0"/>
              <a:t> :</a:t>
            </a:r>
            <a:r>
              <a:rPr lang="ar-EG" dirty="0" smtClean="0"/>
              <a:t>1-مزايا </a:t>
            </a:r>
            <a:r>
              <a:rPr lang="ar-EG" dirty="0" smtClean="0"/>
              <a:t>الإعلان في الانترنيت:</a:t>
            </a:r>
          </a:p>
          <a:p>
            <a:pPr algn="justLow"/>
            <a:r>
              <a:rPr lang="ar-EG" dirty="0" smtClean="0"/>
              <a:t>- إمكانية استخدام عنصر الصورة والنص المكتوب وهو ما يثير ويجذب المستهلك.</a:t>
            </a:r>
          </a:p>
          <a:p>
            <a:pPr algn="justLow"/>
            <a:r>
              <a:rPr lang="ar-EG" dirty="0" smtClean="0"/>
              <a:t>- يعتبر الإعلان على شبكة </a:t>
            </a:r>
            <a:r>
              <a:rPr lang="ar-EG" dirty="0" smtClean="0"/>
              <a:t>الويب </a:t>
            </a:r>
            <a:r>
              <a:rPr lang="ar-EG" dirty="0" smtClean="0"/>
              <a:t>وسيلة لإبرام الصفقات التجارية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778988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Low"/>
            <a:r>
              <a:rPr lang="ar-EG" dirty="0" smtClean="0"/>
              <a:t>يمكن للإعلانات عبر الإنترنت أن تتسم بالتفاعل </a:t>
            </a:r>
            <a:r>
              <a:rPr lang="ar-EG" dirty="0" smtClean="0"/>
              <a:t>مع الجمهور</a:t>
            </a:r>
            <a:r>
              <a:rPr lang="ar-EG" dirty="0" smtClean="0"/>
              <a:t>، حيث يمكنك السؤال عن رد </a:t>
            </a:r>
            <a:r>
              <a:rPr lang="ar-EG" dirty="0" smtClean="0"/>
              <a:t>فعل المشاهد </a:t>
            </a:r>
            <a:r>
              <a:rPr lang="ar-EG" dirty="0" smtClean="0"/>
              <a:t>أو استقبال طلبات أو الإجابة عن الأسئلة مباشرة.</a:t>
            </a:r>
          </a:p>
          <a:p>
            <a:pPr algn="justLow"/>
            <a:r>
              <a:rPr lang="ar-EG" dirty="0" smtClean="0"/>
              <a:t>- يمكن لعلامات الإعلان الظهور حسب عدد المرات التي تريدها، فالإنترنت متاحة في جميع الأوقات.</a:t>
            </a:r>
          </a:p>
          <a:p>
            <a:pPr algn="justLow"/>
            <a:r>
              <a:rPr lang="ar-EG" dirty="0" smtClean="0"/>
              <a:t>- يمكن للمعلنين عبر الإنترنت الوصول إلى جمهور عالمي، بغض النظر عن حواجز اللغة فإن </a:t>
            </a:r>
            <a:r>
              <a:rPr lang="ar-EG" dirty="0" smtClean="0"/>
              <a:t>أي شخص </a:t>
            </a:r>
            <a:r>
              <a:rPr lang="ar-EG" dirty="0" smtClean="0"/>
              <a:t>في أي مكان في العالم يمكنه الحصول على معلومات عن منتجك أو خدماتك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71362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dirty="0" smtClean="0"/>
              <a:t>عيوب الإعلان في </a:t>
            </a:r>
            <a:r>
              <a:rPr lang="ar-EG" dirty="0" smtClean="0"/>
              <a:t>الانترنت</a:t>
            </a:r>
            <a:r>
              <a:rPr lang="ar-EG" dirty="0" smtClean="0"/>
              <a:t>: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- بالرغم من أن شعبية الإنترنت في ازدياد واضح إلا أنه من الصعب قياس تأثير الإعلان باستخدامها.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- يمكن أن تختلف تكلفة الإعلان عبر الإنترنت اختلافاً كبيراً، لذا من الأفضل مقارنة عدد من </a:t>
            </a:r>
            <a:r>
              <a:rPr lang="ar-EG" dirty="0" smtClean="0"/>
              <a:t>المواقع التي </a:t>
            </a:r>
            <a:r>
              <a:rPr lang="ar-EG" dirty="0" smtClean="0"/>
              <a:t>يزورها عدد كبير من الأشخاص لتحديد أفضل الطرق لإنفاق أموالك على الإعلان </a:t>
            </a:r>
            <a:r>
              <a:rPr lang="ar-EG" dirty="0" smtClean="0"/>
              <a:t>بهذه </a:t>
            </a:r>
            <a:r>
              <a:rPr lang="ar-EG" dirty="0" smtClean="0"/>
              <a:t>الطريقة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953420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Low">
              <a:lnSpc>
                <a:spcPct val="200000"/>
              </a:lnSpc>
            </a:pPr>
            <a:r>
              <a:rPr lang="ar-EG" dirty="0" smtClean="0"/>
              <a:t>الحملات الاعلانية:-</a:t>
            </a:r>
          </a:p>
          <a:p>
            <a:pPr algn="justLow">
              <a:lnSpc>
                <a:spcPct val="200000"/>
              </a:lnSpc>
            </a:pPr>
            <a:r>
              <a:rPr lang="ar-EG" dirty="0" smtClean="0"/>
              <a:t>إن التخطيط والتصميم الجيد للبرامج و الحملات الإعلانية وكذا تنفيذها ومتابعتها و تقييمها تعد </a:t>
            </a:r>
            <a:r>
              <a:rPr lang="ar-EG" dirty="0" smtClean="0"/>
              <a:t>من المتطلبات </a:t>
            </a:r>
            <a:r>
              <a:rPr lang="ar-EG" dirty="0" smtClean="0"/>
              <a:t>الأساسية لنجاح النشاط الإعلاني من جهة و النشاط التسويقي ككل للمؤسسة من جهة أخرى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4255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Low">
              <a:lnSpc>
                <a:spcPct val="150000"/>
              </a:lnSpc>
            </a:pPr>
            <a:r>
              <a:rPr lang="ar-EG" dirty="0" smtClean="0"/>
              <a:t>تعريف </a:t>
            </a:r>
            <a:r>
              <a:rPr lang="ar-EG" dirty="0" smtClean="0"/>
              <a:t>الحملة</a:t>
            </a:r>
            <a:endParaRPr lang="en-US" dirty="0" smtClean="0"/>
          </a:p>
          <a:p>
            <a:pPr algn="justLow">
              <a:lnSpc>
                <a:spcPct val="150000"/>
              </a:lnSpc>
            </a:pPr>
            <a:r>
              <a:rPr lang="ar-EG" dirty="0" smtClean="0"/>
              <a:t>الحملة الإعلانية هي "مجموعة من الجهود الإعلانية المتكاملة الخاصة بسلعة أو خدمة معينة و التي </a:t>
            </a:r>
            <a:r>
              <a:rPr lang="ar-EG" dirty="0" smtClean="0"/>
              <a:t>تغطي فترة </a:t>
            </a:r>
            <a:r>
              <a:rPr lang="ar-EG" dirty="0" smtClean="0"/>
              <a:t>زمنية معينة و تحتوي على عدد من الرسائل لها هدف أو مضمون مشترك"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وهي أيضا برنامج إعلاني يتم توجيهه إلى فئات معينة من المستهلكين الحاليين والمرتقبين من </a:t>
            </a:r>
            <a:r>
              <a:rPr lang="ar-EG" dirty="0" smtClean="0"/>
              <a:t>خلال جهود </a:t>
            </a:r>
            <a:r>
              <a:rPr lang="ar-EG" dirty="0" smtClean="0"/>
              <a:t>مدروسة.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771516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ar-EG" dirty="0" smtClean="0"/>
              <a:t>الخطوات الأساسية لتكوين الحملة الإعلانية: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جمع </a:t>
            </a:r>
            <a:r>
              <a:rPr lang="ar-EG" dirty="0" smtClean="0"/>
              <a:t>البيانات والمعلومات: وفيها يتم جمع البيانات وعن السلعة والمستهلك والبيئة </a:t>
            </a:r>
            <a:r>
              <a:rPr lang="ar-EG" dirty="0" smtClean="0"/>
              <a:t>والسوق وطبيعة </a:t>
            </a:r>
            <a:r>
              <a:rPr lang="ar-EG" dirty="0" smtClean="0"/>
              <a:t>السلعة ومكانتها في السوق ومراحل نموها.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 </a:t>
            </a:r>
            <a:r>
              <a:rPr lang="ar-EG" dirty="0" smtClean="0"/>
              <a:t>تحديد </a:t>
            </a:r>
            <a:r>
              <a:rPr lang="ar-EG" dirty="0" smtClean="0"/>
              <a:t>الأهداف: ويتم فيها تحديد أهداف الحملة، ويأخذ بعين الاعتبار الأهداف </a:t>
            </a:r>
            <a:r>
              <a:rPr lang="ar-EG" dirty="0" smtClean="0"/>
              <a:t>العامة للتسويق </a:t>
            </a:r>
            <a:r>
              <a:rPr lang="ar-EG" dirty="0" smtClean="0"/>
              <a:t>وأهداف المؤسسة بحيث تكمل الأهداف بعضها البعض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13783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justLow"/>
            <a:r>
              <a:rPr lang="ar-EG" dirty="0" smtClean="0"/>
              <a:t>اختيار الوسائل الإعلانية: ويتم تحديد الوسائل حسب ما هو متوفر في </a:t>
            </a:r>
            <a:r>
              <a:rPr lang="ar-EG" dirty="0" smtClean="0"/>
              <a:t>المجتمع </a:t>
            </a:r>
            <a:r>
              <a:rPr lang="ar-EG" dirty="0" smtClean="0"/>
              <a:t>من وسائل </a:t>
            </a:r>
            <a:r>
              <a:rPr lang="ar-EG" dirty="0" smtClean="0"/>
              <a:t>وفى الغالب </a:t>
            </a:r>
            <a:r>
              <a:rPr lang="ar-EG" dirty="0" smtClean="0"/>
              <a:t>تستخدم الحملات أكثر من وسيلة.</a:t>
            </a:r>
          </a:p>
          <a:p>
            <a:pPr algn="justLow"/>
            <a:r>
              <a:rPr lang="ar-EG" dirty="0" smtClean="0"/>
              <a:t> </a:t>
            </a:r>
            <a:r>
              <a:rPr lang="ar-EG" dirty="0" smtClean="0"/>
              <a:t>تحديد </a:t>
            </a:r>
            <a:r>
              <a:rPr lang="ar-EG" dirty="0" smtClean="0"/>
              <a:t>ميزانيات الحملة: ونقصد </a:t>
            </a:r>
            <a:r>
              <a:rPr lang="ar-EG" dirty="0" smtClean="0"/>
              <a:t>بها </a:t>
            </a:r>
            <a:r>
              <a:rPr lang="ar-EG" dirty="0" smtClean="0"/>
              <a:t>المخصصات المالية للحملة أي الأموال التي </a:t>
            </a:r>
            <a:r>
              <a:rPr lang="ar-EG" dirty="0" smtClean="0"/>
              <a:t>تخصصها الشركات </a:t>
            </a:r>
            <a:r>
              <a:rPr lang="ar-EG" dirty="0" smtClean="0"/>
              <a:t>للإنفاق الإعلاني.</a:t>
            </a:r>
          </a:p>
          <a:p>
            <a:pPr algn="justLow"/>
            <a:r>
              <a:rPr lang="ar-EG" dirty="0" smtClean="0"/>
              <a:t>جدولة </a:t>
            </a:r>
            <a:r>
              <a:rPr lang="ar-EG" dirty="0" smtClean="0"/>
              <a:t>الحملة: والمقصود بالجدولة تقسيم وتوزيع الإعلانات والنشاط الإعلاني علي </a:t>
            </a:r>
            <a:r>
              <a:rPr lang="ar-EG" dirty="0" smtClean="0"/>
              <a:t>الفترة الزمنية </a:t>
            </a:r>
            <a:r>
              <a:rPr lang="ar-EG" dirty="0" smtClean="0"/>
              <a:t>للحملات ويراعي حجم التكرار للرسائل الإعلانية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525092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Low"/>
            <a:r>
              <a:rPr lang="ar-EG" dirty="0" smtClean="0"/>
              <a:t>تقييم الحملات: ونقصد </a:t>
            </a:r>
            <a:r>
              <a:rPr lang="ar-EG" dirty="0" smtClean="0"/>
              <a:t>بها </a:t>
            </a:r>
            <a:r>
              <a:rPr lang="ar-EG" dirty="0" smtClean="0"/>
              <a:t>عمليات المتابعة والتنفيذ للحملات ومن المتعارف عليه </a:t>
            </a:r>
            <a:r>
              <a:rPr lang="ar-EG" dirty="0" smtClean="0"/>
              <a:t>وجود تقييم </a:t>
            </a:r>
            <a:r>
              <a:rPr lang="ar-EG" dirty="0" smtClean="0"/>
              <a:t>قبلي وبعدي للحملات الإعلانية</a:t>
            </a:r>
          </a:p>
          <a:p>
            <a:pPr algn="justLow"/>
            <a:r>
              <a:rPr lang="ar-EG" dirty="0" smtClean="0"/>
              <a:t>ساليب تخطيط الحملات الإعلانية:</a:t>
            </a:r>
          </a:p>
          <a:p>
            <a:pPr algn="justLow"/>
            <a:r>
              <a:rPr lang="ar-EG" dirty="0" smtClean="0"/>
              <a:t>أسلوب </a:t>
            </a:r>
            <a:r>
              <a:rPr lang="ar-EG" dirty="0" smtClean="0"/>
              <a:t>الخطة </a:t>
            </a:r>
            <a:r>
              <a:rPr lang="ar-EG" dirty="0" smtClean="0"/>
              <a:t>المستمرة1</a:t>
            </a:r>
          </a:p>
          <a:p>
            <a:pPr algn="justLow"/>
            <a:r>
              <a:rPr lang="ar-EG" dirty="0" smtClean="0"/>
              <a:t>و </a:t>
            </a:r>
            <a:r>
              <a:rPr lang="ar-EG" dirty="0" smtClean="0"/>
              <a:t>بمقتضى هذا الأسلوب يتم توجيه الحملة الإعلانية إلى الجمهور بصفة عامة طول مدة الحملة، </a:t>
            </a:r>
            <a:r>
              <a:rPr lang="ar-EG" dirty="0" smtClean="0"/>
              <a:t>وقد تكون </a:t>
            </a:r>
            <a:r>
              <a:rPr lang="ar-EG" dirty="0" smtClean="0"/>
              <a:t>الرسالة الإعلانية واحدة لا تتغير أثناء تلك المدة، و تتضمن من البيانات و المعلومات ما يتكرر نشره </a:t>
            </a:r>
            <a:r>
              <a:rPr lang="ar-EG" dirty="0" smtClean="0"/>
              <a:t>في الوسائل </a:t>
            </a:r>
            <a:r>
              <a:rPr lang="ar-EG" dirty="0" smtClean="0"/>
              <a:t>الإعلانية المختارة،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91685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Low"/>
            <a:r>
              <a:rPr lang="ar-EG" dirty="0" smtClean="0"/>
              <a:t>وسائل الاعلان المرئية والمسموعه:-</a:t>
            </a:r>
          </a:p>
          <a:p>
            <a:pPr algn="justLow"/>
            <a:r>
              <a:rPr lang="ar-EG" dirty="0" smtClean="0"/>
              <a:t>الإذاعة (الراديو) :</a:t>
            </a:r>
          </a:p>
          <a:p>
            <a:pPr algn="justLow"/>
            <a:r>
              <a:rPr lang="ar-EG" dirty="0" smtClean="0"/>
              <a:t>لازالت الإذاعة تعتبر من الوسائل الإعلانية المهمة في جميع دول العالم لإبلاغ رسالة المعلن إلى جمهور المستهلكين، و ذلك لتميزه بطول فترات البث، و تعدد البرامج التي يقدمها، و قدرته على الوصول إلى جماعات مختلفة من المستهلكين من بينهم الأميون، وأيضا وسيلة منخفضة التكلفة وواسعة الانتشار، وقد تصل لقطاعات سوقية متعددة ، وتتميز بإمكانية تكرار الرسالة الإعلانية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39227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ar-EG" dirty="0" smtClean="0"/>
              <a:t>أو قد تتناول الحملة مجموعة من الرسائل ترتكز كل منهاعلى فكرة إعلانية </a:t>
            </a:r>
            <a:r>
              <a:rPr lang="ar-EG" dirty="0" smtClean="0"/>
              <a:t>معينة ولا </a:t>
            </a:r>
            <a:r>
              <a:rPr lang="ar-EG" dirty="0" smtClean="0"/>
              <a:t>توجد علاقة بين الواحدة منها بالأخرى، إلا </a:t>
            </a:r>
            <a:r>
              <a:rPr lang="ar-EG" dirty="0" smtClean="0"/>
              <a:t>أنها </a:t>
            </a:r>
            <a:r>
              <a:rPr lang="ar-EG" dirty="0" smtClean="0"/>
              <a:t>تصدرمن معلن واحد، ويتناسب هذا الأسلوب مع </a:t>
            </a:r>
            <a:r>
              <a:rPr lang="ar-EG" dirty="0" smtClean="0"/>
              <a:t>السلع ذات </a:t>
            </a:r>
            <a:r>
              <a:rPr lang="ar-EG" dirty="0" smtClean="0"/>
              <a:t>الجمهور العام الذي يشمل كافة فئات </a:t>
            </a:r>
            <a:r>
              <a:rPr lang="ar-EG" dirty="0" smtClean="0"/>
              <a:t>المجتمع </a:t>
            </a:r>
            <a:r>
              <a:rPr lang="ar-EG" dirty="0" smtClean="0"/>
              <a:t>و التي يكون التركيز فيها على نقاط بيعيه محددة </a:t>
            </a:r>
            <a:r>
              <a:rPr lang="ar-EG" dirty="0" smtClean="0"/>
              <a:t>وسهلة، وهو </a:t>
            </a:r>
            <a:r>
              <a:rPr lang="ar-EG" dirty="0" smtClean="0"/>
              <a:t>أسلوب يستمر بوتيرة واحدة طول الفترة الزمنية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223298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ar-EG" dirty="0" smtClean="0"/>
              <a:t>أسلوب الخطة </a:t>
            </a:r>
            <a:r>
              <a:rPr lang="ar-EG" dirty="0" smtClean="0"/>
              <a:t>المجزأه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تستعمل </a:t>
            </a:r>
            <a:r>
              <a:rPr lang="ar-EG" dirty="0" smtClean="0"/>
              <a:t>في حين تجزئة السوق إلى فئات تتسم كل فئة بخصائص معينة وتعد رسالة مناسبة لكل فئة </a:t>
            </a:r>
            <a:r>
              <a:rPr lang="ar-EG" dirty="0" smtClean="0"/>
              <a:t>في كل </a:t>
            </a:r>
            <a:r>
              <a:rPr lang="ar-EG" dirty="0" smtClean="0"/>
              <a:t>مرحلة من مراحل الحملة الإعلانية، وهو أسلوب يتم علي فترات معينة يضعها القائمين علي </a:t>
            </a:r>
            <a:r>
              <a:rPr lang="ar-EG" dirty="0" smtClean="0"/>
              <a:t>الحملات الإعلانية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550980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200000"/>
              </a:lnSpc>
            </a:pPr>
            <a:r>
              <a:rPr lang="ar-EG" dirty="0" smtClean="0"/>
              <a:t>أسلوب الخطة المتكاملة </a:t>
            </a:r>
            <a:endParaRPr lang="ar-EG" dirty="0"/>
          </a:p>
          <a:p>
            <a:pPr algn="justLow">
              <a:lnSpc>
                <a:spcPct val="200000"/>
              </a:lnSpc>
            </a:pPr>
            <a:r>
              <a:rPr lang="ar-EG" dirty="0" smtClean="0"/>
              <a:t>ويقوم </a:t>
            </a:r>
            <a:r>
              <a:rPr lang="ar-EG" dirty="0" smtClean="0"/>
              <a:t>هذا الأسلوب علي أساس مجموعة أفكار تعمل علي تحقيق أهدف جزئية أو مرحلية، </a:t>
            </a:r>
            <a:r>
              <a:rPr lang="ar-EG" dirty="0" smtClean="0"/>
              <a:t>وهنا تكون </a:t>
            </a:r>
            <a:r>
              <a:rPr lang="ar-EG" dirty="0" smtClean="0"/>
              <a:t>الرسائل الإعلانية متنوعة ومتعددة.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657079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algn="justLow"/>
            <a:r>
              <a:rPr lang="ar-EG" dirty="0" smtClean="0"/>
              <a:t>مزايا الإعلان في الإذاعة:</a:t>
            </a:r>
          </a:p>
          <a:p>
            <a:pPr algn="justLow"/>
            <a:r>
              <a:rPr lang="ar-EG" dirty="0" smtClean="0"/>
              <a:t>- أنه وسيلة إعلان سمعية يتسع فيها </a:t>
            </a:r>
            <a:r>
              <a:rPr lang="ar-EG" dirty="0" smtClean="0"/>
              <a:t>المجال </a:t>
            </a:r>
            <a:r>
              <a:rPr lang="ar-EG" dirty="0" smtClean="0"/>
              <a:t>للشرح الوافي، الأمر الذي </a:t>
            </a:r>
            <a:r>
              <a:rPr lang="ar-EG" dirty="0" smtClean="0"/>
              <a:t>يقراها </a:t>
            </a:r>
            <a:r>
              <a:rPr lang="ar-EG" dirty="0" smtClean="0"/>
              <a:t>من طريقة </a:t>
            </a:r>
            <a:r>
              <a:rPr lang="ar-EG" dirty="0" smtClean="0"/>
              <a:t>الاتصال الشخصي</a:t>
            </a:r>
            <a:r>
              <a:rPr lang="ar-EG" dirty="0" smtClean="0"/>
              <a:t>.</a:t>
            </a:r>
          </a:p>
          <a:p>
            <a:pPr algn="justLow"/>
            <a:r>
              <a:rPr lang="ar-EG" dirty="0" smtClean="0"/>
              <a:t>- انخفاض التكلفة نسبيا عند الإعلان بالراديو بالمقارنة بالوسائل الأخرى.</a:t>
            </a:r>
          </a:p>
          <a:p>
            <a:pPr algn="justLow"/>
            <a:r>
              <a:rPr lang="ar-EG" dirty="0" smtClean="0"/>
              <a:t>- يستطيع المعلن أن يقدم رسالته الإعلانية بلغات مختلفة تناسب جمهور المستمعين.</a:t>
            </a:r>
          </a:p>
          <a:p>
            <a:pPr algn="justLow"/>
            <a:r>
              <a:rPr lang="ar-EG" dirty="0" smtClean="0"/>
              <a:t>- إمكانية استغلال نبرات الصوت في التأثير على المستهلكين.</a:t>
            </a:r>
          </a:p>
          <a:p>
            <a:r>
              <a:rPr lang="ar-EG" dirty="0" smtClean="0"/>
              <a:t>- تعتبر مناسبة خاصة للجمهور الذي لا يعرف القر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699212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algn="justLow"/>
            <a:r>
              <a:rPr lang="ar-EG" dirty="0" smtClean="0"/>
              <a:t>عيوب الإعلان في الإذاعة:</a:t>
            </a:r>
          </a:p>
          <a:p>
            <a:pPr algn="justLow"/>
            <a:r>
              <a:rPr lang="ar-EG" dirty="0" smtClean="0"/>
              <a:t>- احتمال تضايق المستمعين بسبب طول الوقت الذي قد تستغرقه الإعلانات.</a:t>
            </a:r>
          </a:p>
          <a:p>
            <a:pPr algn="justLow"/>
            <a:r>
              <a:rPr lang="ar-EG" dirty="0" smtClean="0"/>
              <a:t>- الاعتماد علي حاسة السمع فقط دون </a:t>
            </a:r>
            <a:r>
              <a:rPr lang="ar-EG" dirty="0" smtClean="0"/>
              <a:t>الرؤية عدم </a:t>
            </a:r>
            <a:r>
              <a:rPr lang="ar-EG" dirty="0" smtClean="0"/>
              <a:t>قدرة المستمع على متابعة الإعلان إذا ما فاتته كلمة أو جملة في الإعلان لعدم إمكانية </a:t>
            </a:r>
            <a:r>
              <a:rPr lang="ar-EG" dirty="0" smtClean="0"/>
              <a:t>استعادلها</a:t>
            </a:r>
            <a:r>
              <a:rPr lang="ar-EG" dirty="0"/>
              <a:t> </a:t>
            </a:r>
            <a:r>
              <a:rPr lang="ar-EG" dirty="0" smtClean="0"/>
              <a:t>إلا </a:t>
            </a:r>
            <a:r>
              <a:rPr lang="ar-EG" dirty="0" smtClean="0"/>
              <a:t>إذا استمع للإعلان مرات متعددة مما يتطلب عناية كبيرة في إعداد المادة الإعلانية للإذاعة.</a:t>
            </a:r>
          </a:p>
          <a:p>
            <a:pPr algn="justLow"/>
            <a:r>
              <a:rPr lang="ar-EG" dirty="0" smtClean="0"/>
              <a:t>- انخفاض درجة انتباه للرسالة الإعلانية وذلك لانشغال الأفراد غالبا بأعمال أخرى عند </a:t>
            </a:r>
            <a:r>
              <a:rPr lang="ar-EG" dirty="0" smtClean="0"/>
              <a:t>استماعهم للراديو </a:t>
            </a:r>
            <a:r>
              <a:rPr lang="ar-EG" dirty="0" smtClean="0"/>
              <a:t>مما يقلل احتمال وصول الرسالة إليهم.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36436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ar-EG" dirty="0" smtClean="0"/>
              <a:t>التلفزيون :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يعتبر التلفزيون وسيلة إعلانية مهمة و متطورة في الوقت الحاضر، فهو يساعد المعلن على إبلاغ </a:t>
            </a:r>
            <a:r>
              <a:rPr lang="ar-EG" dirty="0" smtClean="0"/>
              <a:t>رسالته الإعلانية </a:t>
            </a:r>
            <a:r>
              <a:rPr lang="ar-EG" dirty="0" smtClean="0"/>
              <a:t>إلى جمهور المشاهدين بطريقة تستطيع جذب انتباههم و </a:t>
            </a:r>
            <a:r>
              <a:rPr lang="ar-EG" dirty="0" smtClean="0"/>
              <a:t>تشجعهم </a:t>
            </a:r>
            <a:r>
              <a:rPr lang="ar-EG" dirty="0" smtClean="0"/>
              <a:t>على شراء السلعة. و قد </a:t>
            </a:r>
            <a:r>
              <a:rPr lang="ar-EG" dirty="0" smtClean="0"/>
              <a:t>ساعدت الأقمار </a:t>
            </a:r>
            <a:r>
              <a:rPr lang="ar-EG" dirty="0" smtClean="0"/>
              <a:t>الصناعية على تسهيل مهمة ربط الشبكة التلفزيونية مع الكثير من دول العالم بحيث أصبح </a:t>
            </a:r>
            <a:r>
              <a:rPr lang="ar-EG" dirty="0" smtClean="0"/>
              <a:t>بالإمكان نقل </a:t>
            </a:r>
            <a:r>
              <a:rPr lang="ar-EG" dirty="0" smtClean="0"/>
              <a:t>البرامج التلفزيونية إلى أكثر من دولة في وقت واحد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932578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ar-EG" dirty="0" smtClean="0"/>
              <a:t>ويحتاج تصميم الإعلانات التلفزيونية وإخراجها إلى مهارات وكفاءات خاصة تزيد على </a:t>
            </a:r>
            <a:r>
              <a:rPr lang="ar-EG" dirty="0" smtClean="0"/>
              <a:t>الخبرة والكفاءة </a:t>
            </a:r>
            <a:r>
              <a:rPr lang="ar-EG" dirty="0" smtClean="0"/>
              <a:t>التي تتطلبها الإعلانات المطبوعة. و يتميز التلفزيون كوسيلة إعلانية بأثره الشديد على </a:t>
            </a:r>
            <a:r>
              <a:rPr lang="ar-EG" dirty="0" smtClean="0"/>
              <a:t>جمهور المشاهدين </a:t>
            </a:r>
            <a:r>
              <a:rPr lang="ar-EG" dirty="0" smtClean="0"/>
              <a:t>من مختلف الفئات، فالأسرة كلها تشاهد التلفزيون، و تتأثر بما يقدمه من مواد ترفيهية و ثقافية، </a:t>
            </a:r>
            <a:r>
              <a:rPr lang="ar-EG" dirty="0" smtClean="0"/>
              <a:t>كما يتميز </a:t>
            </a:r>
            <a:r>
              <a:rPr lang="ar-EG" dirty="0" smtClean="0"/>
              <a:t>باستخدامه للصورة والحركة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928928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algn="justLow"/>
            <a:r>
              <a:rPr lang="ar-EG" dirty="0" smtClean="0"/>
              <a:t>مزايا الإعلان في التلفزيون:</a:t>
            </a:r>
          </a:p>
          <a:p>
            <a:pPr algn="justLow"/>
            <a:r>
              <a:rPr lang="ar-EG" dirty="0" smtClean="0"/>
              <a:t>- يجمع بين الصورة والصوت والحركة ويضفي الحيوية علي الرسالة الإعلانية.</a:t>
            </a:r>
          </a:p>
          <a:p>
            <a:pPr algn="justLow"/>
            <a:r>
              <a:rPr lang="ar-EG" dirty="0" smtClean="0"/>
              <a:t>- يتيح رؤية السلعة والعبوة في شكلها المادي ويركز علي التفاصيل البصرية.</a:t>
            </a:r>
          </a:p>
          <a:p>
            <a:pPr algn="justLow"/>
            <a:r>
              <a:rPr lang="ar-EG" dirty="0" smtClean="0"/>
              <a:t>- عالي المصداقية والرسالة الإعلانية مباشرة وسريعة.</a:t>
            </a:r>
          </a:p>
          <a:p>
            <a:pPr algn="justLow"/>
            <a:r>
              <a:rPr lang="ar-EG" dirty="0" smtClean="0"/>
              <a:t>- وسيلة إعلامية ذات شعبية وانتشار واسع وتغطية شاملة، ومن ثم احتمال تعرض اكبر عدد </a:t>
            </a:r>
            <a:r>
              <a:rPr lang="ar-EG" dirty="0" smtClean="0"/>
              <a:t>ممكن من </a:t>
            </a:r>
            <a:r>
              <a:rPr lang="ar-EG" dirty="0" smtClean="0"/>
              <a:t>الجمهور </a:t>
            </a:r>
            <a:r>
              <a:rPr lang="ar-EG" dirty="0" smtClean="0"/>
              <a:t>للإعلان.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093938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Low"/>
            <a:r>
              <a:rPr lang="ar-EG" dirty="0" smtClean="0"/>
              <a:t>عيوب الإعلان في التلفزيون:</a:t>
            </a:r>
          </a:p>
          <a:p>
            <a:pPr algn="justLow"/>
            <a:r>
              <a:rPr lang="ar-EG" dirty="0" smtClean="0"/>
              <a:t>- ارتفاع تكلفة الإعلان بالتلفزيون بالمقارنة بالوسائل الأخرى مما لا يناسب صغار المعلنين.</a:t>
            </a:r>
          </a:p>
          <a:p>
            <a:pPr algn="justLow"/>
            <a:r>
              <a:rPr lang="ar-EG" dirty="0" smtClean="0"/>
              <a:t>- عرض عدد كبير من الإعلانات في وقت واحد يؤثر على فعالية ودرجة مصداقية كل منها، </a:t>
            </a:r>
            <a:r>
              <a:rPr lang="ar-EG" dirty="0" smtClean="0"/>
              <a:t>وقد يؤدي </a:t>
            </a:r>
            <a:r>
              <a:rPr lang="ar-EG" dirty="0" smtClean="0"/>
              <a:t>ذلك إلى عدم اهتمام المشاهدين بالإعلانات</a:t>
            </a:r>
          </a:p>
          <a:p>
            <a:pPr algn="justLow"/>
            <a:r>
              <a:rPr lang="ar-EG" dirty="0" smtClean="0"/>
              <a:t>صعوبة توجيه الرسالة الإعلانية إلى الجمهور المستهدف وحده إذ إن التلفزيون يخاطب الجميع </a:t>
            </a:r>
            <a:r>
              <a:rPr lang="ar-EG" dirty="0" smtClean="0"/>
              <a:t>في وقت </a:t>
            </a:r>
            <a:r>
              <a:rPr lang="ar-EG" dirty="0" smtClean="0"/>
              <a:t>واحد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91704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للاعلان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EG" dirty="0" smtClean="0"/>
              <a:t>السينـما </a:t>
            </a:r>
            <a:r>
              <a:rPr lang="ar-EG" dirty="0" smtClean="0"/>
              <a:t>: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تعتبر من الوسائل الإعلانية المرئية، وتشارك التلفزيون مزاياه الإعلانية مثل الصوت والصورة </a:t>
            </a:r>
            <a:r>
              <a:rPr lang="ar-EG" dirty="0" smtClean="0"/>
              <a:t>والحركة، يضاف </a:t>
            </a:r>
            <a:r>
              <a:rPr lang="ar-EG" dirty="0" smtClean="0"/>
              <a:t>إلى ذلك اتساع الشاشة وبالتالي كبر حجم الصورة المعروضة، و تأتي السينما في آخر قائمة </a:t>
            </a:r>
            <a:r>
              <a:rPr lang="ar-EG" dirty="0" smtClean="0"/>
              <a:t>الوسائل الإعلانية </a:t>
            </a:r>
            <a:r>
              <a:rPr lang="ar-EG" dirty="0" smtClean="0"/>
              <a:t>لأن نصيبها من جملة الإنفاق الإعلاني نسبته ضئيلة، وهذه ظاهرة عامة في كل الدول، وسببها </a:t>
            </a:r>
            <a:r>
              <a:rPr lang="ar-EG" dirty="0" smtClean="0"/>
              <a:t>يعود إلى </a:t>
            </a:r>
            <a:r>
              <a:rPr lang="ar-EG" dirty="0" smtClean="0"/>
              <a:t>التناقص المستمر في جمهور السينما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987321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FFFF00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1221</Words>
  <Application>Microsoft Office PowerPoint</Application>
  <PresentationFormat>On-screen Show (4:3)</PresentationFormat>
  <Paragraphs>86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  <vt:lpstr>مدخل للاعلان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للاعلان</dc:title>
  <dc:creator>UG</dc:creator>
  <cp:lastModifiedBy>UG</cp:lastModifiedBy>
  <cp:revision>26</cp:revision>
  <dcterms:created xsi:type="dcterms:W3CDTF">2020-04-25T17:12:23Z</dcterms:created>
  <dcterms:modified xsi:type="dcterms:W3CDTF">2020-04-26T20:03:15Z</dcterms:modified>
</cp:coreProperties>
</file>