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1" r:id="rId7"/>
    <p:sldId id="260" r:id="rId8"/>
    <p:sldId id="267" r:id="rId9"/>
    <p:sldId id="265" r:id="rId10"/>
    <p:sldId id="264" r:id="rId11"/>
    <p:sldId id="263"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6C70942-2906-493D-9860-7275FB9AD6A7}" type="datetimeFigureOut">
              <a:rPr lang="ar-EG" smtClean="0"/>
              <a:t>26/08/1441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377183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6C70942-2906-493D-9860-7275FB9AD6A7}" type="datetimeFigureOut">
              <a:rPr lang="ar-EG" smtClean="0"/>
              <a:t>26/08/1441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316180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6C70942-2906-493D-9860-7275FB9AD6A7}" type="datetimeFigureOut">
              <a:rPr lang="ar-EG" smtClean="0"/>
              <a:t>26/08/1441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169333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6C70942-2906-493D-9860-7275FB9AD6A7}" type="datetimeFigureOut">
              <a:rPr lang="ar-EG" smtClean="0"/>
              <a:t>26/08/1441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63507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70942-2906-493D-9860-7275FB9AD6A7}" type="datetimeFigureOut">
              <a:rPr lang="ar-EG" smtClean="0"/>
              <a:t>26/08/1441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126744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6C70942-2906-493D-9860-7275FB9AD6A7}" type="datetimeFigureOut">
              <a:rPr lang="ar-EG" smtClean="0"/>
              <a:t>26/08/1441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171620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6C70942-2906-493D-9860-7275FB9AD6A7}" type="datetimeFigureOut">
              <a:rPr lang="ar-EG" smtClean="0"/>
              <a:t>26/08/1441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300252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6C70942-2906-493D-9860-7275FB9AD6A7}" type="datetimeFigureOut">
              <a:rPr lang="ar-EG" smtClean="0"/>
              <a:t>26/08/1441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223513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70942-2906-493D-9860-7275FB9AD6A7}" type="datetimeFigureOut">
              <a:rPr lang="ar-EG" smtClean="0"/>
              <a:t>26/08/1441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2064153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70942-2906-493D-9860-7275FB9AD6A7}" type="datetimeFigureOut">
              <a:rPr lang="ar-EG" smtClean="0"/>
              <a:t>26/08/1441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157266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70942-2906-493D-9860-7275FB9AD6A7}" type="datetimeFigureOut">
              <a:rPr lang="ar-EG" smtClean="0"/>
              <a:t>26/08/1441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A0ECDEA-D90B-47F6-8F73-D5EF0ECF5FC8}" type="slidenum">
              <a:rPr lang="ar-EG" smtClean="0"/>
              <a:t>‹#›</a:t>
            </a:fld>
            <a:endParaRPr lang="ar-EG"/>
          </a:p>
        </p:txBody>
      </p:sp>
    </p:spTree>
    <p:extLst>
      <p:ext uri="{BB962C8B-B14F-4D97-AF65-F5344CB8AC3E}">
        <p14:creationId xmlns:p14="http://schemas.microsoft.com/office/powerpoint/2010/main" val="92188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C70942-2906-493D-9860-7275FB9AD6A7}" type="datetimeFigureOut">
              <a:rPr lang="ar-EG" smtClean="0"/>
              <a:t>26/08/1441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0ECDEA-D90B-47F6-8F73-D5EF0ECF5FC8}" type="slidenum">
              <a:rPr lang="ar-EG" smtClean="0"/>
              <a:t>‹#›</a:t>
            </a:fld>
            <a:endParaRPr lang="ar-EG"/>
          </a:p>
        </p:txBody>
      </p:sp>
    </p:spTree>
    <p:extLst>
      <p:ext uri="{BB962C8B-B14F-4D97-AF65-F5344CB8AC3E}">
        <p14:creationId xmlns:p14="http://schemas.microsoft.com/office/powerpoint/2010/main" val="212462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مدخل للاعلان</a:t>
            </a:r>
            <a:endParaRPr lang="ar-EG"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253983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268760"/>
            <a:ext cx="8229600" cy="4857403"/>
          </a:xfrm>
        </p:spPr>
        <p:txBody>
          <a:bodyPr>
            <a:normAutofit/>
          </a:bodyPr>
          <a:lstStyle/>
          <a:p>
            <a:pPr algn="justLow"/>
            <a:r>
              <a:rPr lang="ar-EG" dirty="0" smtClean="0"/>
              <a:t>مزايا الصحف كوسيلة لنشر الإعلانات:</a:t>
            </a:r>
          </a:p>
          <a:p>
            <a:pPr algn="justLow"/>
            <a:r>
              <a:rPr lang="ar-EG" dirty="0" smtClean="0"/>
              <a:t>- تعتبر تكلفة الإعلان في الصحف منخفضة نسبتها مقارنة مع غيرها من الوسائل الأخرى.</a:t>
            </a:r>
          </a:p>
          <a:p>
            <a:pPr algn="justLow"/>
            <a:r>
              <a:rPr lang="ar-EG" dirty="0" smtClean="0"/>
              <a:t>- السرعة فيمكن للمعلن تسليم رسالته للجريدة في المساء ليتم نشرها في اليوم التالي تميز الصحف بالتغطية الكثيفة، ففي بعض المناطق يمكن الوصول إلى  %90من المستهلكين الحاليين و المرتقبين من خلال جريدة واحدة.</a:t>
            </a:r>
          </a:p>
          <a:p>
            <a:pPr algn="justLow"/>
            <a:r>
              <a:rPr lang="ar-EG" dirty="0" smtClean="0"/>
              <a:t>- سهولة تكرار الإعلان في الصحف وذلك لصدور الصحف يومياً أو أسبوعياً</a:t>
            </a:r>
            <a:endParaRPr lang="ar-EG" dirty="0"/>
          </a:p>
        </p:txBody>
      </p:sp>
    </p:spTree>
    <p:extLst>
      <p:ext uri="{BB962C8B-B14F-4D97-AF65-F5344CB8AC3E}">
        <p14:creationId xmlns:p14="http://schemas.microsoft.com/office/powerpoint/2010/main" val="3329576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algn="justLow"/>
            <a:r>
              <a:rPr lang="ar-EG" dirty="0" smtClean="0"/>
              <a:t>عيوب الإعلان في الصحف:</a:t>
            </a:r>
          </a:p>
          <a:p>
            <a:pPr algn="justLow"/>
            <a:r>
              <a:rPr lang="ar-EG" dirty="0" smtClean="0"/>
              <a:t>وعلى الرغم من المزايا التي تحققها الصحف إلا أن الإعلان فيها يعاني من بعض المشكلات التي تحد من فعاليتها، و من أبرز هذه المشكلات:</a:t>
            </a:r>
          </a:p>
          <a:p>
            <a:pPr algn="justLow"/>
            <a:r>
              <a:rPr lang="ar-EG" dirty="0" smtClean="0"/>
              <a:t>- قصر عمر الصحيفة إذا لا تعمر أكثر من يوم واحد في حالة الصحف اليومية، ومن ثم تقليل احتمال قراءة القراء</a:t>
            </a:r>
          </a:p>
          <a:p>
            <a:pPr algn="justLow"/>
            <a:r>
              <a:rPr lang="ar-EG" dirty="0" smtClean="0"/>
              <a:t>القراءة السريعة للجريدة تقلل من احتمالات رؤية القارئ للإعلان.</a:t>
            </a:r>
          </a:p>
          <a:p>
            <a:pPr algn="justLow"/>
            <a:r>
              <a:rPr lang="ar-EG" dirty="0" smtClean="0"/>
              <a:t>- محدودية المواقع المتميزة في الجريدة وصعوبة اختيار الموقع أحيانا</a:t>
            </a:r>
            <a:endParaRPr lang="ar-EG" dirty="0"/>
          </a:p>
        </p:txBody>
      </p:sp>
    </p:spTree>
    <p:extLst>
      <p:ext uri="{BB962C8B-B14F-4D97-AF65-F5344CB8AC3E}">
        <p14:creationId xmlns:p14="http://schemas.microsoft.com/office/powerpoint/2010/main" val="485855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ar-EG" dirty="0" smtClean="0"/>
              <a:t>المجــلات:</a:t>
            </a:r>
          </a:p>
          <a:p>
            <a:pPr algn="justLow"/>
            <a:r>
              <a:rPr lang="ar-EG" dirty="0" smtClean="0"/>
              <a:t>والمجلات قد تكون أسبوعية أو شهرية، كذلك قد تكون عامة ليتم قراءتها بواسطة جميع أفراد المجتمع، أو متخصصة، و منها ما هو خاص يعني فئات معينة من الناس مثل مجلات النساء و الشباب و رجال الأعمال، و لذلك فإن المجلات الخاصة تقدم لمنتجي بعض السلع فرصة جيدة للوصول إلى جمهور معين و مختار.</a:t>
            </a:r>
          </a:p>
          <a:p>
            <a:pPr algn="justLow"/>
            <a:r>
              <a:rPr lang="ar-EG" dirty="0" smtClean="0"/>
              <a:t>و تعتبر المجلات من أفضل وسائل الإعلان عن السلع الجديدة التي يحتاج الترويج لها إلى شرح طويل لكونها تقرأ في وقت الراحة و على مهل</a:t>
            </a:r>
            <a:endParaRPr lang="ar-EG" dirty="0"/>
          </a:p>
        </p:txBody>
      </p:sp>
    </p:spTree>
    <p:extLst>
      <p:ext uri="{BB962C8B-B14F-4D97-AF65-F5344CB8AC3E}">
        <p14:creationId xmlns:p14="http://schemas.microsoft.com/office/powerpoint/2010/main" val="390440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p:txBody>
          <a:bodyPr>
            <a:normAutofit fontScale="92500" lnSpcReduction="20000"/>
          </a:bodyPr>
          <a:lstStyle/>
          <a:p>
            <a:pPr algn="justLow">
              <a:lnSpc>
                <a:spcPct val="150000"/>
              </a:lnSpc>
            </a:pPr>
            <a:r>
              <a:rPr lang="ar-EG" dirty="0" smtClean="0"/>
              <a:t>مزايا الإعلان في المجلات:</a:t>
            </a:r>
          </a:p>
          <a:p>
            <a:pPr algn="justLow">
              <a:lnSpc>
                <a:spcPct val="150000"/>
              </a:lnSpc>
            </a:pPr>
            <a:r>
              <a:rPr lang="ar-EG" dirty="0" smtClean="0"/>
              <a:t>- إن حياة المجلات أطول من حياة أي وسيلة أخرى من وسائل الإعلان المقروءة، الأمر الذي يتيح للقارئ فرصة قراءة الإعلان عدة مرات و بإمعان.</a:t>
            </a:r>
          </a:p>
          <a:p>
            <a:pPr algn="justLow">
              <a:lnSpc>
                <a:spcPct val="150000"/>
              </a:lnSpc>
            </a:pPr>
            <a:r>
              <a:rPr lang="ar-EG" dirty="0" smtClean="0"/>
              <a:t>- تمر المجلة على جميع أفراد العائلة، و بذلك تضمن إبلاغ الرسالة الإعلانية إلى عدد كبير من القراء الأمر الذي يجعل كلفة الإعلان منخفضة.</a:t>
            </a:r>
            <a:endParaRPr lang="ar-EG" dirty="0"/>
          </a:p>
        </p:txBody>
      </p:sp>
    </p:spTree>
    <p:extLst>
      <p:ext uri="{BB962C8B-B14F-4D97-AF65-F5344CB8AC3E}">
        <p14:creationId xmlns:p14="http://schemas.microsoft.com/office/powerpoint/2010/main" val="249804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p:txBody>
          <a:bodyPr>
            <a:normAutofit fontScale="92500" lnSpcReduction="10000"/>
          </a:bodyPr>
          <a:lstStyle/>
          <a:p>
            <a:pPr algn="justLow">
              <a:lnSpc>
                <a:spcPct val="200000"/>
              </a:lnSpc>
            </a:pPr>
            <a:r>
              <a:rPr lang="ar-EG" dirty="0" smtClean="0"/>
              <a:t>تطبع المجلات على ورق جيد مما يسمح باستخدام الألوان، وهذا ما يساعد المعلنين على عرض سلعهم بألوانها الطبيعية، و إبراز ميزاتها و خصائصها بشكل أفضل نظرا أن المجلات تتجه إلى نوع معين من القراء فإن ذلك يجعلها وسيلة صالحة للإعلان عن سلع وخدمات محددة</a:t>
            </a:r>
            <a:endParaRPr lang="ar-EG" dirty="0"/>
          </a:p>
        </p:txBody>
      </p:sp>
    </p:spTree>
    <p:extLst>
      <p:ext uri="{BB962C8B-B14F-4D97-AF65-F5344CB8AC3E}">
        <p14:creationId xmlns:p14="http://schemas.microsoft.com/office/powerpoint/2010/main" val="4041913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r>
              <a:rPr lang="ar-EG" dirty="0" smtClean="0"/>
              <a:t>عيوب الإعلان في المجلات:</a:t>
            </a:r>
          </a:p>
          <a:p>
            <a:pPr algn="justLow">
              <a:lnSpc>
                <a:spcPct val="150000"/>
              </a:lnSpc>
            </a:pPr>
            <a:r>
              <a:rPr lang="ar-EG" dirty="0" smtClean="0"/>
              <a:t>- نتيجة لطبع المجلات على ورق لامع من أجل الطباعة الفاخرة ترتفع تكلفتها على المستهلك والمعلن في نفس الوقت مقارنة بالصحف.</a:t>
            </a:r>
          </a:p>
          <a:p>
            <a:pPr algn="justLow">
              <a:lnSpc>
                <a:spcPct val="150000"/>
              </a:lnSpc>
            </a:pPr>
            <a:r>
              <a:rPr lang="ar-EG" dirty="0" smtClean="0"/>
              <a:t>- يحتاج إعداد الإعلان في المجلات إلى وقت طويل و لذلك يصعب إجراء أي تعديل فيه و ربطه بالأحداث اليومية إذا ما تغيرت الظروف المحيطة قبل أن يظهر الإعلان</a:t>
            </a:r>
            <a:endParaRPr lang="ar-EG" dirty="0"/>
          </a:p>
        </p:txBody>
      </p:sp>
    </p:spTree>
    <p:extLst>
      <p:ext uri="{BB962C8B-B14F-4D97-AF65-F5344CB8AC3E}">
        <p14:creationId xmlns:p14="http://schemas.microsoft.com/office/powerpoint/2010/main" val="1682636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pPr algn="justLow">
              <a:lnSpc>
                <a:spcPct val="150000"/>
              </a:lnSpc>
            </a:pPr>
            <a:r>
              <a:rPr lang="ar-EG" dirty="0" smtClean="0"/>
              <a:t>البريد المباشر:</a:t>
            </a:r>
          </a:p>
          <a:p>
            <a:pPr algn="justLow">
              <a:lnSpc>
                <a:spcPct val="150000"/>
              </a:lnSpc>
            </a:pPr>
            <a:r>
              <a:rPr lang="ar-EG" dirty="0" smtClean="0"/>
              <a:t>يمكن الاعتماد على البريد المباشر في الإعلان وذلك عندما يكون الجمهور المستهدف محدد بالاسم والعنوان، كأن يكونوا سكان ينتمون إلى مهنة معينه، ومن ثم يضمن وصول الرسالة إلى العملاء المرتقبين.</a:t>
            </a:r>
          </a:p>
          <a:p>
            <a:pPr algn="justLow">
              <a:lnSpc>
                <a:spcPct val="150000"/>
              </a:lnSpc>
            </a:pPr>
            <a:r>
              <a:rPr lang="ar-EG" dirty="0" smtClean="0"/>
              <a:t>يأخذ الإعلان بالبريد أشكالا متعددة أهمها الكتالوجات والنشرات والخطابات والكتيبات الصغيرة</a:t>
            </a:r>
            <a:endParaRPr lang="ar-EG" dirty="0"/>
          </a:p>
        </p:txBody>
      </p:sp>
    </p:spTree>
    <p:extLst>
      <p:ext uri="{BB962C8B-B14F-4D97-AF65-F5344CB8AC3E}">
        <p14:creationId xmlns:p14="http://schemas.microsoft.com/office/powerpoint/2010/main" val="2303774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196752"/>
            <a:ext cx="8229600" cy="4929411"/>
          </a:xfrm>
        </p:spPr>
        <p:txBody>
          <a:bodyPr>
            <a:normAutofit/>
          </a:bodyPr>
          <a:lstStyle/>
          <a:p>
            <a:pPr algn="justLow"/>
            <a:r>
              <a:rPr lang="ar-EG" dirty="0" smtClean="0"/>
              <a:t>مزايا الإعلان البريد المباشر:</a:t>
            </a:r>
          </a:p>
          <a:p>
            <a:pPr algn="justLow"/>
            <a:r>
              <a:rPr lang="ar-EG" dirty="0" smtClean="0"/>
              <a:t>- عدم وجود قيود على مساحة أو شكل الإعلان.</a:t>
            </a:r>
          </a:p>
          <a:p>
            <a:pPr algn="justLow"/>
            <a:r>
              <a:rPr lang="ar-EG" dirty="0" smtClean="0"/>
              <a:t>- يتيح أن تكون الرسالة الإعلانية شخصية جداً.</a:t>
            </a:r>
          </a:p>
          <a:p>
            <a:pPr algn="justLow"/>
            <a:r>
              <a:rPr lang="ar-EG" dirty="0" smtClean="0"/>
              <a:t>- المرونة في اختيار القطاعات المستهدفة بالإعلان، وأيضا الزمن الذي ترغب فيه الشركات في الاتصال بالجمهور</a:t>
            </a:r>
          </a:p>
          <a:p>
            <a:pPr algn="justLow"/>
            <a:r>
              <a:rPr lang="ar-EG" dirty="0" smtClean="0"/>
              <a:t>أخذ الصورة الشخصية إذ يوجه إلى الفرد ذاته وبذلك تزيد قدرة الإعلان على الحصول على اهتمام المعلن إليه.</a:t>
            </a:r>
          </a:p>
          <a:p>
            <a:pPr algn="justLow"/>
            <a:r>
              <a:rPr lang="ar-EG" dirty="0" smtClean="0"/>
              <a:t>- يمكن قياس وتقييم الأداء وتلقي المعلومات وردود الأفعال</a:t>
            </a:r>
            <a:endParaRPr lang="ar-EG" dirty="0"/>
          </a:p>
        </p:txBody>
      </p:sp>
    </p:spTree>
    <p:extLst>
      <p:ext uri="{BB962C8B-B14F-4D97-AF65-F5344CB8AC3E}">
        <p14:creationId xmlns:p14="http://schemas.microsoft.com/office/powerpoint/2010/main" val="306952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268760"/>
            <a:ext cx="8229600" cy="4857403"/>
          </a:xfrm>
        </p:spPr>
        <p:txBody>
          <a:bodyPr>
            <a:normAutofit/>
          </a:bodyPr>
          <a:lstStyle/>
          <a:p>
            <a:pPr algn="justLow"/>
            <a:r>
              <a:rPr lang="ar-EG" dirty="0" smtClean="0"/>
              <a:t>عيوب الإعلان بالبريد المباشر:</a:t>
            </a:r>
          </a:p>
          <a:p>
            <a:pPr algn="justLow"/>
            <a:r>
              <a:rPr lang="ar-EG" dirty="0" smtClean="0"/>
              <a:t>- إهمال عدد كبير من الأفراد قراءة ما يرسل إليهم من إعلانات، إما لضيق الوقت أو لكثرة الرسائل الإعلانية التي تصل بالبريد صعوبة الحصول علي قوائم صحيحة ومتكاملة ومتجددة عن غالبية أفراد الجمهور المستهدف.</a:t>
            </a:r>
          </a:p>
          <a:p>
            <a:pPr algn="justLow"/>
            <a:r>
              <a:rPr lang="ar-EG" dirty="0" smtClean="0"/>
              <a:t>- احتمال ارتفاع التكلفة خاصة في حالة الرغبة في الوصول إلي عدد كبير من المستهلكين.</a:t>
            </a:r>
          </a:p>
          <a:p>
            <a:pPr algn="justLow"/>
            <a:r>
              <a:rPr lang="ar-EG" dirty="0" smtClean="0"/>
              <a:t>- انخفاض كفاءة خدمة البريد في بعض الدول</a:t>
            </a:r>
          </a:p>
          <a:p>
            <a:endParaRPr lang="ar-EG" dirty="0"/>
          </a:p>
        </p:txBody>
      </p:sp>
    </p:spTree>
    <p:extLst>
      <p:ext uri="{BB962C8B-B14F-4D97-AF65-F5344CB8AC3E}">
        <p14:creationId xmlns:p14="http://schemas.microsoft.com/office/powerpoint/2010/main" val="1491147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268760"/>
            <a:ext cx="8229600" cy="4857403"/>
          </a:xfrm>
        </p:spPr>
        <p:txBody>
          <a:bodyPr>
            <a:normAutofit/>
          </a:bodyPr>
          <a:lstStyle/>
          <a:p>
            <a:pPr algn="justLow"/>
            <a:r>
              <a:rPr lang="ar-EG" dirty="0" smtClean="0"/>
              <a:t>إعلانات الطرق ووسائل نقل الركاب:</a:t>
            </a:r>
          </a:p>
          <a:p>
            <a:pPr algn="justLow"/>
            <a:r>
              <a:rPr lang="ar-EG" dirty="0" smtClean="0"/>
              <a:t>وتشمل إعلانات الطرق الإعلانات الموضوعة بالطرق ليراها المارة أما الإعلانات الخاصة بوسائل نقل الركاب فتضم لوحات الإعلانات بالقطارات والسيارات والحافلات الخاصة بنقل الركاب وغيرها.</a:t>
            </a:r>
          </a:p>
          <a:p>
            <a:pPr algn="justLow"/>
            <a:r>
              <a:rPr lang="ar-EG" dirty="0" smtClean="0"/>
              <a:t>وهذا النوع من الإعلانات هو عبارة عن رسالة إعلانيه تهدف إلى تذكير المستهلك بالسلعة لتركيزها على الاسم التجاري وشكل عبوة السلعة لعدم توفر الوقت لدى المارة بالطرق لقراءة معلومات أخرى</a:t>
            </a:r>
            <a:endParaRPr lang="ar-EG" dirty="0"/>
          </a:p>
        </p:txBody>
      </p:sp>
    </p:spTree>
    <p:extLst>
      <p:ext uri="{BB962C8B-B14F-4D97-AF65-F5344CB8AC3E}">
        <p14:creationId xmlns:p14="http://schemas.microsoft.com/office/powerpoint/2010/main" val="352770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268760"/>
            <a:ext cx="8229600" cy="5112568"/>
          </a:xfrm>
        </p:spPr>
        <p:txBody>
          <a:bodyPr>
            <a:normAutofit fontScale="92500" lnSpcReduction="10000"/>
          </a:bodyPr>
          <a:lstStyle/>
          <a:p>
            <a:r>
              <a:rPr lang="ar-EG" dirty="0" smtClean="0"/>
              <a:t>الوسائل الاعلانية:-</a:t>
            </a:r>
          </a:p>
          <a:p>
            <a:pPr algn="justLow">
              <a:lnSpc>
                <a:spcPct val="150000"/>
              </a:lnSpc>
            </a:pPr>
            <a:r>
              <a:rPr lang="ar-EG" dirty="0" smtClean="0"/>
              <a:t>وسيلة الإعلان هي الأداة التي يخاطب بها من يوجه إليه الإعلان والوسائل كثيرة، ولكل منها مكانتها وتأثيرها في نشر الإعلان، فان عملية اختيار الوسائل الإعلانية أمر ليس بسيط، بل يحتاج إلي جهد ومعرفة بالخصائص والمميزات علي مستوي السلع والخدمات، أوما هومتوفر في المجتمع من وسائل، لذلك فإن من المهم جداً اختيار الوسيلة التي تتوافر فيها أفضل الشروط لتحقق الغرض من الإعلان.</a:t>
            </a:r>
            <a:endParaRPr lang="ar-EG" dirty="0"/>
          </a:p>
        </p:txBody>
      </p:sp>
    </p:spTree>
    <p:extLst>
      <p:ext uri="{BB962C8B-B14F-4D97-AF65-F5344CB8AC3E}">
        <p14:creationId xmlns:p14="http://schemas.microsoft.com/office/powerpoint/2010/main" val="22214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196752"/>
            <a:ext cx="8229600" cy="4929411"/>
          </a:xfrm>
        </p:spPr>
        <p:txBody>
          <a:bodyPr>
            <a:normAutofit/>
          </a:bodyPr>
          <a:lstStyle/>
          <a:p>
            <a:pPr algn="justLow"/>
            <a:r>
              <a:rPr lang="ar-EG" dirty="0" smtClean="0"/>
              <a:t>وتأخذ هذه الإعلانات ثلاثة أشكال وهي:</a:t>
            </a:r>
          </a:p>
          <a:p>
            <a:pPr algn="justLow"/>
            <a:r>
              <a:rPr lang="ar-EG" dirty="0" smtClean="0"/>
              <a:t>-الملصقات:هي طبع الإعلانات على جزء واحد أو عدة أجزاء من الورق، ثم لصقها متجاورة على التركيبات الخشبية المعدة لتلك الإعلانات الشائعة وتتكون من 12جزء أو  24جزء ولها مقاسات موحدة.</a:t>
            </a:r>
          </a:p>
          <a:p>
            <a:pPr algn="justLow"/>
            <a:r>
              <a:rPr lang="ar-EG" dirty="0" smtClean="0"/>
              <a:t>- اللافتات: وهي اللوحات الخشبية أو المعدنية التي يتم تصميمها وتنفيذها بحيث تكون كل منها وحدة مستقلة، وتقام على أعمدة حديدية خاصة و تسند على قواعد معدنية تعمل على زيادة ثباتها</a:t>
            </a:r>
            <a:endParaRPr lang="ar-EG" dirty="0"/>
          </a:p>
        </p:txBody>
      </p:sp>
    </p:spTree>
    <p:extLst>
      <p:ext uri="{BB962C8B-B14F-4D97-AF65-F5344CB8AC3E}">
        <p14:creationId xmlns:p14="http://schemas.microsoft.com/office/powerpoint/2010/main" val="1569250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p:txBody>
          <a:bodyPr/>
          <a:lstStyle/>
          <a:p>
            <a:pPr algn="justLow">
              <a:lnSpc>
                <a:spcPct val="150000"/>
              </a:lnSpc>
            </a:pPr>
            <a:r>
              <a:rPr lang="ar-EG" dirty="0" smtClean="0"/>
              <a:t>التركيبات المضيئة: </a:t>
            </a:r>
          </a:p>
          <a:p>
            <a:pPr algn="justLow">
              <a:lnSpc>
                <a:spcPct val="150000"/>
              </a:lnSpc>
            </a:pPr>
            <a:r>
              <a:rPr lang="ar-EG" dirty="0" smtClean="0"/>
              <a:t>وهي التركيبات الإعلانية الضخمة التي تعلو أسطح المباني في الميادين الهامة ومراكز التسوق، وتعتمد هذه التركيبات على الإضاءة و الحركة الدائمة والمرتبطة باستخدام العديد من الألوان، ونظرا للارتفاع ثمنها يتم التعاقد عليها لمدة لا تزيد على ثلاث سنوات</a:t>
            </a:r>
            <a:endParaRPr lang="ar-EG" dirty="0"/>
          </a:p>
        </p:txBody>
      </p:sp>
    </p:spTree>
    <p:extLst>
      <p:ext uri="{BB962C8B-B14F-4D97-AF65-F5344CB8AC3E}">
        <p14:creationId xmlns:p14="http://schemas.microsoft.com/office/powerpoint/2010/main" val="3600109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268760"/>
            <a:ext cx="8229600" cy="4857403"/>
          </a:xfrm>
        </p:spPr>
        <p:txBody>
          <a:bodyPr>
            <a:normAutofit lnSpcReduction="10000"/>
          </a:bodyPr>
          <a:lstStyle/>
          <a:p>
            <a:pPr algn="justLow"/>
            <a:r>
              <a:rPr lang="ar-EG" dirty="0" smtClean="0"/>
              <a:t>مزايا الإعلان في الطرق ووسائل نقل الركاب :</a:t>
            </a:r>
          </a:p>
          <a:p>
            <a:pPr algn="justLow"/>
            <a:r>
              <a:rPr lang="ar-EG" dirty="0" smtClean="0"/>
              <a:t>- إمكانية عرض الإعلان في أماكن وجود السلعة أو الخدمة، وتبعا للاحتياجات والمتطلبات التسويقية للمستهلكين المحتملين.</a:t>
            </a:r>
          </a:p>
          <a:p>
            <a:pPr algn="justLow"/>
            <a:r>
              <a:rPr lang="ar-EG" dirty="0" smtClean="0"/>
              <a:t>- استمرار الإعلان فترة طويلة تهدف إقناع المستهلك لمرونة في استخدام أحجام معينة تتناسب مع الرسالة، والمرونة في التغطية الجغرافية، ويظهر ذلك بشكل واضح في إعلانات وسائل النقل.</a:t>
            </a:r>
          </a:p>
          <a:p>
            <a:pPr algn="justLow"/>
            <a:r>
              <a:rPr lang="ar-EG" dirty="0" smtClean="0"/>
              <a:t>- إمكانية تكرار الإعلان، وذلك برؤية المارة للإعلان كلما مروا بالطريق دون تحمل تكاليف إضافية</a:t>
            </a:r>
            <a:endParaRPr lang="ar-EG" dirty="0"/>
          </a:p>
        </p:txBody>
      </p:sp>
    </p:spTree>
    <p:extLst>
      <p:ext uri="{BB962C8B-B14F-4D97-AF65-F5344CB8AC3E}">
        <p14:creationId xmlns:p14="http://schemas.microsoft.com/office/powerpoint/2010/main" val="3353086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196752"/>
            <a:ext cx="8229600" cy="4929411"/>
          </a:xfrm>
        </p:spPr>
        <p:txBody>
          <a:bodyPr>
            <a:normAutofit/>
          </a:bodyPr>
          <a:lstStyle/>
          <a:p>
            <a:pPr algn="justLow"/>
            <a:r>
              <a:rPr lang="ar-EG" dirty="0" smtClean="0"/>
              <a:t>إمكانية استعمال مساحات إعلانية ضخمة، وهو ما يتيح للمعلن إمكانية عرض السلع بأشكال مختلفة ومجسمة وعلى طبيعتها.</a:t>
            </a:r>
          </a:p>
          <a:p>
            <a:pPr algn="justLow"/>
            <a:r>
              <a:rPr lang="ar-EG" dirty="0" smtClean="0"/>
              <a:t> :2-عيوب الإعلان في الطرق ووسائل نقل الركاب :</a:t>
            </a:r>
          </a:p>
          <a:p>
            <a:pPr algn="justLow"/>
            <a:r>
              <a:rPr lang="ar-EG" dirty="0" smtClean="0"/>
              <a:t>- يقتصر رؤية الإعلان إلا على الجمهور الذي يتواجد في المنطقة التي تقع فيها اللوحة، وذلك لمحدودية المنطقة الجغرافية التي يحدث فيها التعرض للرسالة.</a:t>
            </a:r>
          </a:p>
          <a:p>
            <a:pPr algn="justLow"/>
            <a:r>
              <a:rPr lang="ar-EG" dirty="0" smtClean="0"/>
              <a:t>- ارتفاع التكلفة في حالة الرغبة في تحقيق تغطية جغرافية واسعة علي </a:t>
            </a:r>
            <a:r>
              <a:rPr lang="ar-EG" smtClean="0"/>
              <a:t>النطاق الوطني.</a:t>
            </a:r>
            <a:endParaRPr lang="ar-EG" dirty="0"/>
          </a:p>
        </p:txBody>
      </p:sp>
    </p:spTree>
    <p:extLst>
      <p:ext uri="{BB962C8B-B14F-4D97-AF65-F5344CB8AC3E}">
        <p14:creationId xmlns:p14="http://schemas.microsoft.com/office/powerpoint/2010/main" val="253131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p:txBody>
          <a:bodyPr/>
          <a:lstStyle/>
          <a:p>
            <a:pPr>
              <a:lnSpc>
                <a:spcPct val="200000"/>
              </a:lnSpc>
            </a:pPr>
            <a:r>
              <a:rPr lang="ar-EG" dirty="0" smtClean="0"/>
              <a:t>محددات اختيار الوسائل الإعلانية</a:t>
            </a:r>
          </a:p>
          <a:p>
            <a:pPr>
              <a:lnSpc>
                <a:spcPct val="200000"/>
              </a:lnSpc>
            </a:pPr>
            <a:r>
              <a:rPr lang="ar-EG" dirty="0" smtClean="0"/>
              <a:t>الوسائل المقروءة والمكتوبة</a:t>
            </a:r>
          </a:p>
          <a:p>
            <a:pPr>
              <a:lnSpc>
                <a:spcPct val="200000"/>
              </a:lnSpc>
            </a:pPr>
            <a:r>
              <a:rPr lang="ar-EG" dirty="0" smtClean="0"/>
              <a:t>الوسائل المسموعة والمرئية</a:t>
            </a:r>
            <a:endParaRPr lang="ar-EG" dirty="0"/>
          </a:p>
        </p:txBody>
      </p:sp>
    </p:spTree>
    <p:extLst>
      <p:ext uri="{BB962C8B-B14F-4D97-AF65-F5344CB8AC3E}">
        <p14:creationId xmlns:p14="http://schemas.microsoft.com/office/powerpoint/2010/main" val="64608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algn="justLow"/>
            <a:r>
              <a:rPr lang="ar-EG" dirty="0" smtClean="0"/>
              <a:t>محددات اختيار الوسائل الاعلانية:-</a:t>
            </a:r>
          </a:p>
          <a:p>
            <a:pPr algn="justLow"/>
            <a:r>
              <a:rPr lang="ar-EG" dirty="0" smtClean="0"/>
              <a:t>هناك مجموعة من العوامل التي يمكن أن تؤثر على اختيار الوسيلة الإعلانية ومن أهم العوامل ما يلي :</a:t>
            </a:r>
          </a:p>
          <a:p>
            <a:pPr algn="justLow"/>
            <a:r>
              <a:rPr lang="ar-EG" dirty="0" smtClean="0"/>
              <a:t> -</a:t>
            </a:r>
            <a:r>
              <a:rPr lang="en-US" dirty="0" smtClean="0"/>
              <a:t>I</a:t>
            </a:r>
            <a:r>
              <a:rPr lang="ar-EG" dirty="0" smtClean="0"/>
              <a:t>التغطية الجغرافية:</a:t>
            </a:r>
          </a:p>
          <a:p>
            <a:pPr algn="justLow"/>
            <a:r>
              <a:rPr lang="ar-EG" dirty="0" smtClean="0"/>
              <a:t>المنطقة التي تصل إليها الوسيلة الإعلانية، من الضروري أن يقوم المعلن بدراسة التغطية الجغرافية للوسائل الإعلانية المختلفة حتى يتم اختيار أنسب الوسائل من حيث الانتشار الجغرافي وفقا لطبيعة السلعة ونوع الرسالة الإعلانية المقدمة، فعلى سبيل المثال نجد أن الصحف المحلية تعتبر ملائمة للسوق المحلية.</a:t>
            </a:r>
            <a:endParaRPr lang="ar-EG" dirty="0"/>
          </a:p>
        </p:txBody>
      </p:sp>
    </p:spTree>
    <p:extLst>
      <p:ext uri="{BB962C8B-B14F-4D97-AF65-F5344CB8AC3E}">
        <p14:creationId xmlns:p14="http://schemas.microsoft.com/office/powerpoint/2010/main" val="359211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p:txBody>
          <a:bodyPr/>
          <a:lstStyle/>
          <a:p>
            <a:r>
              <a:rPr lang="ar-EG" dirty="0" smtClean="0"/>
              <a:t>طبيعة السلعة:</a:t>
            </a:r>
          </a:p>
          <a:p>
            <a:r>
              <a:rPr lang="ar-EG" dirty="0" smtClean="0"/>
              <a:t>إن طبيعة السلعة تحدد الوسيلة المستخدمة في الإعلان، فإذا ما كانت السلعة ذات طابع صناعي فإن</a:t>
            </a:r>
          </a:p>
          <a:p>
            <a:r>
              <a:rPr lang="ar-EG" dirty="0" smtClean="0"/>
              <a:t>أفضل وسيلة لذلك هو الاعتماد على الات المهنية المتخصصة كوسيلة إعلانية أو البريد، ثم تدعيم ذلك من</a:t>
            </a:r>
          </a:p>
          <a:p>
            <a:r>
              <a:rPr lang="ar-EG" dirty="0" smtClean="0"/>
              <a:t>خلال البيع الشخصي</a:t>
            </a:r>
            <a:endParaRPr lang="ar-EG" dirty="0"/>
          </a:p>
        </p:txBody>
      </p:sp>
    </p:spTree>
    <p:extLst>
      <p:ext uri="{BB962C8B-B14F-4D97-AF65-F5344CB8AC3E}">
        <p14:creationId xmlns:p14="http://schemas.microsoft.com/office/powerpoint/2010/main" val="97729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p:txBody>
          <a:bodyPr/>
          <a:lstStyle/>
          <a:p>
            <a:r>
              <a:rPr lang="ar-EG" dirty="0" smtClean="0"/>
              <a:t>كلفة الوسائل الإعلانية:</a:t>
            </a:r>
          </a:p>
          <a:p>
            <a:r>
              <a:rPr lang="ar-EG" dirty="0" smtClean="0"/>
              <a:t>المقصود بالتكلفة هو ثمن الإعلان وميزانية النشاط الإعلاني، حيث أن سعر الإعلان في المجلة أوالجريدة أو الإذاعة أو التلفزيون يختلف كثيراً في التكلفة من حيث الارتفاع والانخفاض، وهذا يتطلب دراسة جادة للمصادر المالية ومدي توافرها وتغطيتها للعمل الإعلاني</a:t>
            </a:r>
            <a:endParaRPr lang="ar-EG" dirty="0"/>
          </a:p>
        </p:txBody>
      </p:sp>
    </p:spTree>
    <p:extLst>
      <p:ext uri="{BB962C8B-B14F-4D97-AF65-F5344CB8AC3E}">
        <p14:creationId xmlns:p14="http://schemas.microsoft.com/office/powerpoint/2010/main" val="144613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p:txBody>
          <a:bodyPr>
            <a:normAutofit fontScale="85000" lnSpcReduction="10000"/>
          </a:bodyPr>
          <a:lstStyle/>
          <a:p>
            <a:pPr>
              <a:lnSpc>
                <a:spcPct val="200000"/>
              </a:lnSpc>
            </a:pPr>
            <a:r>
              <a:rPr lang="ar-EG" dirty="0" smtClean="0"/>
              <a:t>ملائمة الرسالة الإعلانية:</a:t>
            </a:r>
          </a:p>
          <a:p>
            <a:pPr>
              <a:lnSpc>
                <a:spcPct val="200000"/>
              </a:lnSpc>
            </a:pPr>
            <a:r>
              <a:rPr lang="ar-EG" dirty="0" smtClean="0"/>
              <a:t>لتحقيق ذلك، يجب تحديد الوسيلة والرسالة والجمهور علي أساس أن لكل، وسيلة جمهور، ولكل</a:t>
            </a:r>
          </a:p>
          <a:p>
            <a:pPr>
              <a:lnSpc>
                <a:spcPct val="200000"/>
              </a:lnSpc>
            </a:pPr>
            <a:r>
              <a:rPr lang="ar-EG" dirty="0" smtClean="0"/>
              <a:t>وسيلة خصائص ومميزات، يجب أخذها في الاعتبار كذلك فإن الرسائل الإعلانية تتنوع بتنوع الوسائل الإعلانية من اجل الملائمة.</a:t>
            </a:r>
            <a:endParaRPr lang="ar-EG" dirty="0"/>
          </a:p>
        </p:txBody>
      </p:sp>
    </p:spTree>
    <p:extLst>
      <p:ext uri="{BB962C8B-B14F-4D97-AF65-F5344CB8AC3E}">
        <p14:creationId xmlns:p14="http://schemas.microsoft.com/office/powerpoint/2010/main" val="63794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052736"/>
            <a:ext cx="8229600" cy="5073427"/>
          </a:xfrm>
        </p:spPr>
        <p:txBody>
          <a:bodyPr>
            <a:normAutofit lnSpcReduction="10000"/>
          </a:bodyPr>
          <a:lstStyle/>
          <a:p>
            <a:r>
              <a:rPr lang="ar-EG" dirty="0" smtClean="0"/>
              <a:t>خصائص الجمهور المستهدف:</a:t>
            </a:r>
          </a:p>
          <a:p>
            <a:pPr algn="justLow"/>
            <a:r>
              <a:rPr lang="ar-EG" dirty="0" smtClean="0"/>
              <a:t>وذلك بتحديد المستهلكين المحتملين للمنتج والفئات التي ينتمون إليها والخصائص الخاصة بكل فئة حتى يمكن التعرف على الوسائل الأكثر قدره على الوصول إليهم ما يفعله المنافسون.</a:t>
            </a:r>
          </a:p>
          <a:p>
            <a:pPr algn="justLow"/>
            <a:r>
              <a:rPr lang="ar-EG" dirty="0" smtClean="0"/>
              <a:t>تعتبر الوسائل المستخدمة بواسطة المنافسين عاملا مؤثرا في اختيار الوسيلة المناسبة،فدراسة ما يفعله المنافسون ونجاح استراتيجياتهم الإعلانية قد يكون حافزا للشركات الأخرى في اختيار وسائلهم على افتراض اخذ العوامل الأخرى في الاعتبار.</a:t>
            </a:r>
          </a:p>
          <a:p>
            <a:endParaRPr lang="ar-EG" dirty="0" smtClean="0"/>
          </a:p>
          <a:p>
            <a:endParaRPr lang="ar-EG" dirty="0" smtClean="0"/>
          </a:p>
          <a:p>
            <a:endParaRPr lang="ar-EG" dirty="0"/>
          </a:p>
        </p:txBody>
      </p:sp>
    </p:spTree>
    <p:extLst>
      <p:ext uri="{BB962C8B-B14F-4D97-AF65-F5344CB8AC3E}">
        <p14:creationId xmlns:p14="http://schemas.microsoft.com/office/powerpoint/2010/main" val="4261736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مدخل للاعلان</a:t>
            </a:r>
            <a:endParaRPr lang="ar-EG" dirty="0"/>
          </a:p>
        </p:txBody>
      </p:sp>
      <p:sp>
        <p:nvSpPr>
          <p:cNvPr id="3" name="Content Placeholder 2"/>
          <p:cNvSpPr>
            <a:spLocks noGrp="1"/>
          </p:cNvSpPr>
          <p:nvPr>
            <p:ph idx="1"/>
          </p:nvPr>
        </p:nvSpPr>
        <p:spPr>
          <a:xfrm>
            <a:off x="457200" y="1268760"/>
            <a:ext cx="8229600" cy="4857403"/>
          </a:xfrm>
        </p:spPr>
        <p:txBody>
          <a:bodyPr>
            <a:normAutofit/>
          </a:bodyPr>
          <a:lstStyle/>
          <a:p>
            <a:pPr algn="justLow"/>
            <a:r>
              <a:rPr lang="ar-EG" dirty="0" smtClean="0"/>
              <a:t>الوسائل المطبوعه والمقروءة:-</a:t>
            </a:r>
          </a:p>
          <a:p>
            <a:pPr algn="justLow"/>
            <a:r>
              <a:rPr lang="ar-EG" dirty="0" smtClean="0"/>
              <a:t>(الصحف والجرائد ) :</a:t>
            </a:r>
          </a:p>
          <a:p>
            <a:pPr algn="justLow"/>
            <a:r>
              <a:rPr lang="ar-EG" dirty="0" smtClean="0"/>
              <a:t>تحتل الصحف أهمية خاصة من بين جميع المهتمين بالنشاط الإعلاني )المنتج، الموزع وكالات المستهلك(،حيث يتم تداولها بصورة واسعة وفي نفس الوقت يمكن الحصول عليها من قبل المستهلكين بغض النظر عن إمكانيتهم ، ويمكن تقسيم الصحف من حيث التغطية الجغرافية إلى صحف دولية وطنية ومحلية وأما من حيث توقيت صدورها إلى صباحية مسائية وأسبوعية ...إلخ.</a:t>
            </a:r>
            <a:endParaRPr lang="ar-EG" dirty="0"/>
          </a:p>
        </p:txBody>
      </p:sp>
    </p:spTree>
    <p:extLst>
      <p:ext uri="{BB962C8B-B14F-4D97-AF65-F5344CB8AC3E}">
        <p14:creationId xmlns:p14="http://schemas.microsoft.com/office/powerpoint/2010/main" val="3220325437"/>
      </p:ext>
    </p:extLst>
  </p:cSld>
  <p:clrMapOvr>
    <a:masterClrMapping/>
  </p:clrMapOvr>
</p:sld>
</file>

<file path=ppt/theme/theme1.xml><?xml version="1.0" encoding="utf-8"?>
<a:theme xmlns:a="http://schemas.openxmlformats.org/drawingml/2006/main" name="Office Theme">
  <a:themeElements>
    <a:clrScheme name="Office">
      <a:dk1>
        <a:sysClr val="windowText" lastClr="FFFF00"/>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1427</TotalTime>
  <Words>1350</Words>
  <Application>Microsoft Office PowerPoint</Application>
  <PresentationFormat>On-screen Show (4:3)</PresentationFormat>
  <Paragraphs>96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lpstr>مدخل للاعلان</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UG</dc:creator>
  <cp:lastModifiedBy>UG</cp:lastModifiedBy>
  <cp:revision>16</cp:revision>
  <dcterms:created xsi:type="dcterms:W3CDTF">2020-04-19T13:49:19Z</dcterms:created>
  <dcterms:modified xsi:type="dcterms:W3CDTF">2020-04-20T13:37:03Z</dcterms:modified>
</cp:coreProperties>
</file>