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7" r:id="rId5"/>
    <p:sldId id="259" r:id="rId6"/>
    <p:sldId id="266" r:id="rId7"/>
    <p:sldId id="260" r:id="rId8"/>
    <p:sldId id="261" r:id="rId9"/>
    <p:sldId id="262" r:id="rId10"/>
    <p:sldId id="263" r:id="rId11"/>
    <p:sldId id="264" r:id="rId12"/>
    <p:sldId id="265" r:id="rId13"/>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7117144F-38B7-427A-AA8A-2A2C895AF875}"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34AF4C5-3D10-4BE2-819F-47E38B2CD26D}" type="slidenum">
              <a:rPr lang="ar-EG" smtClean="0"/>
              <a:t>‹#›</a:t>
            </a:fld>
            <a:endParaRPr lang="ar-EG"/>
          </a:p>
        </p:txBody>
      </p:sp>
    </p:spTree>
    <p:extLst>
      <p:ext uri="{BB962C8B-B14F-4D97-AF65-F5344CB8AC3E}">
        <p14:creationId xmlns:p14="http://schemas.microsoft.com/office/powerpoint/2010/main" val="1815794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7117144F-38B7-427A-AA8A-2A2C895AF875}"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34AF4C5-3D10-4BE2-819F-47E38B2CD26D}" type="slidenum">
              <a:rPr lang="ar-EG" smtClean="0"/>
              <a:t>‹#›</a:t>
            </a:fld>
            <a:endParaRPr lang="ar-EG"/>
          </a:p>
        </p:txBody>
      </p:sp>
    </p:spTree>
    <p:extLst>
      <p:ext uri="{BB962C8B-B14F-4D97-AF65-F5344CB8AC3E}">
        <p14:creationId xmlns:p14="http://schemas.microsoft.com/office/powerpoint/2010/main" val="1586848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7117144F-38B7-427A-AA8A-2A2C895AF875}"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34AF4C5-3D10-4BE2-819F-47E38B2CD26D}" type="slidenum">
              <a:rPr lang="ar-EG" smtClean="0"/>
              <a:t>‹#›</a:t>
            </a:fld>
            <a:endParaRPr lang="ar-EG"/>
          </a:p>
        </p:txBody>
      </p:sp>
    </p:spTree>
    <p:extLst>
      <p:ext uri="{BB962C8B-B14F-4D97-AF65-F5344CB8AC3E}">
        <p14:creationId xmlns:p14="http://schemas.microsoft.com/office/powerpoint/2010/main" val="78402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7117144F-38B7-427A-AA8A-2A2C895AF875}"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34AF4C5-3D10-4BE2-819F-47E38B2CD26D}" type="slidenum">
              <a:rPr lang="ar-EG" smtClean="0"/>
              <a:t>‹#›</a:t>
            </a:fld>
            <a:endParaRPr lang="ar-EG"/>
          </a:p>
        </p:txBody>
      </p:sp>
    </p:spTree>
    <p:extLst>
      <p:ext uri="{BB962C8B-B14F-4D97-AF65-F5344CB8AC3E}">
        <p14:creationId xmlns:p14="http://schemas.microsoft.com/office/powerpoint/2010/main" val="684110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17144F-38B7-427A-AA8A-2A2C895AF875}"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34AF4C5-3D10-4BE2-819F-47E38B2CD26D}" type="slidenum">
              <a:rPr lang="ar-EG" smtClean="0"/>
              <a:t>‹#›</a:t>
            </a:fld>
            <a:endParaRPr lang="ar-EG"/>
          </a:p>
        </p:txBody>
      </p:sp>
    </p:spTree>
    <p:extLst>
      <p:ext uri="{BB962C8B-B14F-4D97-AF65-F5344CB8AC3E}">
        <p14:creationId xmlns:p14="http://schemas.microsoft.com/office/powerpoint/2010/main" val="3616581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7117144F-38B7-427A-AA8A-2A2C895AF875}" type="datetimeFigureOut">
              <a:rPr lang="ar-EG" smtClean="0"/>
              <a:t>20/08/1441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A34AF4C5-3D10-4BE2-819F-47E38B2CD26D}" type="slidenum">
              <a:rPr lang="ar-EG" smtClean="0"/>
              <a:t>‹#›</a:t>
            </a:fld>
            <a:endParaRPr lang="ar-EG"/>
          </a:p>
        </p:txBody>
      </p:sp>
    </p:spTree>
    <p:extLst>
      <p:ext uri="{BB962C8B-B14F-4D97-AF65-F5344CB8AC3E}">
        <p14:creationId xmlns:p14="http://schemas.microsoft.com/office/powerpoint/2010/main" val="3650359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7117144F-38B7-427A-AA8A-2A2C895AF875}" type="datetimeFigureOut">
              <a:rPr lang="ar-EG" smtClean="0"/>
              <a:t>20/08/1441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A34AF4C5-3D10-4BE2-819F-47E38B2CD26D}" type="slidenum">
              <a:rPr lang="ar-EG" smtClean="0"/>
              <a:t>‹#›</a:t>
            </a:fld>
            <a:endParaRPr lang="ar-EG"/>
          </a:p>
        </p:txBody>
      </p:sp>
    </p:spTree>
    <p:extLst>
      <p:ext uri="{BB962C8B-B14F-4D97-AF65-F5344CB8AC3E}">
        <p14:creationId xmlns:p14="http://schemas.microsoft.com/office/powerpoint/2010/main" val="2809800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7117144F-38B7-427A-AA8A-2A2C895AF875}" type="datetimeFigureOut">
              <a:rPr lang="ar-EG" smtClean="0"/>
              <a:t>20/08/1441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A34AF4C5-3D10-4BE2-819F-47E38B2CD26D}" type="slidenum">
              <a:rPr lang="ar-EG" smtClean="0"/>
              <a:t>‹#›</a:t>
            </a:fld>
            <a:endParaRPr lang="ar-EG"/>
          </a:p>
        </p:txBody>
      </p:sp>
    </p:spTree>
    <p:extLst>
      <p:ext uri="{BB962C8B-B14F-4D97-AF65-F5344CB8AC3E}">
        <p14:creationId xmlns:p14="http://schemas.microsoft.com/office/powerpoint/2010/main" val="4130849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17144F-38B7-427A-AA8A-2A2C895AF875}" type="datetimeFigureOut">
              <a:rPr lang="ar-EG" smtClean="0"/>
              <a:t>20/08/1441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A34AF4C5-3D10-4BE2-819F-47E38B2CD26D}" type="slidenum">
              <a:rPr lang="ar-EG" smtClean="0"/>
              <a:t>‹#›</a:t>
            </a:fld>
            <a:endParaRPr lang="ar-EG"/>
          </a:p>
        </p:txBody>
      </p:sp>
    </p:spTree>
    <p:extLst>
      <p:ext uri="{BB962C8B-B14F-4D97-AF65-F5344CB8AC3E}">
        <p14:creationId xmlns:p14="http://schemas.microsoft.com/office/powerpoint/2010/main" val="2735079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17144F-38B7-427A-AA8A-2A2C895AF875}" type="datetimeFigureOut">
              <a:rPr lang="ar-EG" smtClean="0"/>
              <a:t>20/08/1441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A34AF4C5-3D10-4BE2-819F-47E38B2CD26D}" type="slidenum">
              <a:rPr lang="ar-EG" smtClean="0"/>
              <a:t>‹#›</a:t>
            </a:fld>
            <a:endParaRPr lang="ar-EG"/>
          </a:p>
        </p:txBody>
      </p:sp>
    </p:spTree>
    <p:extLst>
      <p:ext uri="{BB962C8B-B14F-4D97-AF65-F5344CB8AC3E}">
        <p14:creationId xmlns:p14="http://schemas.microsoft.com/office/powerpoint/2010/main" val="1072888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17144F-38B7-427A-AA8A-2A2C895AF875}" type="datetimeFigureOut">
              <a:rPr lang="ar-EG" smtClean="0"/>
              <a:t>20/08/1441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A34AF4C5-3D10-4BE2-819F-47E38B2CD26D}" type="slidenum">
              <a:rPr lang="ar-EG" smtClean="0"/>
              <a:t>‹#›</a:t>
            </a:fld>
            <a:endParaRPr lang="ar-EG"/>
          </a:p>
        </p:txBody>
      </p:sp>
    </p:spTree>
    <p:extLst>
      <p:ext uri="{BB962C8B-B14F-4D97-AF65-F5344CB8AC3E}">
        <p14:creationId xmlns:p14="http://schemas.microsoft.com/office/powerpoint/2010/main" val="684564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117144F-38B7-427A-AA8A-2A2C895AF875}" type="datetimeFigureOut">
              <a:rPr lang="ar-EG" smtClean="0"/>
              <a:t>20/08/1441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34AF4C5-3D10-4BE2-819F-47E38B2CD26D}" type="slidenum">
              <a:rPr lang="ar-EG" smtClean="0"/>
              <a:t>‹#›</a:t>
            </a:fld>
            <a:endParaRPr lang="ar-EG"/>
          </a:p>
        </p:txBody>
      </p:sp>
    </p:spTree>
    <p:extLst>
      <p:ext uri="{BB962C8B-B14F-4D97-AF65-F5344CB8AC3E}">
        <p14:creationId xmlns:p14="http://schemas.microsoft.com/office/powerpoint/2010/main" val="2998065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dirty="0" smtClean="0"/>
              <a:t>مدخل الى الاعلان</a:t>
            </a:r>
            <a:endParaRPr lang="ar-EG" dirty="0"/>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3530390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lstStyle/>
          <a:p>
            <a:r>
              <a:rPr lang="ar-EG" dirty="0" smtClean="0"/>
              <a:t>لإعلان الصناعي أو الفني:</a:t>
            </a:r>
          </a:p>
          <a:p>
            <a:pPr algn="justLow">
              <a:lnSpc>
                <a:spcPct val="150000"/>
              </a:lnSpc>
            </a:pPr>
            <a:r>
              <a:rPr lang="ar-EG" dirty="0" smtClean="0"/>
              <a:t>هو نوع يتعلق بالسلع الصناعية التي تباع إلى منتجين آخرين لاستخدامها في أغراض إنتاجية، حيث يستطيع المعلن الوصول بشكل مباشر إلى عملاءه بالوسائل الإعلانية التي يريدها كالبريد المباشر، أو يستخدم وسائل النشر التي لها علاقة باختصاصهم كالمجلات الفنية والمهنية</a:t>
            </a:r>
            <a:endParaRPr lang="ar-EG" dirty="0"/>
          </a:p>
        </p:txBody>
      </p:sp>
    </p:spTree>
    <p:extLst>
      <p:ext uri="{BB962C8B-B14F-4D97-AF65-F5344CB8AC3E}">
        <p14:creationId xmlns:p14="http://schemas.microsoft.com/office/powerpoint/2010/main" val="3399814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lstStyle/>
          <a:p>
            <a:r>
              <a:rPr lang="en-US" dirty="0" smtClean="0"/>
              <a:t>: 4-II</a:t>
            </a:r>
            <a:r>
              <a:rPr lang="ar-EG" dirty="0" smtClean="0"/>
              <a:t>الإعلان التجاري:</a:t>
            </a:r>
          </a:p>
          <a:p>
            <a:r>
              <a:rPr lang="ar-EG" dirty="0" smtClean="0"/>
              <a:t>هو نوع يتعلق بالسلع التي تباع إلى المشترين الذين يكون هدف شرائهم هو بيعها مرة أخرى لغرض</a:t>
            </a:r>
          </a:p>
          <a:p>
            <a:r>
              <a:rPr lang="ar-EG" dirty="0" smtClean="0"/>
              <a:t>المتاجرة، هذا النوع يستخدم ) البريد المباشر_الات المتخصصة(.</a:t>
            </a:r>
            <a:endParaRPr lang="ar-EG" dirty="0"/>
          </a:p>
        </p:txBody>
      </p:sp>
    </p:spTree>
    <p:extLst>
      <p:ext uri="{BB962C8B-B14F-4D97-AF65-F5344CB8AC3E}">
        <p14:creationId xmlns:p14="http://schemas.microsoft.com/office/powerpoint/2010/main" val="3641152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lstStyle/>
          <a:p>
            <a:r>
              <a:rPr lang="ar-EG" dirty="0" smtClean="0"/>
              <a:t>لإعلان المهني:</a:t>
            </a:r>
          </a:p>
          <a:p>
            <a:pPr algn="justLow">
              <a:lnSpc>
                <a:spcPct val="200000"/>
              </a:lnSpc>
            </a:pPr>
            <a:r>
              <a:rPr lang="ar-EG" dirty="0" smtClean="0"/>
              <a:t>هذا الإعلان يكون موجه لأصحاب المهنة الواحدة حيث يقدم لهم معلومات عن السلع التي استخدموها، مثال على ذلك ) الأطباء _ رجال الأعمال _ الصناع _ الصيادلة( أما عن الوسائل المستخدمة هي المجلات العلمية المتخصصة.</a:t>
            </a:r>
            <a:endParaRPr lang="ar-EG" dirty="0"/>
          </a:p>
        </p:txBody>
      </p:sp>
    </p:spTree>
    <p:extLst>
      <p:ext uri="{BB962C8B-B14F-4D97-AF65-F5344CB8AC3E}">
        <p14:creationId xmlns:p14="http://schemas.microsoft.com/office/powerpoint/2010/main" val="1983214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a:xfrm>
            <a:off x="457200" y="1196752"/>
            <a:ext cx="8229600" cy="4929411"/>
          </a:xfrm>
        </p:spPr>
        <p:txBody>
          <a:bodyPr>
            <a:normAutofit fontScale="92500" lnSpcReduction="10000"/>
          </a:bodyPr>
          <a:lstStyle/>
          <a:p>
            <a:pPr algn="justLow">
              <a:lnSpc>
                <a:spcPct val="150000"/>
              </a:lnSpc>
            </a:pPr>
            <a:r>
              <a:rPr lang="ar-EG" dirty="0" smtClean="0"/>
              <a:t> أنواع الاعلان:-</a:t>
            </a:r>
          </a:p>
          <a:p>
            <a:pPr algn="justLow">
              <a:lnSpc>
                <a:spcPct val="150000"/>
              </a:lnSpc>
            </a:pPr>
            <a:r>
              <a:rPr lang="ar-EG" dirty="0" smtClean="0"/>
              <a:t>في الواقع هناك مجموعة متعددة من المعايير والأسس التي يمكن استخدامها في تحديد أنواع الإعلان المختلفة، و ذلك على النحو التالي:-</a:t>
            </a:r>
          </a:p>
          <a:p>
            <a:pPr algn="justLow">
              <a:lnSpc>
                <a:spcPct val="150000"/>
              </a:lnSpc>
            </a:pPr>
            <a:r>
              <a:rPr lang="ar-EG" dirty="0" smtClean="0"/>
              <a:t>أنواع الإعلان وفقا لتصنيف الوظائف التسويقية للإعلان:-</a:t>
            </a:r>
          </a:p>
          <a:p>
            <a:pPr algn="justLow">
              <a:lnSpc>
                <a:spcPct val="150000"/>
              </a:lnSpc>
            </a:pPr>
            <a:r>
              <a:rPr lang="ar-EG" dirty="0" smtClean="0"/>
              <a:t>لإعلان التعليمي:وهو الذي يتعلق بتسويق السلع الجديدة التي لم يسبق لها وجود في السوق من قبل أو السلع القديمة</a:t>
            </a:r>
          </a:p>
          <a:p>
            <a:endParaRPr lang="ar-EG" dirty="0" smtClean="0"/>
          </a:p>
          <a:p>
            <a:endParaRPr lang="ar-EG" dirty="0" smtClean="0"/>
          </a:p>
        </p:txBody>
      </p:sp>
    </p:spTree>
    <p:extLst>
      <p:ext uri="{BB962C8B-B14F-4D97-AF65-F5344CB8AC3E}">
        <p14:creationId xmlns:p14="http://schemas.microsoft.com/office/powerpoint/2010/main" val="1165658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a:xfrm>
            <a:off x="457200" y="1700808"/>
            <a:ext cx="8229600" cy="4425355"/>
          </a:xfrm>
        </p:spPr>
        <p:txBody>
          <a:bodyPr>
            <a:normAutofit/>
          </a:bodyPr>
          <a:lstStyle/>
          <a:p>
            <a:pPr algn="justLow">
              <a:lnSpc>
                <a:spcPct val="200000"/>
              </a:lnSpc>
            </a:pPr>
            <a:r>
              <a:rPr lang="ar-EG" dirty="0" smtClean="0"/>
              <a:t>المعروفة التي ظهرت لها استعمالات أو استخدامات لم تكن معروفة لدى المستهلكين ووظيفة هذا النوع من الإعلان هو تعريف المستهلك بالسلعة وخصائصها كطرق ومجالات استعمالها وكيفية صيانتها والمحافظة عليه.</a:t>
            </a:r>
          </a:p>
        </p:txBody>
      </p:sp>
    </p:spTree>
    <p:extLst>
      <p:ext uri="{BB962C8B-B14F-4D97-AF65-F5344CB8AC3E}">
        <p14:creationId xmlns:p14="http://schemas.microsoft.com/office/powerpoint/2010/main" val="238836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lstStyle/>
          <a:p>
            <a:pPr algn="justLow">
              <a:lnSpc>
                <a:spcPct val="200000"/>
              </a:lnSpc>
            </a:pPr>
            <a:r>
              <a:rPr lang="ar-EG" dirty="0" smtClean="0"/>
              <a:t>الإعلان الإرشادي أو الإخباري:</a:t>
            </a:r>
          </a:p>
          <a:p>
            <a:pPr algn="justLow">
              <a:lnSpc>
                <a:spcPct val="200000"/>
              </a:lnSpc>
            </a:pPr>
            <a:r>
              <a:rPr lang="ar-EG" dirty="0" smtClean="0"/>
              <a:t>يتعلق هذا النوع من الإعلان بالسلع أو الخدمات التي لا تتوافر لدى المستهلكين معلومات كافية عنها، أو لا يعرفون كيف و متى و من أين يحصلون عليها. </a:t>
            </a:r>
          </a:p>
          <a:p>
            <a:pPr algn="justLow">
              <a:lnSpc>
                <a:spcPct val="200000"/>
              </a:lnSpc>
            </a:pPr>
            <a:endParaRPr lang="ar-EG" dirty="0"/>
          </a:p>
        </p:txBody>
      </p:sp>
    </p:spTree>
    <p:extLst>
      <p:ext uri="{BB962C8B-B14F-4D97-AF65-F5344CB8AC3E}">
        <p14:creationId xmlns:p14="http://schemas.microsoft.com/office/powerpoint/2010/main" val="664610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a:bodyPr>
          <a:lstStyle/>
          <a:p>
            <a:pPr algn="justLow">
              <a:lnSpc>
                <a:spcPct val="200000"/>
              </a:lnSpc>
            </a:pPr>
            <a:r>
              <a:rPr lang="ar-EG" dirty="0" smtClean="0"/>
              <a:t>لذلك تتلخص وظيفة هذا النوع من الإعلان في تزويد جمهور المستهلكين بالمعلومات التي تيسر لهم الحصول على السلع و الخدمات المعلن عنها بأقل جهد ممكن وفي أقصر وقت وبأقل نفقات، وفي إرشاد الجمهور إلى كيفية إشباع حاجاته.</a:t>
            </a:r>
          </a:p>
        </p:txBody>
      </p:sp>
    </p:spTree>
    <p:extLst>
      <p:ext uri="{BB962C8B-B14F-4D97-AF65-F5344CB8AC3E}">
        <p14:creationId xmlns:p14="http://schemas.microsoft.com/office/powerpoint/2010/main" val="3223599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fontScale="92500" lnSpcReduction="20000"/>
          </a:bodyPr>
          <a:lstStyle/>
          <a:p>
            <a:pPr algn="justLow">
              <a:lnSpc>
                <a:spcPct val="200000"/>
              </a:lnSpc>
            </a:pPr>
            <a:r>
              <a:rPr lang="ar-EG" dirty="0" smtClean="0"/>
              <a:t>الإعلان الإعلامي:</a:t>
            </a:r>
          </a:p>
          <a:p>
            <a:pPr algn="justLow">
              <a:lnSpc>
                <a:spcPct val="200000"/>
              </a:lnSpc>
            </a:pPr>
            <a:r>
              <a:rPr lang="ar-EG" dirty="0" smtClean="0"/>
              <a:t>وهو يعمل على تقوية صناعة أي نوع من السلع أو الخدمات أو إحدى المنشآت،وذلك بتقديم بيانات للجمهور، يؤدي نشرها أو إذاعتها بين الأفراد إلى تقوية الصلة بينهم وبين المنتج مما يبعث الثقة.</a:t>
            </a:r>
          </a:p>
          <a:p>
            <a:endParaRPr lang="ar-EG" dirty="0"/>
          </a:p>
        </p:txBody>
      </p:sp>
    </p:spTree>
    <p:extLst>
      <p:ext uri="{BB962C8B-B14F-4D97-AF65-F5344CB8AC3E}">
        <p14:creationId xmlns:p14="http://schemas.microsoft.com/office/powerpoint/2010/main" val="1630893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fontScale="85000" lnSpcReduction="10000"/>
          </a:bodyPr>
          <a:lstStyle/>
          <a:p>
            <a:pPr algn="justLow">
              <a:lnSpc>
                <a:spcPct val="200000"/>
              </a:lnSpc>
            </a:pPr>
            <a:r>
              <a:rPr lang="ar-EG" dirty="0" smtClean="0"/>
              <a:t>الإعلان التنافسي:</a:t>
            </a:r>
          </a:p>
          <a:p>
            <a:pPr algn="justLow">
              <a:lnSpc>
                <a:spcPct val="200000"/>
              </a:lnSpc>
            </a:pPr>
            <a:r>
              <a:rPr lang="ar-EG" dirty="0" smtClean="0"/>
              <a:t>ويتعلق بالسلع والخدمات ذات المركز التنافسي في السوق ، أو السلع والخدمات الجديدة التي تنافس مثيلاا، و يشترط هذا النوع من الإعلان أن يكون التنافس بين السلع والخدمات المتكافئة في النوع والمتساوية مع بعضها من حيث الخصائص وظروف الاستعمال والثمن.</a:t>
            </a:r>
            <a:endParaRPr lang="ar-EG" dirty="0"/>
          </a:p>
        </p:txBody>
      </p:sp>
    </p:spTree>
    <p:extLst>
      <p:ext uri="{BB962C8B-B14F-4D97-AF65-F5344CB8AC3E}">
        <p14:creationId xmlns:p14="http://schemas.microsoft.com/office/powerpoint/2010/main" val="1940891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lnSpcReduction="10000"/>
          </a:bodyPr>
          <a:lstStyle/>
          <a:p>
            <a:pPr algn="justLow">
              <a:lnSpc>
                <a:spcPct val="150000"/>
              </a:lnSpc>
            </a:pPr>
            <a:r>
              <a:rPr lang="ar-EG" dirty="0" smtClean="0"/>
              <a:t>أنواع الإعلان حسب منافذ التوزيع:</a:t>
            </a:r>
          </a:p>
          <a:p>
            <a:pPr algn="justLow">
              <a:lnSpc>
                <a:spcPct val="150000"/>
              </a:lnSpc>
            </a:pPr>
            <a:r>
              <a:rPr lang="ar-EG" dirty="0" smtClean="0"/>
              <a:t> -الإعلان الأهلي أو العام:</a:t>
            </a:r>
          </a:p>
          <a:p>
            <a:pPr algn="justLow">
              <a:lnSpc>
                <a:spcPct val="150000"/>
              </a:lnSpc>
            </a:pPr>
            <a:r>
              <a:rPr lang="ar-EG" dirty="0" smtClean="0"/>
              <a:t>ويتعلق هذا النوع بالسلع والخدمات التي توزع على مستوى الدولة بشكل عام ، وهذا النوع يستخدم</a:t>
            </a:r>
          </a:p>
          <a:p>
            <a:pPr algn="justLow">
              <a:lnSpc>
                <a:spcPct val="150000"/>
              </a:lnSpc>
            </a:pPr>
            <a:r>
              <a:rPr lang="ar-EG" dirty="0" smtClean="0"/>
              <a:t>الوسائل الإعلانية ) الجرائد اليومية العامة_المجلات الأسبوعية_ الإذاعة _ التلفزيون ).</a:t>
            </a:r>
            <a:endParaRPr lang="ar-EG" dirty="0"/>
          </a:p>
        </p:txBody>
      </p:sp>
    </p:spTree>
    <p:extLst>
      <p:ext uri="{BB962C8B-B14F-4D97-AF65-F5344CB8AC3E}">
        <p14:creationId xmlns:p14="http://schemas.microsoft.com/office/powerpoint/2010/main" val="450290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مدخل الى الاعلان</a:t>
            </a:r>
            <a:endParaRPr lang="ar-EG" dirty="0"/>
          </a:p>
        </p:txBody>
      </p:sp>
      <p:sp>
        <p:nvSpPr>
          <p:cNvPr id="3" name="Content Placeholder 2"/>
          <p:cNvSpPr>
            <a:spLocks noGrp="1"/>
          </p:cNvSpPr>
          <p:nvPr>
            <p:ph idx="1"/>
          </p:nvPr>
        </p:nvSpPr>
        <p:spPr/>
        <p:txBody>
          <a:bodyPr>
            <a:normAutofit fontScale="92500" lnSpcReduction="20000"/>
          </a:bodyPr>
          <a:lstStyle/>
          <a:p>
            <a:pPr algn="justLow">
              <a:lnSpc>
                <a:spcPct val="150000"/>
              </a:lnSpc>
            </a:pPr>
            <a:r>
              <a:rPr lang="ar-EG" dirty="0" smtClean="0"/>
              <a:t>الإعلان المحلي أو إعلان التجزئة:</a:t>
            </a:r>
          </a:p>
          <a:p>
            <a:pPr algn="justLow">
              <a:lnSpc>
                <a:spcPct val="150000"/>
              </a:lnSpc>
            </a:pPr>
            <a:r>
              <a:rPr lang="ar-EG" dirty="0" smtClean="0"/>
              <a:t>هو ذلك النوع من الإعلان الذي يتعلق بالسلع التي توزع في منطقة محدودة، وهدفه الوصول إلى المستهلكين القاطنين ضمن منطقة جغرافية محددة )كمدينة معينة وضواحيها(، حيث توجه الرسالة الإعلانية للمستهلكين النهائيين الذين يقطنون تلك المنطقة وتستخدم فيه الرسائل الإعلانية التي تغطي تلك المنطقة مثل لوحات الطرق ودور السينما والإذاعة المحلية.</a:t>
            </a:r>
            <a:endParaRPr lang="ar-EG" dirty="0"/>
          </a:p>
        </p:txBody>
      </p:sp>
    </p:spTree>
    <p:extLst>
      <p:ext uri="{BB962C8B-B14F-4D97-AF65-F5344CB8AC3E}">
        <p14:creationId xmlns:p14="http://schemas.microsoft.com/office/powerpoint/2010/main" val="1860432841"/>
      </p:ext>
    </p:extLst>
  </p:cSld>
  <p:clrMapOvr>
    <a:masterClrMapping/>
  </p:clrMapOvr>
</p:sld>
</file>

<file path=ppt/theme/theme1.xml><?xml version="1.0" encoding="utf-8"?>
<a:theme xmlns:a="http://schemas.openxmlformats.org/drawingml/2006/main" name="Office Theme">
  <a:themeElements>
    <a:clrScheme name="Office">
      <a:dk1>
        <a:sysClr val="windowText" lastClr="FFFF00"/>
      </a:dk1>
      <a:lt1>
        <a:sysClr val="window" lastClr="000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499</Words>
  <Application>Microsoft Office PowerPoint</Application>
  <PresentationFormat>On-screen Show (4:3)</PresentationFormat>
  <Paragraphs>37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lpstr>مدخل الى الاعلان</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الاعلان</dc:title>
  <dc:creator>UG</dc:creator>
  <cp:lastModifiedBy>UG</cp:lastModifiedBy>
  <cp:revision>8</cp:revision>
  <dcterms:created xsi:type="dcterms:W3CDTF">2020-04-13T13:43:53Z</dcterms:created>
  <dcterms:modified xsi:type="dcterms:W3CDTF">2020-04-13T16:57:31Z</dcterms:modified>
</cp:coreProperties>
</file>