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08" r:id="rId3"/>
    <p:sldMasterId id="2147483720" r:id="rId4"/>
  </p:sldMasterIdLst>
  <p:sldIdLst>
    <p:sldId id="308" r:id="rId5"/>
    <p:sldId id="310" r:id="rId6"/>
    <p:sldId id="256" r:id="rId7"/>
    <p:sldId id="257" r:id="rId8"/>
    <p:sldId id="258" r:id="rId9"/>
    <p:sldId id="259" r:id="rId10"/>
    <p:sldId id="260" r:id="rId11"/>
    <p:sldId id="261" r:id="rId12"/>
    <p:sldId id="263" r:id="rId13"/>
    <p:sldId id="314"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20441" autoAdjust="0"/>
    <p:restoredTop sz="94660"/>
  </p:normalViewPr>
  <p:slideViewPr>
    <p:cSldViewPr>
      <p:cViewPr>
        <p:scale>
          <a:sx n="76" d="100"/>
          <a:sy n="76" d="100"/>
        </p:scale>
        <p:origin x="-972" y="1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A211B7-AD97-45B2-889B-14475F9CF707}" type="doc">
      <dgm:prSet loTypeId="urn:microsoft.com/office/officeart/2005/8/layout/vList2" loCatId="list" qsTypeId="urn:microsoft.com/office/officeart/2005/8/quickstyle/3d1" qsCatId="3D" csTypeId="urn:microsoft.com/office/officeart/2005/8/colors/colorful1" csCatId="colorful" phldr="1"/>
      <dgm:spPr/>
      <dgm:t>
        <a:bodyPr/>
        <a:lstStyle/>
        <a:p>
          <a:pPr rtl="1"/>
          <a:endParaRPr lang="ar-EG"/>
        </a:p>
      </dgm:t>
    </dgm:pt>
    <dgm:pt modelId="{3DB39DDB-A6DE-4A90-8BA0-1CF143071ACC}">
      <dgm:prSet/>
      <dgm:spPr/>
      <dgm:t>
        <a:bodyPr/>
        <a:lstStyle/>
        <a:p>
          <a:pPr algn="just" rtl="1"/>
          <a:r>
            <a:rPr lang="ar-SA" b="1" dirty="0" smtClean="0"/>
            <a:t>وقد اهتم علماء الرأى العام والإعلام بدراسة الدور الــذى يلعبه عامل الإتصال الشخصي فـى توجيه الأفـراد والجماعــات وتكوين آرائهم والمقارنة بين هذا اللون من الإتصال والإتصال عن طريق أجهزة الإعلام.</a:t>
          </a:r>
          <a:endParaRPr lang="ar-EG" dirty="0"/>
        </a:p>
      </dgm:t>
    </dgm:pt>
    <dgm:pt modelId="{43E34F72-EAE1-4773-8221-D828870997EF}" type="parTrans" cxnId="{239343A5-9CE1-40E4-BB06-844B21E563CA}">
      <dgm:prSet/>
      <dgm:spPr/>
      <dgm:t>
        <a:bodyPr/>
        <a:lstStyle/>
        <a:p>
          <a:pPr rtl="1"/>
          <a:endParaRPr lang="ar-EG"/>
        </a:p>
      </dgm:t>
    </dgm:pt>
    <dgm:pt modelId="{3956E9FD-11E7-49B2-A2FC-69D71EEEF16D}" type="sibTrans" cxnId="{239343A5-9CE1-40E4-BB06-844B21E563CA}">
      <dgm:prSet/>
      <dgm:spPr/>
      <dgm:t>
        <a:bodyPr/>
        <a:lstStyle/>
        <a:p>
          <a:pPr rtl="1"/>
          <a:endParaRPr lang="ar-EG"/>
        </a:p>
      </dgm:t>
    </dgm:pt>
    <dgm:pt modelId="{F9049BCA-E5DC-4571-BB8C-C6BFE538A3A6}" type="pres">
      <dgm:prSet presAssocID="{E3A211B7-AD97-45B2-889B-14475F9CF707}" presName="linear" presStyleCnt="0">
        <dgm:presLayoutVars>
          <dgm:animLvl val="lvl"/>
          <dgm:resizeHandles val="exact"/>
        </dgm:presLayoutVars>
      </dgm:prSet>
      <dgm:spPr/>
      <dgm:t>
        <a:bodyPr/>
        <a:lstStyle/>
        <a:p>
          <a:pPr rtl="1"/>
          <a:endParaRPr lang="ar-EG"/>
        </a:p>
      </dgm:t>
    </dgm:pt>
    <dgm:pt modelId="{140C0F02-7CA5-4F92-B739-EFDF1FBD6FEF}" type="pres">
      <dgm:prSet presAssocID="{3DB39DDB-A6DE-4A90-8BA0-1CF143071ACC}" presName="parentText" presStyleLbl="node1" presStyleIdx="0" presStyleCnt="1" custScaleY="100018" custLinFactNeighborY="2326">
        <dgm:presLayoutVars>
          <dgm:chMax val="0"/>
          <dgm:bulletEnabled val="1"/>
        </dgm:presLayoutVars>
      </dgm:prSet>
      <dgm:spPr/>
      <dgm:t>
        <a:bodyPr/>
        <a:lstStyle/>
        <a:p>
          <a:pPr rtl="1"/>
          <a:endParaRPr lang="ar-EG"/>
        </a:p>
      </dgm:t>
    </dgm:pt>
  </dgm:ptLst>
  <dgm:cxnLst>
    <dgm:cxn modelId="{E34D599F-6B2A-49D5-A00B-9A62079FC039}" type="presOf" srcId="{E3A211B7-AD97-45B2-889B-14475F9CF707}" destId="{F9049BCA-E5DC-4571-BB8C-C6BFE538A3A6}" srcOrd="0" destOrd="0" presId="urn:microsoft.com/office/officeart/2005/8/layout/vList2"/>
    <dgm:cxn modelId="{BE4FDF00-5377-4041-BC80-A861C2CC2567}" type="presOf" srcId="{3DB39DDB-A6DE-4A90-8BA0-1CF143071ACC}" destId="{140C0F02-7CA5-4F92-B739-EFDF1FBD6FEF}" srcOrd="0" destOrd="0" presId="urn:microsoft.com/office/officeart/2005/8/layout/vList2"/>
    <dgm:cxn modelId="{239343A5-9CE1-40E4-BB06-844B21E563CA}" srcId="{E3A211B7-AD97-45B2-889B-14475F9CF707}" destId="{3DB39DDB-A6DE-4A90-8BA0-1CF143071ACC}" srcOrd="0" destOrd="0" parTransId="{43E34F72-EAE1-4773-8221-D828870997EF}" sibTransId="{3956E9FD-11E7-49B2-A2FC-69D71EEEF16D}"/>
    <dgm:cxn modelId="{B313C288-92B6-4C08-8930-79281F7E0654}" type="presParOf" srcId="{F9049BCA-E5DC-4571-BB8C-C6BFE538A3A6}" destId="{140C0F02-7CA5-4F92-B739-EFDF1FBD6FEF}"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98E999-A491-4563-83CA-5190798BD5D0}" type="doc">
      <dgm:prSet loTypeId="urn:microsoft.com/office/officeart/2005/8/layout/vList2" loCatId="list" qsTypeId="urn:microsoft.com/office/officeart/2005/8/quickstyle/3d1" qsCatId="3D" csTypeId="urn:microsoft.com/office/officeart/2005/8/colors/colorful1" csCatId="colorful"/>
      <dgm:spPr/>
      <dgm:t>
        <a:bodyPr/>
        <a:lstStyle/>
        <a:p>
          <a:pPr rtl="1"/>
          <a:endParaRPr lang="ar-EG"/>
        </a:p>
      </dgm:t>
    </dgm:pt>
    <dgm:pt modelId="{B80F9B56-6F04-4F8A-9B38-A20C6AAE0590}">
      <dgm:prSet/>
      <dgm:spPr/>
      <dgm:t>
        <a:bodyPr/>
        <a:lstStyle/>
        <a:p>
          <a:pPr algn="just" rtl="1"/>
          <a:r>
            <a:rPr lang="ar-SA" b="1" dirty="0" smtClean="0"/>
            <a:t>فالإتصال المباشر مـع الجماهير - إذن – هو عامل هـام وحيوى لأن المجتمـع الإنسانى ـ البدائي والحديث - يقوم علـى مقدرة الإنسان على نقل نواياه ورغباته ومشاعره ومعلوماته وخبراته من فرد إلي فرد أو أفراد آخرين .</a:t>
          </a:r>
          <a:endParaRPr lang="ar-EG" dirty="0"/>
        </a:p>
      </dgm:t>
    </dgm:pt>
    <dgm:pt modelId="{4E9308F6-903E-43D9-8459-A845A7D0BF2E}" type="parTrans" cxnId="{0A6B8599-F10E-4D39-B561-49969512A64F}">
      <dgm:prSet/>
      <dgm:spPr/>
      <dgm:t>
        <a:bodyPr/>
        <a:lstStyle/>
        <a:p>
          <a:pPr rtl="1"/>
          <a:endParaRPr lang="ar-EG"/>
        </a:p>
      </dgm:t>
    </dgm:pt>
    <dgm:pt modelId="{26245CBF-C043-41EC-B2C1-2C3A0BED358A}" type="sibTrans" cxnId="{0A6B8599-F10E-4D39-B561-49969512A64F}">
      <dgm:prSet/>
      <dgm:spPr/>
      <dgm:t>
        <a:bodyPr/>
        <a:lstStyle/>
        <a:p>
          <a:pPr rtl="1"/>
          <a:endParaRPr lang="ar-EG"/>
        </a:p>
      </dgm:t>
    </dgm:pt>
    <dgm:pt modelId="{C7A4EE40-C817-4EFB-A849-CA0B916494D2}" type="pres">
      <dgm:prSet presAssocID="{6C98E999-A491-4563-83CA-5190798BD5D0}" presName="linear" presStyleCnt="0">
        <dgm:presLayoutVars>
          <dgm:animLvl val="lvl"/>
          <dgm:resizeHandles val="exact"/>
        </dgm:presLayoutVars>
      </dgm:prSet>
      <dgm:spPr/>
      <dgm:t>
        <a:bodyPr/>
        <a:lstStyle/>
        <a:p>
          <a:pPr rtl="1"/>
          <a:endParaRPr lang="ar-EG"/>
        </a:p>
      </dgm:t>
    </dgm:pt>
    <dgm:pt modelId="{7714C7FC-8B17-4390-B49D-0E07346A08DF}" type="pres">
      <dgm:prSet presAssocID="{B80F9B56-6F04-4F8A-9B38-A20C6AAE0590}" presName="parentText" presStyleLbl="node1" presStyleIdx="0" presStyleCnt="1" custLinFactNeighborY="-2641">
        <dgm:presLayoutVars>
          <dgm:chMax val="0"/>
          <dgm:bulletEnabled val="1"/>
        </dgm:presLayoutVars>
      </dgm:prSet>
      <dgm:spPr/>
      <dgm:t>
        <a:bodyPr/>
        <a:lstStyle/>
        <a:p>
          <a:pPr rtl="1"/>
          <a:endParaRPr lang="ar-EG"/>
        </a:p>
      </dgm:t>
    </dgm:pt>
  </dgm:ptLst>
  <dgm:cxnLst>
    <dgm:cxn modelId="{EE104A3C-A4F1-4672-89E6-D11C18E17C7B}" type="presOf" srcId="{6C98E999-A491-4563-83CA-5190798BD5D0}" destId="{C7A4EE40-C817-4EFB-A849-CA0B916494D2}" srcOrd="0" destOrd="0" presId="urn:microsoft.com/office/officeart/2005/8/layout/vList2"/>
    <dgm:cxn modelId="{BEE56652-FAC4-48C8-9BBA-B2DCE42DC146}" type="presOf" srcId="{B80F9B56-6F04-4F8A-9B38-A20C6AAE0590}" destId="{7714C7FC-8B17-4390-B49D-0E07346A08DF}" srcOrd="0" destOrd="0" presId="urn:microsoft.com/office/officeart/2005/8/layout/vList2"/>
    <dgm:cxn modelId="{0A6B8599-F10E-4D39-B561-49969512A64F}" srcId="{6C98E999-A491-4563-83CA-5190798BD5D0}" destId="{B80F9B56-6F04-4F8A-9B38-A20C6AAE0590}" srcOrd="0" destOrd="0" parTransId="{4E9308F6-903E-43D9-8459-A845A7D0BF2E}" sibTransId="{26245CBF-C043-41EC-B2C1-2C3A0BED358A}"/>
    <dgm:cxn modelId="{0EA1D2AF-6D22-4B88-90EC-663FBEC9F4E5}" type="presParOf" srcId="{C7A4EE40-C817-4EFB-A849-CA0B916494D2}" destId="{7714C7FC-8B17-4390-B49D-0E07346A08DF}" srcOrd="0" destOrd="0" presId="urn:microsoft.com/office/officeart/2005/8/layout/vList2"/>
  </dgm:cxnLst>
  <dgm:bg>
    <a:solidFill>
      <a:srgbClr val="00B050"/>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0C0F02-7CA5-4F92-B739-EFDF1FBD6FEF}">
      <dsp:nvSpPr>
        <dsp:cNvPr id="0" name=""/>
        <dsp:cNvSpPr/>
      </dsp:nvSpPr>
      <dsp:spPr>
        <a:xfrm>
          <a:off x="0" y="301947"/>
          <a:ext cx="8534400" cy="3522333"/>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lvl="0" algn="just" defTabSz="1911350" rtl="1">
            <a:lnSpc>
              <a:spcPct val="90000"/>
            </a:lnSpc>
            <a:spcBef>
              <a:spcPct val="0"/>
            </a:spcBef>
            <a:spcAft>
              <a:spcPct val="35000"/>
            </a:spcAft>
          </a:pPr>
          <a:r>
            <a:rPr lang="ar-SA" sz="4300" b="1" kern="1200" dirty="0" smtClean="0"/>
            <a:t>وقد اهتم علماء الرأى العام والإعلام بدراسة الدور الــذى يلعبه عامل الإتصال الشخصي فـى توجيه الأفـراد والجماعــات وتكوين آرائهم والمقارنة بين هذا اللون من الإتصال والإتصال عن طريق أجهزة الإعلام.</a:t>
          </a:r>
          <a:endParaRPr lang="ar-EG" sz="4300" kern="1200" dirty="0"/>
        </a:p>
      </dsp:txBody>
      <dsp:txXfrm>
        <a:off x="171946" y="473893"/>
        <a:ext cx="8190508" cy="31784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14C7FC-8B17-4390-B49D-0E07346A08DF}">
      <dsp:nvSpPr>
        <dsp:cNvPr id="0" name=""/>
        <dsp:cNvSpPr/>
      </dsp:nvSpPr>
      <dsp:spPr>
        <a:xfrm>
          <a:off x="0" y="0"/>
          <a:ext cx="8229600" cy="311220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just" defTabSz="1689100" rtl="1">
            <a:lnSpc>
              <a:spcPct val="90000"/>
            </a:lnSpc>
            <a:spcBef>
              <a:spcPct val="0"/>
            </a:spcBef>
            <a:spcAft>
              <a:spcPct val="35000"/>
            </a:spcAft>
          </a:pPr>
          <a:r>
            <a:rPr lang="ar-SA" sz="3800" b="1" kern="1200" dirty="0" smtClean="0"/>
            <a:t>فالإتصال المباشر مـع الجماهير - إذن – هو عامل هـام وحيوى لأن المجتمـع الإنسانى ـ البدائي والحديث - يقوم علـى مقدرة الإنسان على نقل نواياه ورغباته ومشاعره ومعلوماته وخبراته من فرد إلي فرد أو أفراد آخرين .</a:t>
          </a:r>
          <a:endParaRPr lang="ar-EG" sz="3800" kern="1200" dirty="0"/>
        </a:p>
      </dsp:txBody>
      <dsp:txXfrm>
        <a:off x="151925" y="151925"/>
        <a:ext cx="7925750" cy="280835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4/25/2020</a:t>
            </a:fld>
            <a:endParaRPr lang="en-US"/>
          </a:p>
        </p:txBody>
      </p:sp>
      <p:sp>
        <p:nvSpPr>
          <p:cNvPr id="20" name="Footer Placeholder 19"/>
          <p:cNvSpPr>
            <a:spLocks noGrp="1"/>
          </p:cNvSpPr>
          <p:nvPr>
            <p:ph type="ftr" sz="quarter" idx="11"/>
          </p:nvPr>
        </p:nvSpPr>
        <p:spPr/>
        <p:txBody>
          <a:bodyPr/>
          <a:lstStyle>
            <a:extLst/>
          </a:lstStyle>
          <a:p>
            <a:endParaRPr lang="en-US"/>
          </a:p>
        </p:txBody>
      </p:sp>
      <p:sp>
        <p:nvSpPr>
          <p:cNvPr id="10" name="Slide Number Placeholder 9"/>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4/25/2020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4/25/2020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4/25/2020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06825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4/25/2020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98314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4/25/2020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088225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4/25/2020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52299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4/25/2020</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334326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4/25/2020</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45376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4/25/2020</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501036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4/25/2020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34182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4/25/2020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4/25/2020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717091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4/25/2020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852415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4/25/2020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26868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4/25/2020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691585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4/25/2020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075417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4/25/2020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587077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4/25/2020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983832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4/25/2020</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297712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4/25/2020</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849908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4/25/2020</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10328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4/25/2020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4/25/2020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203627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4/25/2020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28024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4/25/2020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678887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4/25/2020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69223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4/25/2020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713365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4/25/2020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006863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4/25/2020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015965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4/25/2020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452080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4/25/2020</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511195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4/25/2020</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05271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4/25/2020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4/25/2020</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481764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4/25/2020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364178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4/25/2020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975892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4/25/2020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135062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4/25/2020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1699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4/25/2020</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D8BD707-D9CF-40AE-B4C6-C98DA3205C09}" type="datetimeFigureOut">
              <a:rPr lang="en-US" smtClean="0"/>
              <a:pPr/>
              <a:t>4/25/2020</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1D8BD707-D9CF-40AE-B4C6-C98DA3205C09}" type="datetimeFigureOut">
              <a:rPr lang="en-US" smtClean="0"/>
              <a:pPr/>
              <a:t>4/25/2020</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4/25/2020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4/25/2020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1D8BD707-D9CF-40AE-B4C6-C98DA3205C09}" type="datetimeFigureOut">
              <a:rPr lang="en-US" smtClean="0"/>
              <a:pPr/>
              <a:t>4/25/2020</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B6F15528-21DE-4FAA-801E-634DDDAF4B2B}"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1"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r" rtl="1"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r" rtl="1"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r" rtl="1"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r" rtl="1"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r" rtl="1"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r" rtl="1"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1D8BD707-D9CF-40AE-B4C6-C98DA3205C09}" type="datetimeFigureOut">
              <a:rPr lang="en-US" smtClean="0"/>
              <a:pPr/>
              <a:t>4/25/2020</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1" eaLnBrk="1" fontAlgn="base" hangingPunct="1">
        <a:spcBef>
          <a:spcPct val="0"/>
        </a:spcBef>
        <a:spcAft>
          <a:spcPct val="0"/>
        </a:spcAft>
        <a:defRPr sz="44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itchFamily="34" charset="0"/>
          <a:cs typeface="Arial" pitchFamily="34" charset="0"/>
        </a:defRPr>
      </a:lvl2pPr>
      <a:lvl3pPr algn="ctr" rtl="1" eaLnBrk="1" fontAlgn="base" hangingPunct="1">
        <a:spcBef>
          <a:spcPct val="0"/>
        </a:spcBef>
        <a:spcAft>
          <a:spcPct val="0"/>
        </a:spcAft>
        <a:defRPr sz="4400">
          <a:solidFill>
            <a:schemeClr val="tx2"/>
          </a:solidFill>
          <a:latin typeface="Arial" pitchFamily="34" charset="0"/>
          <a:cs typeface="Arial" pitchFamily="34" charset="0"/>
        </a:defRPr>
      </a:lvl3pPr>
      <a:lvl4pPr algn="ctr" rtl="1" eaLnBrk="1" fontAlgn="base" hangingPunct="1">
        <a:spcBef>
          <a:spcPct val="0"/>
        </a:spcBef>
        <a:spcAft>
          <a:spcPct val="0"/>
        </a:spcAft>
        <a:defRPr sz="4400">
          <a:solidFill>
            <a:schemeClr val="tx2"/>
          </a:solidFill>
          <a:latin typeface="Arial" pitchFamily="34" charset="0"/>
          <a:cs typeface="Arial" pitchFamily="34" charset="0"/>
        </a:defRPr>
      </a:lvl4pPr>
      <a:lvl5pPr algn="ctr" rtl="1" eaLnBrk="1" fontAlgn="base" hangingPunct="1">
        <a:spcBef>
          <a:spcPct val="0"/>
        </a:spcBef>
        <a:spcAft>
          <a:spcPct val="0"/>
        </a:spcAft>
        <a:defRPr sz="4400">
          <a:solidFill>
            <a:schemeClr val="tx2"/>
          </a:solidFill>
          <a:latin typeface="Arial" pitchFamily="34" charset="0"/>
          <a:cs typeface="Arial" pitchFamily="34" charset="0"/>
        </a:defRPr>
      </a:lvl5pPr>
      <a:lvl6pPr marL="457200" algn="ctr" rtl="1" eaLnBrk="1" fontAlgn="base" hangingPunct="1">
        <a:spcBef>
          <a:spcPct val="0"/>
        </a:spcBef>
        <a:spcAft>
          <a:spcPct val="0"/>
        </a:spcAft>
        <a:defRPr sz="4400">
          <a:solidFill>
            <a:schemeClr val="tx2"/>
          </a:solidFill>
          <a:latin typeface="Arial" pitchFamily="34" charset="0"/>
          <a:cs typeface="Arial" pitchFamily="34" charset="0"/>
        </a:defRPr>
      </a:lvl6pPr>
      <a:lvl7pPr marL="914400" algn="ctr" rtl="1" eaLnBrk="1" fontAlgn="base" hangingPunct="1">
        <a:spcBef>
          <a:spcPct val="0"/>
        </a:spcBef>
        <a:spcAft>
          <a:spcPct val="0"/>
        </a:spcAft>
        <a:defRPr sz="4400">
          <a:solidFill>
            <a:schemeClr val="tx2"/>
          </a:solidFill>
          <a:latin typeface="Arial" pitchFamily="34" charset="0"/>
          <a:cs typeface="Arial" pitchFamily="34" charset="0"/>
        </a:defRPr>
      </a:lvl7pPr>
      <a:lvl8pPr marL="1371600" algn="ctr" rtl="1" eaLnBrk="1" fontAlgn="base" hangingPunct="1">
        <a:spcBef>
          <a:spcPct val="0"/>
        </a:spcBef>
        <a:spcAft>
          <a:spcPct val="0"/>
        </a:spcAft>
        <a:defRPr sz="4400">
          <a:solidFill>
            <a:schemeClr val="tx2"/>
          </a:solidFill>
          <a:latin typeface="Arial" pitchFamily="34" charset="0"/>
          <a:cs typeface="Arial" pitchFamily="34" charset="0"/>
        </a:defRPr>
      </a:lvl8pPr>
      <a:lvl9pPr marL="1828800" algn="ctr" rtl="1" eaLnBrk="1" fontAlgn="base" hangingPunct="1">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cs typeface="+mn-cs"/>
        </a:defRPr>
      </a:lvl2pPr>
      <a:lvl3pPr marL="1143000" indent="-228600" algn="r" rtl="1" eaLnBrk="1" fontAlgn="base" hangingPunct="1">
        <a:spcBef>
          <a:spcPct val="20000"/>
        </a:spcBef>
        <a:spcAft>
          <a:spcPct val="0"/>
        </a:spcAft>
        <a:buChar char="•"/>
        <a:defRPr sz="2400">
          <a:solidFill>
            <a:schemeClr val="tx1"/>
          </a:solidFill>
          <a:latin typeface="+mn-lt"/>
          <a:cs typeface="+mn-cs"/>
        </a:defRPr>
      </a:lvl3pPr>
      <a:lvl4pPr marL="1600200" indent="-228600" algn="r" rtl="1" eaLnBrk="1" fontAlgn="base" hangingPunct="1">
        <a:spcBef>
          <a:spcPct val="20000"/>
        </a:spcBef>
        <a:spcAft>
          <a:spcPct val="0"/>
        </a:spcAft>
        <a:buChar char="–"/>
        <a:defRPr sz="2000">
          <a:solidFill>
            <a:schemeClr val="tx1"/>
          </a:solidFill>
          <a:latin typeface="+mn-lt"/>
          <a:cs typeface="+mn-cs"/>
        </a:defRPr>
      </a:lvl4pPr>
      <a:lvl5pPr marL="2057400" indent="-228600" algn="r" rtl="1" eaLnBrk="1" fontAlgn="base" hangingPunct="1">
        <a:spcBef>
          <a:spcPct val="20000"/>
        </a:spcBef>
        <a:spcAft>
          <a:spcPct val="0"/>
        </a:spcAft>
        <a:buChar char="»"/>
        <a:defRPr sz="2000">
          <a:solidFill>
            <a:schemeClr val="tx1"/>
          </a:solidFill>
          <a:latin typeface="+mn-lt"/>
          <a:cs typeface="+mn-cs"/>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1D8BD707-D9CF-40AE-B4C6-C98DA3205C09}" type="datetimeFigureOut">
              <a:rPr lang="en-US" smtClean="0"/>
              <a:pPr/>
              <a:t>4/25/2020</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1" eaLnBrk="1" fontAlgn="base" hangingPunct="1">
        <a:spcBef>
          <a:spcPct val="0"/>
        </a:spcBef>
        <a:spcAft>
          <a:spcPct val="0"/>
        </a:spcAft>
        <a:defRPr sz="44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itchFamily="34" charset="0"/>
          <a:cs typeface="Arial" pitchFamily="34" charset="0"/>
        </a:defRPr>
      </a:lvl2pPr>
      <a:lvl3pPr algn="ctr" rtl="1" eaLnBrk="1" fontAlgn="base" hangingPunct="1">
        <a:spcBef>
          <a:spcPct val="0"/>
        </a:spcBef>
        <a:spcAft>
          <a:spcPct val="0"/>
        </a:spcAft>
        <a:defRPr sz="4400">
          <a:solidFill>
            <a:schemeClr val="tx2"/>
          </a:solidFill>
          <a:latin typeface="Arial" pitchFamily="34" charset="0"/>
          <a:cs typeface="Arial" pitchFamily="34" charset="0"/>
        </a:defRPr>
      </a:lvl3pPr>
      <a:lvl4pPr algn="ctr" rtl="1" eaLnBrk="1" fontAlgn="base" hangingPunct="1">
        <a:spcBef>
          <a:spcPct val="0"/>
        </a:spcBef>
        <a:spcAft>
          <a:spcPct val="0"/>
        </a:spcAft>
        <a:defRPr sz="4400">
          <a:solidFill>
            <a:schemeClr val="tx2"/>
          </a:solidFill>
          <a:latin typeface="Arial" pitchFamily="34" charset="0"/>
          <a:cs typeface="Arial" pitchFamily="34" charset="0"/>
        </a:defRPr>
      </a:lvl4pPr>
      <a:lvl5pPr algn="ctr" rtl="1" eaLnBrk="1" fontAlgn="base" hangingPunct="1">
        <a:spcBef>
          <a:spcPct val="0"/>
        </a:spcBef>
        <a:spcAft>
          <a:spcPct val="0"/>
        </a:spcAft>
        <a:defRPr sz="4400">
          <a:solidFill>
            <a:schemeClr val="tx2"/>
          </a:solidFill>
          <a:latin typeface="Arial" pitchFamily="34" charset="0"/>
          <a:cs typeface="Arial" pitchFamily="34" charset="0"/>
        </a:defRPr>
      </a:lvl5pPr>
      <a:lvl6pPr marL="457200" algn="ctr" rtl="1" eaLnBrk="1" fontAlgn="base" hangingPunct="1">
        <a:spcBef>
          <a:spcPct val="0"/>
        </a:spcBef>
        <a:spcAft>
          <a:spcPct val="0"/>
        </a:spcAft>
        <a:defRPr sz="4400">
          <a:solidFill>
            <a:schemeClr val="tx2"/>
          </a:solidFill>
          <a:latin typeface="Arial" pitchFamily="34" charset="0"/>
          <a:cs typeface="Arial" pitchFamily="34" charset="0"/>
        </a:defRPr>
      </a:lvl6pPr>
      <a:lvl7pPr marL="914400" algn="ctr" rtl="1" eaLnBrk="1" fontAlgn="base" hangingPunct="1">
        <a:spcBef>
          <a:spcPct val="0"/>
        </a:spcBef>
        <a:spcAft>
          <a:spcPct val="0"/>
        </a:spcAft>
        <a:defRPr sz="4400">
          <a:solidFill>
            <a:schemeClr val="tx2"/>
          </a:solidFill>
          <a:latin typeface="Arial" pitchFamily="34" charset="0"/>
          <a:cs typeface="Arial" pitchFamily="34" charset="0"/>
        </a:defRPr>
      </a:lvl7pPr>
      <a:lvl8pPr marL="1371600" algn="ctr" rtl="1" eaLnBrk="1" fontAlgn="base" hangingPunct="1">
        <a:spcBef>
          <a:spcPct val="0"/>
        </a:spcBef>
        <a:spcAft>
          <a:spcPct val="0"/>
        </a:spcAft>
        <a:defRPr sz="4400">
          <a:solidFill>
            <a:schemeClr val="tx2"/>
          </a:solidFill>
          <a:latin typeface="Arial" pitchFamily="34" charset="0"/>
          <a:cs typeface="Arial" pitchFamily="34" charset="0"/>
        </a:defRPr>
      </a:lvl8pPr>
      <a:lvl9pPr marL="1828800" algn="ctr" rtl="1" eaLnBrk="1" fontAlgn="base" hangingPunct="1">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cs typeface="+mn-cs"/>
        </a:defRPr>
      </a:lvl2pPr>
      <a:lvl3pPr marL="1143000" indent="-228600" algn="r" rtl="1" eaLnBrk="1" fontAlgn="base" hangingPunct="1">
        <a:spcBef>
          <a:spcPct val="20000"/>
        </a:spcBef>
        <a:spcAft>
          <a:spcPct val="0"/>
        </a:spcAft>
        <a:buChar char="•"/>
        <a:defRPr sz="2400">
          <a:solidFill>
            <a:schemeClr val="tx1"/>
          </a:solidFill>
          <a:latin typeface="+mn-lt"/>
          <a:cs typeface="+mn-cs"/>
        </a:defRPr>
      </a:lvl3pPr>
      <a:lvl4pPr marL="1600200" indent="-228600" algn="r" rtl="1" eaLnBrk="1" fontAlgn="base" hangingPunct="1">
        <a:spcBef>
          <a:spcPct val="20000"/>
        </a:spcBef>
        <a:spcAft>
          <a:spcPct val="0"/>
        </a:spcAft>
        <a:buChar char="–"/>
        <a:defRPr sz="2000">
          <a:solidFill>
            <a:schemeClr val="tx1"/>
          </a:solidFill>
          <a:latin typeface="+mn-lt"/>
          <a:cs typeface="+mn-cs"/>
        </a:defRPr>
      </a:lvl4pPr>
      <a:lvl5pPr marL="2057400" indent="-228600" algn="r" rtl="1" eaLnBrk="1" fontAlgn="base" hangingPunct="1">
        <a:spcBef>
          <a:spcPct val="20000"/>
        </a:spcBef>
        <a:spcAft>
          <a:spcPct val="0"/>
        </a:spcAft>
        <a:buChar char="»"/>
        <a:defRPr sz="2000">
          <a:solidFill>
            <a:schemeClr val="tx1"/>
          </a:solidFill>
          <a:latin typeface="+mn-lt"/>
          <a:cs typeface="+mn-cs"/>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1D8BD707-D9CF-40AE-B4C6-C98DA3205C09}" type="datetimeFigureOut">
              <a:rPr lang="en-US" smtClean="0"/>
              <a:pPr/>
              <a:t>4/25/2020</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1" eaLnBrk="1" fontAlgn="base" hangingPunct="1">
        <a:spcBef>
          <a:spcPct val="0"/>
        </a:spcBef>
        <a:spcAft>
          <a:spcPct val="0"/>
        </a:spcAft>
        <a:defRPr sz="44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itchFamily="34" charset="0"/>
          <a:cs typeface="Arial" pitchFamily="34" charset="0"/>
        </a:defRPr>
      </a:lvl2pPr>
      <a:lvl3pPr algn="ctr" rtl="1" eaLnBrk="1" fontAlgn="base" hangingPunct="1">
        <a:spcBef>
          <a:spcPct val="0"/>
        </a:spcBef>
        <a:spcAft>
          <a:spcPct val="0"/>
        </a:spcAft>
        <a:defRPr sz="4400">
          <a:solidFill>
            <a:schemeClr val="tx2"/>
          </a:solidFill>
          <a:latin typeface="Arial" pitchFamily="34" charset="0"/>
          <a:cs typeface="Arial" pitchFamily="34" charset="0"/>
        </a:defRPr>
      </a:lvl3pPr>
      <a:lvl4pPr algn="ctr" rtl="1" eaLnBrk="1" fontAlgn="base" hangingPunct="1">
        <a:spcBef>
          <a:spcPct val="0"/>
        </a:spcBef>
        <a:spcAft>
          <a:spcPct val="0"/>
        </a:spcAft>
        <a:defRPr sz="4400">
          <a:solidFill>
            <a:schemeClr val="tx2"/>
          </a:solidFill>
          <a:latin typeface="Arial" pitchFamily="34" charset="0"/>
          <a:cs typeface="Arial" pitchFamily="34" charset="0"/>
        </a:defRPr>
      </a:lvl4pPr>
      <a:lvl5pPr algn="ctr" rtl="1" eaLnBrk="1" fontAlgn="base" hangingPunct="1">
        <a:spcBef>
          <a:spcPct val="0"/>
        </a:spcBef>
        <a:spcAft>
          <a:spcPct val="0"/>
        </a:spcAft>
        <a:defRPr sz="4400">
          <a:solidFill>
            <a:schemeClr val="tx2"/>
          </a:solidFill>
          <a:latin typeface="Arial" pitchFamily="34" charset="0"/>
          <a:cs typeface="Arial" pitchFamily="34" charset="0"/>
        </a:defRPr>
      </a:lvl5pPr>
      <a:lvl6pPr marL="457200" algn="ctr" rtl="1" eaLnBrk="1" fontAlgn="base" hangingPunct="1">
        <a:spcBef>
          <a:spcPct val="0"/>
        </a:spcBef>
        <a:spcAft>
          <a:spcPct val="0"/>
        </a:spcAft>
        <a:defRPr sz="4400">
          <a:solidFill>
            <a:schemeClr val="tx2"/>
          </a:solidFill>
          <a:latin typeface="Arial" pitchFamily="34" charset="0"/>
          <a:cs typeface="Arial" pitchFamily="34" charset="0"/>
        </a:defRPr>
      </a:lvl6pPr>
      <a:lvl7pPr marL="914400" algn="ctr" rtl="1" eaLnBrk="1" fontAlgn="base" hangingPunct="1">
        <a:spcBef>
          <a:spcPct val="0"/>
        </a:spcBef>
        <a:spcAft>
          <a:spcPct val="0"/>
        </a:spcAft>
        <a:defRPr sz="4400">
          <a:solidFill>
            <a:schemeClr val="tx2"/>
          </a:solidFill>
          <a:latin typeface="Arial" pitchFamily="34" charset="0"/>
          <a:cs typeface="Arial" pitchFamily="34" charset="0"/>
        </a:defRPr>
      </a:lvl7pPr>
      <a:lvl8pPr marL="1371600" algn="ctr" rtl="1" eaLnBrk="1" fontAlgn="base" hangingPunct="1">
        <a:spcBef>
          <a:spcPct val="0"/>
        </a:spcBef>
        <a:spcAft>
          <a:spcPct val="0"/>
        </a:spcAft>
        <a:defRPr sz="4400">
          <a:solidFill>
            <a:schemeClr val="tx2"/>
          </a:solidFill>
          <a:latin typeface="Arial" pitchFamily="34" charset="0"/>
          <a:cs typeface="Arial" pitchFamily="34" charset="0"/>
        </a:defRPr>
      </a:lvl8pPr>
      <a:lvl9pPr marL="1828800" algn="ctr" rtl="1" eaLnBrk="1" fontAlgn="base" hangingPunct="1">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cs typeface="+mn-cs"/>
        </a:defRPr>
      </a:lvl2pPr>
      <a:lvl3pPr marL="1143000" indent="-228600" algn="r" rtl="1" eaLnBrk="1" fontAlgn="base" hangingPunct="1">
        <a:spcBef>
          <a:spcPct val="20000"/>
        </a:spcBef>
        <a:spcAft>
          <a:spcPct val="0"/>
        </a:spcAft>
        <a:buChar char="•"/>
        <a:defRPr sz="2400">
          <a:solidFill>
            <a:schemeClr val="tx1"/>
          </a:solidFill>
          <a:latin typeface="+mn-lt"/>
          <a:cs typeface="+mn-cs"/>
        </a:defRPr>
      </a:lvl3pPr>
      <a:lvl4pPr marL="1600200" indent="-228600" algn="r" rtl="1" eaLnBrk="1" fontAlgn="base" hangingPunct="1">
        <a:spcBef>
          <a:spcPct val="20000"/>
        </a:spcBef>
        <a:spcAft>
          <a:spcPct val="0"/>
        </a:spcAft>
        <a:buChar char="–"/>
        <a:defRPr sz="2000">
          <a:solidFill>
            <a:schemeClr val="tx1"/>
          </a:solidFill>
          <a:latin typeface="+mn-lt"/>
          <a:cs typeface="+mn-cs"/>
        </a:defRPr>
      </a:lvl4pPr>
      <a:lvl5pPr marL="2057400" indent="-228600" algn="r" rtl="1" eaLnBrk="1" fontAlgn="base" hangingPunct="1">
        <a:spcBef>
          <a:spcPct val="20000"/>
        </a:spcBef>
        <a:spcAft>
          <a:spcPct val="0"/>
        </a:spcAft>
        <a:buChar char="»"/>
        <a:defRPr sz="2000">
          <a:solidFill>
            <a:schemeClr val="tx1"/>
          </a:solidFill>
          <a:latin typeface="+mn-lt"/>
          <a:cs typeface="+mn-cs"/>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7.png"/><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7.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7.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4.xml"/><Relationship Id="rId7" Type="http://schemas.openxmlformats.org/officeDocument/2006/relationships/diagramColors" Target="../diagrams/colors1.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7.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35.xml"/><Relationship Id="rId7" Type="http://schemas.openxmlformats.org/officeDocument/2006/relationships/diagramColors" Target="../diagrams/colors2.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7.png"/><Relationship Id="rId4" Type="http://schemas.openxmlformats.org/officeDocument/2006/relationships/diagramData" Target="../diagrams/data2.xml"/><Relationship Id="rId9"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محمد السيسى\Desktop\media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831" y="2114527"/>
            <a:ext cx="5040560" cy="252298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محمد السيسى\Desktop\جامعة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2832" y="260648"/>
            <a:ext cx="5040560" cy="18307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محمد السيسى\Desktop\جامعة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2833" y="4637510"/>
            <a:ext cx="5040559" cy="2103857"/>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43440558"/>
      </p:ext>
    </p:extLst>
  </p:cSld>
  <p:clrMapOvr>
    <a:masterClrMapping/>
  </p:clrMapOvr>
  <mc:AlternateContent xmlns:mc="http://schemas.openxmlformats.org/markup-compatibility/2006">
    <mc:Choice xmlns:p14="http://schemas.microsoft.com/office/powerpoint/2010/main" Requires="p14">
      <p:transition spd="slow" p14:dur="900" advClick="0" advTm="34587">
        <p14:warp dir="in"/>
      </p:transition>
    </mc:Choice>
    <mc:Fallback>
      <p:transition spd="slow" advClick="0" advTm="345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8"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anim calcmode="lin" valueType="num">
                                      <p:cBhvr additive="base">
                                        <p:cTn id="9" dur="1500" fill="hold"/>
                                        <p:tgtEl>
                                          <p:spTgt spid="1027"/>
                                        </p:tgtEl>
                                        <p:attrNameLst>
                                          <p:attrName>ppt_x</p:attrName>
                                        </p:attrNameLst>
                                      </p:cBhvr>
                                      <p:tavLst>
                                        <p:tav tm="0">
                                          <p:val>
                                            <p:strVal val="0-#ppt_w/2"/>
                                          </p:val>
                                        </p:tav>
                                        <p:tav tm="100000">
                                          <p:val>
                                            <p:strVal val="#ppt_x"/>
                                          </p:val>
                                        </p:tav>
                                      </p:tavLst>
                                    </p:anim>
                                    <p:anim calcmode="lin" valueType="num">
                                      <p:cBhvr additive="base">
                                        <p:cTn id="10" dur="1500" fill="hold"/>
                                        <p:tgtEl>
                                          <p:spTgt spid="1027"/>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1500" fill="hold"/>
                                        <p:tgtEl>
                                          <p:spTgt spid="1028"/>
                                        </p:tgtEl>
                                        <p:attrNameLst>
                                          <p:attrName>ppt_x</p:attrName>
                                        </p:attrNameLst>
                                      </p:cBhvr>
                                      <p:tavLst>
                                        <p:tav tm="0">
                                          <p:val>
                                            <p:strVal val="1+#ppt_w/2"/>
                                          </p:val>
                                        </p:tav>
                                        <p:tav tm="100000">
                                          <p:val>
                                            <p:strVal val="#ppt_x"/>
                                          </p:val>
                                        </p:tav>
                                      </p:tavLst>
                                    </p:anim>
                                    <p:anim calcmode="lin" valueType="num">
                                      <p:cBhvr additive="base">
                                        <p:cTn id="14" dur="1500" fill="hold"/>
                                        <p:tgtEl>
                                          <p:spTgt spid="1028"/>
                                        </p:tgtEl>
                                        <p:attrNameLst>
                                          <p:attrName>ppt_y</p:attrName>
                                        </p:attrNameLst>
                                      </p:cBhvr>
                                      <p:tavLst>
                                        <p:tav tm="0">
                                          <p:val>
                                            <p:strVal val="#ppt_y"/>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1500" fill="hold"/>
                                        <p:tgtEl>
                                          <p:spTgt spid="1026"/>
                                        </p:tgtEl>
                                        <p:attrNameLst>
                                          <p:attrName>ppt_w</p:attrName>
                                        </p:attrNameLst>
                                      </p:cBhvr>
                                      <p:tavLst>
                                        <p:tav tm="0">
                                          <p:val>
                                            <p:fltVal val="0"/>
                                          </p:val>
                                        </p:tav>
                                        <p:tav tm="100000">
                                          <p:val>
                                            <p:strVal val="#ppt_w"/>
                                          </p:val>
                                        </p:tav>
                                      </p:tavLst>
                                    </p:anim>
                                    <p:anim calcmode="lin" valueType="num">
                                      <p:cBhvr>
                                        <p:cTn id="18" dur="1500" fill="hold"/>
                                        <p:tgtEl>
                                          <p:spTgt spid="1026"/>
                                        </p:tgtEl>
                                        <p:attrNameLst>
                                          <p:attrName>ppt_h</p:attrName>
                                        </p:attrNameLst>
                                      </p:cBhvr>
                                      <p:tavLst>
                                        <p:tav tm="0">
                                          <p:val>
                                            <p:fltVal val="0"/>
                                          </p:val>
                                        </p:tav>
                                        <p:tav tm="100000">
                                          <p:val>
                                            <p:strVal val="#ppt_h"/>
                                          </p:val>
                                        </p:tav>
                                      </p:tavLst>
                                    </p:anim>
                                    <p:animEffect transition="in" filter="fade">
                                      <p:cBhvr>
                                        <p:cTn id="19" dur="1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295400" y="1295400"/>
            <a:ext cx="6400800" cy="4343400"/>
          </a:xfrm>
          <a:prstGeom prst="rect">
            <a:avLst/>
          </a:prstGeom>
        </p:spPr>
        <p:txBody>
          <a:bodyPr vert="horz" lIns="91440" tIns="45720" rIns="91440" bIns="45720" rtlCol="0">
            <a:normAutofit/>
          </a:bodyPr>
          <a:lstStyle>
            <a:lvl1pPr marL="342900" indent="-342900" algn="r" defTabSz="914400" rtl="1" eaLnBrk="1" latinLnBrk="0" hangingPunct="1">
              <a:spcBef>
                <a:spcPct val="20000"/>
              </a:spcBef>
              <a:buFont typeface="Arial" pitchFamily="34" charset="0"/>
              <a:buChar char="•"/>
              <a:defRPr sz="2800" kern="1200">
                <a:solidFill>
                  <a:schemeClr val="accent3">
                    <a:lumMod val="75000"/>
                  </a:schemeClr>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accent3">
                    <a:lumMod val="75000"/>
                  </a:schemeClr>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accent3">
                    <a:lumMod val="75000"/>
                  </a:schemeClr>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accent3">
                    <a:lumMod val="75000"/>
                  </a:schemeClr>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accent3">
                    <a:lumMod val="75000"/>
                  </a:schemeClr>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ar-SA" sz="5400" b="1" cap="small" dirty="0" smtClean="0">
                <a:solidFill>
                  <a:schemeClr val="accent6">
                    <a:lumMod val="50000"/>
                  </a:schemeClr>
                </a:solidFill>
              </a:rPr>
              <a:t>أشكركم</a:t>
            </a:r>
            <a:endParaRPr lang="ar-EG" sz="5400" b="1" cap="small" dirty="0" smtClean="0">
              <a:solidFill>
                <a:schemeClr val="accent6">
                  <a:lumMod val="50000"/>
                </a:schemeClr>
              </a:solidFill>
            </a:endParaRPr>
          </a:p>
          <a:p>
            <a:pPr marL="0" indent="0" algn="ctr">
              <a:buNone/>
            </a:pPr>
            <a:endParaRPr lang="en-US" sz="5400" dirty="0" smtClean="0">
              <a:solidFill>
                <a:schemeClr val="accent6">
                  <a:lumMod val="50000"/>
                </a:schemeClr>
              </a:solidFill>
            </a:endParaRPr>
          </a:p>
          <a:p>
            <a:pPr algn="ctr"/>
            <a:r>
              <a:rPr lang="ar-SA" sz="4000" b="1" cap="small" dirty="0" smtClean="0">
                <a:solidFill>
                  <a:schemeClr val="tx2"/>
                </a:solidFill>
              </a:rPr>
              <a:t>مع تحياتي</a:t>
            </a:r>
            <a:endParaRPr lang="en-US" sz="4000" dirty="0" smtClean="0">
              <a:solidFill>
                <a:schemeClr val="tx2"/>
              </a:solidFill>
            </a:endParaRPr>
          </a:p>
          <a:p>
            <a:pPr algn="ctr"/>
            <a:r>
              <a:rPr lang="ar-SA" sz="5400" b="1" cap="small" dirty="0" smtClean="0">
                <a:solidFill>
                  <a:schemeClr val="accent2"/>
                </a:solidFill>
              </a:rPr>
              <a:t>د / أسماء عرام</a:t>
            </a:r>
            <a:endParaRPr lang="en-US" sz="5400" dirty="0" smtClean="0">
              <a:solidFill>
                <a:schemeClr val="accent2"/>
              </a:solidFill>
            </a:endParaRPr>
          </a:p>
          <a:p>
            <a:pPr algn="ctr"/>
            <a:endParaRPr lang="ar-EG" sz="5400" dirty="0"/>
          </a:p>
        </p:txBody>
      </p:sp>
      <p:pic>
        <p:nvPicPr>
          <p:cNvPr id="1026" name="Picture 2" descr="E:\ى كلية\د.اسماء.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5281" y="1"/>
            <a:ext cx="2595281" cy="281939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ى كلية\د.اسماء.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9519" y="0"/>
            <a:ext cx="2595281" cy="2819399"/>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32328021"/>
      </p:ext>
    </p:extLst>
  </p:cSld>
  <p:clrMapOvr>
    <a:masterClrMapping/>
  </p:clrMapOvr>
  <mc:AlternateContent xmlns:mc="http://schemas.openxmlformats.org/markup-compatibility/2006">
    <mc:Choice xmlns:p14="http://schemas.microsoft.com/office/powerpoint/2010/main" Requires="p14">
      <p:transition spd="slow" p14:dur="1600" advTm="55597">
        <p:blinds dir="vert"/>
      </p:transition>
    </mc:Choice>
    <mc:Fallback>
      <p:transition spd="slow" advTm="55597">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6"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wipe(down)">
                                      <p:cBhvr>
                                        <p:cTn id="9" dur="435">
                                          <p:stCondLst>
                                            <p:cond delay="0"/>
                                          </p:stCondLst>
                                        </p:cTn>
                                        <p:tgtEl>
                                          <p:spTgt spid="4">
                                            <p:txEl>
                                              <p:pRg st="0" end="0"/>
                                            </p:txEl>
                                          </p:spTgt>
                                        </p:tgtEl>
                                      </p:cBhvr>
                                    </p:animEffect>
                                    <p:anim calcmode="lin" valueType="num">
                                      <p:cBhvr>
                                        <p:cTn id="10" dur="1367"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11" dur="498"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2" dur="498" tmFilter="0, 0; 0.125,0.2665; 0.25,0.4; 0.375,0.465; 0.5,0.5;  0.625,0.535; 0.75,0.6; 0.875,0.7335; 1,1">
                                          <p:stCondLst>
                                            <p:cond delay="498"/>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3" dur="249" tmFilter="0, 0; 0.125,0.2665; 0.25,0.4; 0.375,0.465; 0.5,0.5;  0.625,0.535; 0.75,0.6; 0.875,0.7335; 1,1">
                                          <p:stCondLst>
                                            <p:cond delay="993"/>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4" dur="123" tmFilter="0, 0; 0.125,0.2665; 0.25,0.4; 0.375,0.465; 0.5,0.5;  0.625,0.535; 0.75,0.6; 0.875,0.7335; 1,1">
                                          <p:stCondLst>
                                            <p:cond delay="1242"/>
                                          </p:stCondLst>
                                        </p:cTn>
                                        <p:tgtEl>
                                          <p:spTgt spid="4">
                                            <p:txEl>
                                              <p:pRg st="0" end="0"/>
                                            </p:txEl>
                                          </p:spTgt>
                                        </p:tgtEl>
                                        <p:attrNameLst>
                                          <p:attrName>ppt_y</p:attrName>
                                        </p:attrNameLst>
                                      </p:cBhvr>
                                      <p:tavLst>
                                        <p:tav tm="0" fmla="#ppt_y-sin(pi*$)/81">
                                          <p:val>
                                            <p:fltVal val="0"/>
                                          </p:val>
                                        </p:tav>
                                        <p:tav tm="100000">
                                          <p:val>
                                            <p:fltVal val="1"/>
                                          </p:val>
                                        </p:tav>
                                      </p:tavLst>
                                    </p:anim>
                                    <p:animScale>
                                      <p:cBhvr>
                                        <p:cTn id="15" dur="20">
                                          <p:stCondLst>
                                            <p:cond delay="487"/>
                                          </p:stCondLst>
                                        </p:cTn>
                                        <p:tgtEl>
                                          <p:spTgt spid="4">
                                            <p:txEl>
                                              <p:pRg st="0" end="0"/>
                                            </p:txEl>
                                          </p:spTgt>
                                        </p:tgtEl>
                                      </p:cBhvr>
                                      <p:to x="100000" y="60000"/>
                                    </p:animScale>
                                    <p:animScale>
                                      <p:cBhvr>
                                        <p:cTn id="16" dur="124" decel="50000">
                                          <p:stCondLst>
                                            <p:cond delay="507"/>
                                          </p:stCondLst>
                                        </p:cTn>
                                        <p:tgtEl>
                                          <p:spTgt spid="4">
                                            <p:txEl>
                                              <p:pRg st="0" end="0"/>
                                            </p:txEl>
                                          </p:spTgt>
                                        </p:tgtEl>
                                      </p:cBhvr>
                                      <p:to x="100000" y="100000"/>
                                    </p:animScale>
                                    <p:animScale>
                                      <p:cBhvr>
                                        <p:cTn id="17" dur="20">
                                          <p:stCondLst>
                                            <p:cond delay="984"/>
                                          </p:stCondLst>
                                        </p:cTn>
                                        <p:tgtEl>
                                          <p:spTgt spid="4">
                                            <p:txEl>
                                              <p:pRg st="0" end="0"/>
                                            </p:txEl>
                                          </p:spTgt>
                                        </p:tgtEl>
                                      </p:cBhvr>
                                      <p:to x="100000" y="80000"/>
                                    </p:animScale>
                                    <p:animScale>
                                      <p:cBhvr>
                                        <p:cTn id="18" dur="124" decel="50000">
                                          <p:stCondLst>
                                            <p:cond delay="1004"/>
                                          </p:stCondLst>
                                        </p:cTn>
                                        <p:tgtEl>
                                          <p:spTgt spid="4">
                                            <p:txEl>
                                              <p:pRg st="0" end="0"/>
                                            </p:txEl>
                                          </p:spTgt>
                                        </p:tgtEl>
                                      </p:cBhvr>
                                      <p:to x="100000" y="100000"/>
                                    </p:animScale>
                                    <p:animScale>
                                      <p:cBhvr>
                                        <p:cTn id="19" dur="20">
                                          <p:stCondLst>
                                            <p:cond delay="1231"/>
                                          </p:stCondLst>
                                        </p:cTn>
                                        <p:tgtEl>
                                          <p:spTgt spid="4">
                                            <p:txEl>
                                              <p:pRg st="0" end="0"/>
                                            </p:txEl>
                                          </p:spTgt>
                                        </p:tgtEl>
                                      </p:cBhvr>
                                      <p:to x="100000" y="90000"/>
                                    </p:animScale>
                                    <p:animScale>
                                      <p:cBhvr>
                                        <p:cTn id="20" dur="124" decel="50000">
                                          <p:stCondLst>
                                            <p:cond delay="1251"/>
                                          </p:stCondLst>
                                        </p:cTn>
                                        <p:tgtEl>
                                          <p:spTgt spid="4">
                                            <p:txEl>
                                              <p:pRg st="0" end="0"/>
                                            </p:txEl>
                                          </p:spTgt>
                                        </p:tgtEl>
                                      </p:cBhvr>
                                      <p:to x="100000" y="100000"/>
                                    </p:animScale>
                                    <p:animScale>
                                      <p:cBhvr>
                                        <p:cTn id="21" dur="20">
                                          <p:stCondLst>
                                            <p:cond delay="1356"/>
                                          </p:stCondLst>
                                        </p:cTn>
                                        <p:tgtEl>
                                          <p:spTgt spid="4">
                                            <p:txEl>
                                              <p:pRg st="0" end="0"/>
                                            </p:txEl>
                                          </p:spTgt>
                                        </p:tgtEl>
                                      </p:cBhvr>
                                      <p:to x="100000" y="95000"/>
                                    </p:animScale>
                                    <p:animScale>
                                      <p:cBhvr>
                                        <p:cTn id="22" dur="124" decel="50000">
                                          <p:stCondLst>
                                            <p:cond delay="1376"/>
                                          </p:stCondLst>
                                        </p:cTn>
                                        <p:tgtEl>
                                          <p:spTgt spid="4">
                                            <p:txEl>
                                              <p:pRg st="0" end="0"/>
                                            </p:txEl>
                                          </p:spTgt>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down)">
                                      <p:cBhvr>
                                        <p:cTn id="25" dur="435">
                                          <p:stCondLst>
                                            <p:cond delay="0"/>
                                          </p:stCondLst>
                                        </p:cTn>
                                        <p:tgtEl>
                                          <p:spTgt spid="4">
                                            <p:txEl>
                                              <p:pRg st="2" end="2"/>
                                            </p:txEl>
                                          </p:spTgt>
                                        </p:tgtEl>
                                      </p:cBhvr>
                                    </p:animEffect>
                                    <p:anim calcmode="lin" valueType="num">
                                      <p:cBhvr>
                                        <p:cTn id="26" dur="1367" tmFilter="0,0; 0.14,0.36; 0.43,0.73; 0.71,0.91; 1.0,1.0">
                                          <p:stCondLst>
                                            <p:cond delay="0"/>
                                          </p:stCondLst>
                                        </p:cTn>
                                        <p:tgtEl>
                                          <p:spTgt spid="4">
                                            <p:txEl>
                                              <p:pRg st="2" end="2"/>
                                            </p:txEl>
                                          </p:spTgt>
                                        </p:tgtEl>
                                        <p:attrNameLst>
                                          <p:attrName>ppt_x</p:attrName>
                                        </p:attrNameLst>
                                      </p:cBhvr>
                                      <p:tavLst>
                                        <p:tav tm="0">
                                          <p:val>
                                            <p:strVal val="#ppt_x-0.25"/>
                                          </p:val>
                                        </p:tav>
                                        <p:tav tm="100000">
                                          <p:val>
                                            <p:strVal val="#ppt_x"/>
                                          </p:val>
                                        </p:tav>
                                      </p:tavLst>
                                    </p:anim>
                                    <p:anim calcmode="lin" valueType="num">
                                      <p:cBhvr>
                                        <p:cTn id="27" dur="498" tmFilter="0.0,0.0; 0.25,0.07; 0.50,0.2; 0.75,0.467; 1.0,1.0">
                                          <p:stCondLst>
                                            <p:cond delay="0"/>
                                          </p:stCondLst>
                                        </p:cTn>
                                        <p:tgtEl>
                                          <p:spTgt spid="4">
                                            <p:txEl>
                                              <p:pRg st="2" end="2"/>
                                            </p:txEl>
                                          </p:spTgt>
                                        </p:tgtEl>
                                        <p:attrNameLst>
                                          <p:attrName>ppt_y</p:attrName>
                                        </p:attrNameLst>
                                      </p:cBhvr>
                                      <p:tavLst>
                                        <p:tav tm="0" fmla="#ppt_y-sin(pi*$)/3">
                                          <p:val>
                                            <p:fltVal val="0.5"/>
                                          </p:val>
                                        </p:tav>
                                        <p:tav tm="100000">
                                          <p:val>
                                            <p:fltVal val="1"/>
                                          </p:val>
                                        </p:tav>
                                      </p:tavLst>
                                    </p:anim>
                                    <p:anim calcmode="lin" valueType="num">
                                      <p:cBhvr>
                                        <p:cTn id="28" dur="498" tmFilter="0, 0; 0.125,0.2665; 0.25,0.4; 0.375,0.465; 0.5,0.5;  0.625,0.535; 0.75,0.6; 0.875,0.7335; 1,1">
                                          <p:stCondLst>
                                            <p:cond delay="498"/>
                                          </p:stCondLst>
                                        </p:cTn>
                                        <p:tgtEl>
                                          <p:spTgt spid="4">
                                            <p:txEl>
                                              <p:pRg st="2" end="2"/>
                                            </p:txEl>
                                          </p:spTgt>
                                        </p:tgtEl>
                                        <p:attrNameLst>
                                          <p:attrName>ppt_y</p:attrName>
                                        </p:attrNameLst>
                                      </p:cBhvr>
                                      <p:tavLst>
                                        <p:tav tm="0" fmla="#ppt_y-sin(pi*$)/9">
                                          <p:val>
                                            <p:fltVal val="0"/>
                                          </p:val>
                                        </p:tav>
                                        <p:tav tm="100000">
                                          <p:val>
                                            <p:fltVal val="1"/>
                                          </p:val>
                                        </p:tav>
                                      </p:tavLst>
                                    </p:anim>
                                    <p:anim calcmode="lin" valueType="num">
                                      <p:cBhvr>
                                        <p:cTn id="29" dur="249" tmFilter="0, 0; 0.125,0.2665; 0.25,0.4; 0.375,0.465; 0.5,0.5;  0.625,0.535; 0.75,0.6; 0.875,0.7335; 1,1">
                                          <p:stCondLst>
                                            <p:cond delay="993"/>
                                          </p:stCondLst>
                                        </p:cTn>
                                        <p:tgtEl>
                                          <p:spTgt spid="4">
                                            <p:txEl>
                                              <p:pRg st="2" end="2"/>
                                            </p:txEl>
                                          </p:spTgt>
                                        </p:tgtEl>
                                        <p:attrNameLst>
                                          <p:attrName>ppt_y</p:attrName>
                                        </p:attrNameLst>
                                      </p:cBhvr>
                                      <p:tavLst>
                                        <p:tav tm="0" fmla="#ppt_y-sin(pi*$)/27">
                                          <p:val>
                                            <p:fltVal val="0"/>
                                          </p:val>
                                        </p:tav>
                                        <p:tav tm="100000">
                                          <p:val>
                                            <p:fltVal val="1"/>
                                          </p:val>
                                        </p:tav>
                                      </p:tavLst>
                                    </p:anim>
                                    <p:anim calcmode="lin" valueType="num">
                                      <p:cBhvr>
                                        <p:cTn id="30" dur="123" tmFilter="0, 0; 0.125,0.2665; 0.25,0.4; 0.375,0.465; 0.5,0.5;  0.625,0.535; 0.75,0.6; 0.875,0.7335; 1,1">
                                          <p:stCondLst>
                                            <p:cond delay="1242"/>
                                          </p:stCondLst>
                                        </p:cTn>
                                        <p:tgtEl>
                                          <p:spTgt spid="4">
                                            <p:txEl>
                                              <p:pRg st="2" end="2"/>
                                            </p:txEl>
                                          </p:spTgt>
                                        </p:tgtEl>
                                        <p:attrNameLst>
                                          <p:attrName>ppt_y</p:attrName>
                                        </p:attrNameLst>
                                      </p:cBhvr>
                                      <p:tavLst>
                                        <p:tav tm="0" fmla="#ppt_y-sin(pi*$)/81">
                                          <p:val>
                                            <p:fltVal val="0"/>
                                          </p:val>
                                        </p:tav>
                                        <p:tav tm="100000">
                                          <p:val>
                                            <p:fltVal val="1"/>
                                          </p:val>
                                        </p:tav>
                                      </p:tavLst>
                                    </p:anim>
                                    <p:animScale>
                                      <p:cBhvr>
                                        <p:cTn id="31" dur="20">
                                          <p:stCondLst>
                                            <p:cond delay="487"/>
                                          </p:stCondLst>
                                        </p:cTn>
                                        <p:tgtEl>
                                          <p:spTgt spid="4">
                                            <p:txEl>
                                              <p:pRg st="2" end="2"/>
                                            </p:txEl>
                                          </p:spTgt>
                                        </p:tgtEl>
                                      </p:cBhvr>
                                      <p:to x="100000" y="60000"/>
                                    </p:animScale>
                                    <p:animScale>
                                      <p:cBhvr>
                                        <p:cTn id="32" dur="124" decel="50000">
                                          <p:stCondLst>
                                            <p:cond delay="507"/>
                                          </p:stCondLst>
                                        </p:cTn>
                                        <p:tgtEl>
                                          <p:spTgt spid="4">
                                            <p:txEl>
                                              <p:pRg st="2" end="2"/>
                                            </p:txEl>
                                          </p:spTgt>
                                        </p:tgtEl>
                                      </p:cBhvr>
                                      <p:to x="100000" y="100000"/>
                                    </p:animScale>
                                    <p:animScale>
                                      <p:cBhvr>
                                        <p:cTn id="33" dur="20">
                                          <p:stCondLst>
                                            <p:cond delay="984"/>
                                          </p:stCondLst>
                                        </p:cTn>
                                        <p:tgtEl>
                                          <p:spTgt spid="4">
                                            <p:txEl>
                                              <p:pRg st="2" end="2"/>
                                            </p:txEl>
                                          </p:spTgt>
                                        </p:tgtEl>
                                      </p:cBhvr>
                                      <p:to x="100000" y="80000"/>
                                    </p:animScale>
                                    <p:animScale>
                                      <p:cBhvr>
                                        <p:cTn id="34" dur="124" decel="50000">
                                          <p:stCondLst>
                                            <p:cond delay="1004"/>
                                          </p:stCondLst>
                                        </p:cTn>
                                        <p:tgtEl>
                                          <p:spTgt spid="4">
                                            <p:txEl>
                                              <p:pRg st="2" end="2"/>
                                            </p:txEl>
                                          </p:spTgt>
                                        </p:tgtEl>
                                      </p:cBhvr>
                                      <p:to x="100000" y="100000"/>
                                    </p:animScale>
                                    <p:animScale>
                                      <p:cBhvr>
                                        <p:cTn id="35" dur="20">
                                          <p:stCondLst>
                                            <p:cond delay="1231"/>
                                          </p:stCondLst>
                                        </p:cTn>
                                        <p:tgtEl>
                                          <p:spTgt spid="4">
                                            <p:txEl>
                                              <p:pRg st="2" end="2"/>
                                            </p:txEl>
                                          </p:spTgt>
                                        </p:tgtEl>
                                      </p:cBhvr>
                                      <p:to x="100000" y="90000"/>
                                    </p:animScale>
                                    <p:animScale>
                                      <p:cBhvr>
                                        <p:cTn id="36" dur="124" decel="50000">
                                          <p:stCondLst>
                                            <p:cond delay="1251"/>
                                          </p:stCondLst>
                                        </p:cTn>
                                        <p:tgtEl>
                                          <p:spTgt spid="4">
                                            <p:txEl>
                                              <p:pRg st="2" end="2"/>
                                            </p:txEl>
                                          </p:spTgt>
                                        </p:tgtEl>
                                      </p:cBhvr>
                                      <p:to x="100000" y="100000"/>
                                    </p:animScale>
                                    <p:animScale>
                                      <p:cBhvr>
                                        <p:cTn id="37" dur="20">
                                          <p:stCondLst>
                                            <p:cond delay="1356"/>
                                          </p:stCondLst>
                                        </p:cTn>
                                        <p:tgtEl>
                                          <p:spTgt spid="4">
                                            <p:txEl>
                                              <p:pRg st="2" end="2"/>
                                            </p:txEl>
                                          </p:spTgt>
                                        </p:tgtEl>
                                      </p:cBhvr>
                                      <p:to x="100000" y="95000"/>
                                    </p:animScale>
                                    <p:animScale>
                                      <p:cBhvr>
                                        <p:cTn id="38" dur="124" decel="50000">
                                          <p:stCondLst>
                                            <p:cond delay="1376"/>
                                          </p:stCondLst>
                                        </p:cTn>
                                        <p:tgtEl>
                                          <p:spTgt spid="4">
                                            <p:txEl>
                                              <p:pRg st="2" end="2"/>
                                            </p:tx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animEffect transition="in" filter="wipe(down)">
                                      <p:cBhvr>
                                        <p:cTn id="41" dur="435">
                                          <p:stCondLst>
                                            <p:cond delay="0"/>
                                          </p:stCondLst>
                                        </p:cTn>
                                        <p:tgtEl>
                                          <p:spTgt spid="4">
                                            <p:txEl>
                                              <p:pRg st="3" end="3"/>
                                            </p:txEl>
                                          </p:spTgt>
                                        </p:tgtEl>
                                      </p:cBhvr>
                                    </p:animEffect>
                                    <p:anim calcmode="lin" valueType="num">
                                      <p:cBhvr>
                                        <p:cTn id="42" dur="1367" tmFilter="0,0; 0.14,0.36; 0.43,0.73; 0.71,0.91; 1.0,1.0">
                                          <p:stCondLst>
                                            <p:cond delay="0"/>
                                          </p:stCondLst>
                                        </p:cTn>
                                        <p:tgtEl>
                                          <p:spTgt spid="4">
                                            <p:txEl>
                                              <p:pRg st="3" end="3"/>
                                            </p:txEl>
                                          </p:spTgt>
                                        </p:tgtEl>
                                        <p:attrNameLst>
                                          <p:attrName>ppt_x</p:attrName>
                                        </p:attrNameLst>
                                      </p:cBhvr>
                                      <p:tavLst>
                                        <p:tav tm="0">
                                          <p:val>
                                            <p:strVal val="#ppt_x-0.25"/>
                                          </p:val>
                                        </p:tav>
                                        <p:tav tm="100000">
                                          <p:val>
                                            <p:strVal val="#ppt_x"/>
                                          </p:val>
                                        </p:tav>
                                      </p:tavLst>
                                    </p:anim>
                                    <p:anim calcmode="lin" valueType="num">
                                      <p:cBhvr>
                                        <p:cTn id="43" dur="498" tmFilter="0.0,0.0; 0.25,0.07; 0.50,0.2; 0.75,0.467; 1.0,1.0">
                                          <p:stCondLst>
                                            <p:cond delay="0"/>
                                          </p:stCondLst>
                                        </p:cTn>
                                        <p:tgtEl>
                                          <p:spTgt spid="4">
                                            <p:txEl>
                                              <p:pRg st="3" end="3"/>
                                            </p:txEl>
                                          </p:spTgt>
                                        </p:tgtEl>
                                        <p:attrNameLst>
                                          <p:attrName>ppt_y</p:attrName>
                                        </p:attrNameLst>
                                      </p:cBhvr>
                                      <p:tavLst>
                                        <p:tav tm="0" fmla="#ppt_y-sin(pi*$)/3">
                                          <p:val>
                                            <p:fltVal val="0.5"/>
                                          </p:val>
                                        </p:tav>
                                        <p:tav tm="100000">
                                          <p:val>
                                            <p:fltVal val="1"/>
                                          </p:val>
                                        </p:tav>
                                      </p:tavLst>
                                    </p:anim>
                                    <p:anim calcmode="lin" valueType="num">
                                      <p:cBhvr>
                                        <p:cTn id="44" dur="498" tmFilter="0, 0; 0.125,0.2665; 0.25,0.4; 0.375,0.465; 0.5,0.5;  0.625,0.535; 0.75,0.6; 0.875,0.7335; 1,1">
                                          <p:stCondLst>
                                            <p:cond delay="498"/>
                                          </p:stCondLst>
                                        </p:cTn>
                                        <p:tgtEl>
                                          <p:spTgt spid="4">
                                            <p:txEl>
                                              <p:pRg st="3" end="3"/>
                                            </p:txEl>
                                          </p:spTgt>
                                        </p:tgtEl>
                                        <p:attrNameLst>
                                          <p:attrName>ppt_y</p:attrName>
                                        </p:attrNameLst>
                                      </p:cBhvr>
                                      <p:tavLst>
                                        <p:tav tm="0" fmla="#ppt_y-sin(pi*$)/9">
                                          <p:val>
                                            <p:fltVal val="0"/>
                                          </p:val>
                                        </p:tav>
                                        <p:tav tm="100000">
                                          <p:val>
                                            <p:fltVal val="1"/>
                                          </p:val>
                                        </p:tav>
                                      </p:tavLst>
                                    </p:anim>
                                    <p:anim calcmode="lin" valueType="num">
                                      <p:cBhvr>
                                        <p:cTn id="45" dur="249" tmFilter="0, 0; 0.125,0.2665; 0.25,0.4; 0.375,0.465; 0.5,0.5;  0.625,0.535; 0.75,0.6; 0.875,0.7335; 1,1">
                                          <p:stCondLst>
                                            <p:cond delay="993"/>
                                          </p:stCondLst>
                                        </p:cTn>
                                        <p:tgtEl>
                                          <p:spTgt spid="4">
                                            <p:txEl>
                                              <p:pRg st="3" end="3"/>
                                            </p:txEl>
                                          </p:spTgt>
                                        </p:tgtEl>
                                        <p:attrNameLst>
                                          <p:attrName>ppt_y</p:attrName>
                                        </p:attrNameLst>
                                      </p:cBhvr>
                                      <p:tavLst>
                                        <p:tav tm="0" fmla="#ppt_y-sin(pi*$)/27">
                                          <p:val>
                                            <p:fltVal val="0"/>
                                          </p:val>
                                        </p:tav>
                                        <p:tav tm="100000">
                                          <p:val>
                                            <p:fltVal val="1"/>
                                          </p:val>
                                        </p:tav>
                                      </p:tavLst>
                                    </p:anim>
                                    <p:anim calcmode="lin" valueType="num">
                                      <p:cBhvr>
                                        <p:cTn id="46" dur="123" tmFilter="0, 0; 0.125,0.2665; 0.25,0.4; 0.375,0.465; 0.5,0.5;  0.625,0.535; 0.75,0.6; 0.875,0.7335; 1,1">
                                          <p:stCondLst>
                                            <p:cond delay="1242"/>
                                          </p:stCondLst>
                                        </p:cTn>
                                        <p:tgtEl>
                                          <p:spTgt spid="4">
                                            <p:txEl>
                                              <p:pRg st="3" end="3"/>
                                            </p:txEl>
                                          </p:spTgt>
                                        </p:tgtEl>
                                        <p:attrNameLst>
                                          <p:attrName>ppt_y</p:attrName>
                                        </p:attrNameLst>
                                      </p:cBhvr>
                                      <p:tavLst>
                                        <p:tav tm="0" fmla="#ppt_y-sin(pi*$)/81">
                                          <p:val>
                                            <p:fltVal val="0"/>
                                          </p:val>
                                        </p:tav>
                                        <p:tav tm="100000">
                                          <p:val>
                                            <p:fltVal val="1"/>
                                          </p:val>
                                        </p:tav>
                                      </p:tavLst>
                                    </p:anim>
                                    <p:animScale>
                                      <p:cBhvr>
                                        <p:cTn id="47" dur="20">
                                          <p:stCondLst>
                                            <p:cond delay="487"/>
                                          </p:stCondLst>
                                        </p:cTn>
                                        <p:tgtEl>
                                          <p:spTgt spid="4">
                                            <p:txEl>
                                              <p:pRg st="3" end="3"/>
                                            </p:txEl>
                                          </p:spTgt>
                                        </p:tgtEl>
                                      </p:cBhvr>
                                      <p:to x="100000" y="60000"/>
                                    </p:animScale>
                                    <p:animScale>
                                      <p:cBhvr>
                                        <p:cTn id="48" dur="124" decel="50000">
                                          <p:stCondLst>
                                            <p:cond delay="507"/>
                                          </p:stCondLst>
                                        </p:cTn>
                                        <p:tgtEl>
                                          <p:spTgt spid="4">
                                            <p:txEl>
                                              <p:pRg st="3" end="3"/>
                                            </p:txEl>
                                          </p:spTgt>
                                        </p:tgtEl>
                                      </p:cBhvr>
                                      <p:to x="100000" y="100000"/>
                                    </p:animScale>
                                    <p:animScale>
                                      <p:cBhvr>
                                        <p:cTn id="49" dur="20">
                                          <p:stCondLst>
                                            <p:cond delay="984"/>
                                          </p:stCondLst>
                                        </p:cTn>
                                        <p:tgtEl>
                                          <p:spTgt spid="4">
                                            <p:txEl>
                                              <p:pRg st="3" end="3"/>
                                            </p:txEl>
                                          </p:spTgt>
                                        </p:tgtEl>
                                      </p:cBhvr>
                                      <p:to x="100000" y="80000"/>
                                    </p:animScale>
                                    <p:animScale>
                                      <p:cBhvr>
                                        <p:cTn id="50" dur="124" decel="50000">
                                          <p:stCondLst>
                                            <p:cond delay="1004"/>
                                          </p:stCondLst>
                                        </p:cTn>
                                        <p:tgtEl>
                                          <p:spTgt spid="4">
                                            <p:txEl>
                                              <p:pRg st="3" end="3"/>
                                            </p:txEl>
                                          </p:spTgt>
                                        </p:tgtEl>
                                      </p:cBhvr>
                                      <p:to x="100000" y="100000"/>
                                    </p:animScale>
                                    <p:animScale>
                                      <p:cBhvr>
                                        <p:cTn id="51" dur="20">
                                          <p:stCondLst>
                                            <p:cond delay="1231"/>
                                          </p:stCondLst>
                                        </p:cTn>
                                        <p:tgtEl>
                                          <p:spTgt spid="4">
                                            <p:txEl>
                                              <p:pRg st="3" end="3"/>
                                            </p:txEl>
                                          </p:spTgt>
                                        </p:tgtEl>
                                      </p:cBhvr>
                                      <p:to x="100000" y="90000"/>
                                    </p:animScale>
                                    <p:animScale>
                                      <p:cBhvr>
                                        <p:cTn id="52" dur="124" decel="50000">
                                          <p:stCondLst>
                                            <p:cond delay="1251"/>
                                          </p:stCondLst>
                                        </p:cTn>
                                        <p:tgtEl>
                                          <p:spTgt spid="4">
                                            <p:txEl>
                                              <p:pRg st="3" end="3"/>
                                            </p:txEl>
                                          </p:spTgt>
                                        </p:tgtEl>
                                      </p:cBhvr>
                                      <p:to x="100000" y="100000"/>
                                    </p:animScale>
                                    <p:animScale>
                                      <p:cBhvr>
                                        <p:cTn id="53" dur="20">
                                          <p:stCondLst>
                                            <p:cond delay="1356"/>
                                          </p:stCondLst>
                                        </p:cTn>
                                        <p:tgtEl>
                                          <p:spTgt spid="4">
                                            <p:txEl>
                                              <p:pRg st="3" end="3"/>
                                            </p:txEl>
                                          </p:spTgt>
                                        </p:tgtEl>
                                      </p:cBhvr>
                                      <p:to x="100000" y="95000"/>
                                    </p:animScale>
                                    <p:animScale>
                                      <p:cBhvr>
                                        <p:cTn id="54" dur="124" decel="50000">
                                          <p:stCondLst>
                                            <p:cond delay="1376"/>
                                          </p:stCondLst>
                                        </p:cTn>
                                        <p:tgtEl>
                                          <p:spTgt spid="4">
                                            <p:txEl>
                                              <p:pRg st="3" end="3"/>
                                            </p:txEl>
                                          </p:spTgt>
                                        </p:tgtEl>
                                      </p:cBhvr>
                                      <p:to x="100000" y="100000"/>
                                    </p:animScale>
                                  </p:childTnLst>
                                </p:cTn>
                              </p:par>
                              <p:par>
                                <p:cTn id="55" presetID="35" presetClass="path" presetSubtype="0" accel="50000" decel="50000" fill="hold" nodeType="withEffect">
                                  <p:stCondLst>
                                    <p:cond delay="750"/>
                                  </p:stCondLst>
                                  <p:childTnLst>
                                    <p:animMotion origin="layout" path="M 0 0 L -0.25 0 E" pathEditMode="relative" ptsTypes="">
                                      <p:cBhvr>
                                        <p:cTn id="56" dur="1000" fill="hold"/>
                                        <p:tgtEl>
                                          <p:spTgt spid="1027"/>
                                        </p:tgtEl>
                                        <p:attrNameLst>
                                          <p:attrName>ppt_x</p:attrName>
                                          <p:attrName>ppt_y</p:attrName>
                                        </p:attrNameLst>
                                      </p:cBhvr>
                                    </p:animMotion>
                                  </p:childTnLst>
                                </p:cTn>
                              </p:par>
                              <p:par>
                                <p:cTn id="57" presetID="63" presetClass="path" presetSubtype="0" accel="50000" decel="50000" fill="hold" nodeType="withEffect">
                                  <p:stCondLst>
                                    <p:cond delay="750"/>
                                  </p:stCondLst>
                                  <p:childTnLst>
                                    <p:animMotion origin="layout" path="M 4.16667E-6 4.18131E-6 L 0.27552 4.18131E-6 " pathEditMode="relative" rAng="0" ptsTypes="AA">
                                      <p:cBhvr>
                                        <p:cTn id="58" dur="1000" fill="hold"/>
                                        <p:tgtEl>
                                          <p:spTgt spid="1026"/>
                                        </p:tgtEl>
                                        <p:attrNameLst>
                                          <p:attrName>ppt_x</p:attrName>
                                          <p:attrName>ppt_y</p:attrName>
                                        </p:attrNameLst>
                                      </p:cBhvr>
                                      <p:rCtr x="13785" y="0"/>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2"/>
                </p:tgtEl>
              </p:cMediaNode>
            </p:audio>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1143000"/>
            <a:ext cx="8534400" cy="2590800"/>
          </a:xfrm>
          <a:ln w="57150"/>
        </p:spPr>
        <p:style>
          <a:lnRef idx="2">
            <a:schemeClr val="accent2"/>
          </a:lnRef>
          <a:fillRef idx="1">
            <a:schemeClr val="lt1"/>
          </a:fillRef>
          <a:effectRef idx="0">
            <a:schemeClr val="accent2"/>
          </a:effectRef>
          <a:fontRef idx="minor">
            <a:schemeClr val="dk1"/>
          </a:fontRef>
        </p:style>
        <p:txBody>
          <a:bodyPr>
            <a:normAutofit/>
          </a:bodyPr>
          <a:lstStyle/>
          <a:p>
            <a:r>
              <a:rPr lang="en-US" sz="5400" dirty="0">
                <a:solidFill>
                  <a:srgbClr val="FF0000"/>
                </a:solidFill>
              </a:rPr>
              <a:t> </a:t>
            </a:r>
            <a:r>
              <a:rPr lang="ar-SA" sz="5400" b="1" dirty="0">
                <a:solidFill>
                  <a:srgbClr val="FF0000"/>
                </a:solidFill>
              </a:rPr>
              <a:t>دور الإتصال الشخصي في تكوين الرأى العام </a:t>
            </a:r>
            <a:r>
              <a:rPr lang="ar-SA" sz="5400" b="1" dirty="0" smtClean="0">
                <a:solidFill>
                  <a:srgbClr val="FF0000"/>
                </a:solidFill>
              </a:rPr>
              <a:t>:</a:t>
            </a:r>
            <a:endParaRPr lang="ar-EG" sz="5400" dirty="0">
              <a:solidFill>
                <a:srgbClr val="FF0000"/>
              </a:solidFill>
            </a:endParaRPr>
          </a:p>
        </p:txBody>
      </p:sp>
      <p:pic>
        <p:nvPicPr>
          <p:cNvPr id="1026" name="Picture 2" descr="D:\علاقات عامة\خاص د.اسماء\كتاب الرأى العام\صور\3\Goal@2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3313" y="3933825"/>
            <a:ext cx="1943100" cy="19431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33330710"/>
      </p:ext>
    </p:extLst>
  </p:cSld>
  <p:clrMapOvr>
    <a:masterClrMapping/>
  </p:clrMapOvr>
  <mc:AlternateContent xmlns:mc="http://schemas.openxmlformats.org/markup-compatibility/2006">
    <mc:Choice xmlns:p14="http://schemas.microsoft.com/office/powerpoint/2010/main" Requires="p14">
      <p:transition spd="slow" p14:dur="1500" advTm="9251">
        <p14:window dir="vert"/>
      </p:transition>
    </mc:Choice>
    <mc:Fallback>
      <p:transition spd="slow" advTm="92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6"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down)">
                                      <p:cBhvr>
                                        <p:cTn id="9" dur="435">
                                          <p:stCondLst>
                                            <p:cond delay="0"/>
                                          </p:stCondLst>
                                        </p:cTn>
                                        <p:tgtEl>
                                          <p:spTgt spid="4"/>
                                        </p:tgtEl>
                                      </p:cBhvr>
                                    </p:animEffect>
                                    <p:anim calcmode="lin" valueType="num">
                                      <p:cBhvr>
                                        <p:cTn id="10" dur="1367"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1"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2"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13"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14"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15" dur="20">
                                          <p:stCondLst>
                                            <p:cond delay="487"/>
                                          </p:stCondLst>
                                        </p:cTn>
                                        <p:tgtEl>
                                          <p:spTgt spid="4"/>
                                        </p:tgtEl>
                                      </p:cBhvr>
                                      <p:to x="100000" y="60000"/>
                                    </p:animScale>
                                    <p:animScale>
                                      <p:cBhvr>
                                        <p:cTn id="16" dur="124" decel="50000">
                                          <p:stCondLst>
                                            <p:cond delay="507"/>
                                          </p:stCondLst>
                                        </p:cTn>
                                        <p:tgtEl>
                                          <p:spTgt spid="4"/>
                                        </p:tgtEl>
                                      </p:cBhvr>
                                      <p:to x="100000" y="100000"/>
                                    </p:animScale>
                                    <p:animScale>
                                      <p:cBhvr>
                                        <p:cTn id="17" dur="20">
                                          <p:stCondLst>
                                            <p:cond delay="984"/>
                                          </p:stCondLst>
                                        </p:cTn>
                                        <p:tgtEl>
                                          <p:spTgt spid="4"/>
                                        </p:tgtEl>
                                      </p:cBhvr>
                                      <p:to x="100000" y="80000"/>
                                    </p:animScale>
                                    <p:animScale>
                                      <p:cBhvr>
                                        <p:cTn id="18" dur="124" decel="50000">
                                          <p:stCondLst>
                                            <p:cond delay="1004"/>
                                          </p:stCondLst>
                                        </p:cTn>
                                        <p:tgtEl>
                                          <p:spTgt spid="4"/>
                                        </p:tgtEl>
                                      </p:cBhvr>
                                      <p:to x="100000" y="100000"/>
                                    </p:animScale>
                                    <p:animScale>
                                      <p:cBhvr>
                                        <p:cTn id="19" dur="20">
                                          <p:stCondLst>
                                            <p:cond delay="1231"/>
                                          </p:stCondLst>
                                        </p:cTn>
                                        <p:tgtEl>
                                          <p:spTgt spid="4"/>
                                        </p:tgtEl>
                                      </p:cBhvr>
                                      <p:to x="100000" y="90000"/>
                                    </p:animScale>
                                    <p:animScale>
                                      <p:cBhvr>
                                        <p:cTn id="20" dur="124" decel="50000">
                                          <p:stCondLst>
                                            <p:cond delay="1251"/>
                                          </p:stCondLst>
                                        </p:cTn>
                                        <p:tgtEl>
                                          <p:spTgt spid="4"/>
                                        </p:tgtEl>
                                      </p:cBhvr>
                                      <p:to x="100000" y="100000"/>
                                    </p:animScale>
                                    <p:animScale>
                                      <p:cBhvr>
                                        <p:cTn id="21" dur="20">
                                          <p:stCondLst>
                                            <p:cond delay="1356"/>
                                          </p:stCondLst>
                                        </p:cTn>
                                        <p:tgtEl>
                                          <p:spTgt spid="4"/>
                                        </p:tgtEl>
                                      </p:cBhvr>
                                      <p:to x="100000" y="95000"/>
                                    </p:animScale>
                                    <p:animScale>
                                      <p:cBhvr>
                                        <p:cTn id="22" dur="124" decel="50000">
                                          <p:stCondLst>
                                            <p:cond delay="1376"/>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762000"/>
            <a:ext cx="8763000" cy="4754563"/>
          </a:xfrm>
          <a:ln w="38100">
            <a:solidFill>
              <a:srgbClr val="FF0000"/>
            </a:solidFill>
          </a:ln>
        </p:spPr>
        <p:style>
          <a:lnRef idx="2">
            <a:schemeClr val="accent4"/>
          </a:lnRef>
          <a:fillRef idx="1">
            <a:schemeClr val="lt1"/>
          </a:fillRef>
          <a:effectRef idx="0">
            <a:schemeClr val="accent4"/>
          </a:effectRef>
          <a:fontRef idx="minor">
            <a:schemeClr val="dk1"/>
          </a:fontRef>
        </p:style>
        <p:txBody>
          <a:bodyPr>
            <a:normAutofit/>
          </a:bodyPr>
          <a:lstStyle/>
          <a:p>
            <a:pPr algn="just" rtl="1">
              <a:buFont typeface="Wingdings" pitchFamily="2" charset="2"/>
              <a:buChar char="§"/>
            </a:pPr>
            <a:r>
              <a:rPr lang="ar-SA" sz="3400" b="1" dirty="0" smtClean="0"/>
              <a:t>وبعد </a:t>
            </a:r>
            <a:r>
              <a:rPr lang="ar-SA" sz="3400" b="1" dirty="0"/>
              <a:t>أن تعرضنا لدور وسائل الإعلام أو الإتصال الجمـاهيرى فى تكوين الرأى العام يكون من المفيد هنـا أن نتعرض للاتصـال الشخصى والدور </a:t>
            </a:r>
            <a:r>
              <a:rPr lang="ar-SA" sz="3400" b="1" dirty="0" smtClean="0"/>
              <a:t>الذى </a:t>
            </a:r>
            <a:r>
              <a:rPr lang="ar-SA" sz="3400" b="1" dirty="0"/>
              <a:t>يلعبه فى هذا </a:t>
            </a:r>
            <a:r>
              <a:rPr lang="ar-SA" sz="3400" b="1" dirty="0" smtClean="0"/>
              <a:t>المجال</a:t>
            </a:r>
            <a:endParaRPr lang="ar-EG" sz="3400" b="1" dirty="0" smtClean="0"/>
          </a:p>
          <a:p>
            <a:pPr algn="just" rtl="1">
              <a:buFont typeface="Wingdings" pitchFamily="2" charset="2"/>
              <a:buChar char="§"/>
            </a:pPr>
            <a:r>
              <a:rPr lang="ar-SA" sz="3400" b="1" dirty="0" smtClean="0"/>
              <a:t> </a:t>
            </a:r>
            <a:r>
              <a:rPr lang="ar-SA" sz="3400" b="1" dirty="0"/>
              <a:t>يعرف الإتصال الشخصى بأنه القناة التى يتجه الإتصال مـن </a:t>
            </a:r>
            <a:r>
              <a:rPr lang="ar-SA" sz="3400" b="1" dirty="0" smtClean="0"/>
              <a:t>خلالها إلى </a:t>
            </a:r>
            <a:r>
              <a:rPr lang="ar-SA" sz="3400" b="1" dirty="0"/>
              <a:t>الأفراد أو المجموعات المستهدفة </a:t>
            </a:r>
            <a:r>
              <a:rPr lang="ar-SA" sz="3400" b="1" dirty="0" smtClean="0"/>
              <a:t>بطريق</a:t>
            </a:r>
            <a:r>
              <a:rPr lang="ar-EG" sz="3400" b="1" dirty="0" smtClean="0"/>
              <a:t>ـــ</a:t>
            </a:r>
            <a:r>
              <a:rPr lang="ar-SA" sz="3400" b="1" dirty="0" smtClean="0"/>
              <a:t>ة </a:t>
            </a:r>
            <a:r>
              <a:rPr lang="ar-SA" sz="3400" b="1" dirty="0"/>
              <a:t>مباشرة بحيث يلتقى فيها القائم بالإتصال ومجمــوعة المستقـبليـن للرسالة وجها </a:t>
            </a:r>
            <a:r>
              <a:rPr lang="ar-SA" sz="3400" b="1" dirty="0" smtClean="0"/>
              <a:t>ل</a:t>
            </a:r>
            <a:r>
              <a:rPr lang="ar-EG" sz="3400" b="1" dirty="0" smtClean="0"/>
              <a:t>ـ</a:t>
            </a:r>
            <a:r>
              <a:rPr lang="ar-SA" sz="3400" b="1" dirty="0" smtClean="0"/>
              <a:t>وجه </a:t>
            </a:r>
            <a:r>
              <a:rPr lang="ar-SA" sz="3400" b="1" dirty="0"/>
              <a:t>فى عملية </a:t>
            </a:r>
            <a:r>
              <a:rPr lang="ar-SA" sz="3400" b="1" dirty="0" smtClean="0"/>
              <a:t>تفاع</a:t>
            </a:r>
            <a:r>
              <a:rPr lang="ar-EG" sz="3400" b="1" dirty="0" smtClean="0"/>
              <a:t>ـ</a:t>
            </a:r>
            <a:r>
              <a:rPr lang="ar-SA" sz="3400" b="1" dirty="0" smtClean="0"/>
              <a:t>لية </a:t>
            </a:r>
            <a:r>
              <a:rPr lang="ar-SA" sz="3400" b="1" dirty="0"/>
              <a:t>بينهما</a:t>
            </a:r>
            <a:r>
              <a:rPr lang="ar-SA" sz="3400" b="1" dirty="0" smtClean="0"/>
              <a:t>.</a:t>
            </a:r>
            <a:endParaRPr lang="en-US" sz="34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2441869"/>
      </p:ext>
    </p:extLst>
  </p:cSld>
  <p:clrMapOvr>
    <a:masterClrMapping/>
  </p:clrMapOvr>
  <mc:AlternateContent xmlns:mc="http://schemas.openxmlformats.org/markup-compatibility/2006">
    <mc:Choice xmlns:p14="http://schemas.microsoft.com/office/powerpoint/2010/main" Requires="p14">
      <p:transition spd="slow" p14:dur="2000" advTm="64758">
        <p14:ferris dir="l"/>
      </p:transition>
    </mc:Choice>
    <mc:Fallback>
      <p:transition spd="slow" advTm="647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5" presetClass="entr" presetSubtype="0" fill="hold" grpId="0" nodeType="withEffect">
                                  <p:stCondLst>
                                    <p:cond delay="0"/>
                                  </p:stCondLst>
                                  <p:childTnLst>
                                    <p:set>
                                      <p:cBhvr>
                                        <p:cTn id="8" dur="1" fill="hold">
                                          <p:stCondLst>
                                            <p:cond delay="0"/>
                                          </p:stCondLst>
                                        </p:cTn>
                                        <p:tgtEl>
                                          <p:spTgt spid="3">
                                            <p:bg/>
                                          </p:spTgt>
                                        </p:tgtEl>
                                        <p:attrNameLst>
                                          <p:attrName>style.visibility</p:attrName>
                                        </p:attrNameLst>
                                      </p:cBhvr>
                                      <p:to>
                                        <p:strVal val="visible"/>
                                      </p:to>
                                    </p:set>
                                    <p:anim calcmode="lin" valueType="num">
                                      <p:cBhvr>
                                        <p:cTn id="9" dur="1000" fill="hold"/>
                                        <p:tgtEl>
                                          <p:spTgt spid="3">
                                            <p:bg/>
                                          </p:spTgt>
                                        </p:tgtEl>
                                        <p:attrNameLst>
                                          <p:attrName>ppt_w</p:attrName>
                                        </p:attrNameLst>
                                      </p:cBhvr>
                                      <p:tavLst>
                                        <p:tav tm="0">
                                          <p:val>
                                            <p:fltVal val="0"/>
                                          </p:val>
                                        </p:tav>
                                        <p:tav tm="100000">
                                          <p:val>
                                            <p:strVal val="#ppt_w"/>
                                          </p:val>
                                        </p:tav>
                                      </p:tavLst>
                                    </p:anim>
                                    <p:anim calcmode="lin" valueType="num">
                                      <p:cBhvr>
                                        <p:cTn id="10" dur="1000" fill="hold"/>
                                        <p:tgtEl>
                                          <p:spTgt spid="3">
                                            <p:bg/>
                                          </p:spTgt>
                                        </p:tgtEl>
                                        <p:attrNameLst>
                                          <p:attrName>ppt_h</p:attrName>
                                        </p:attrNameLst>
                                      </p:cBhvr>
                                      <p:tavLst>
                                        <p:tav tm="0">
                                          <p:val>
                                            <p:fltVal val="0"/>
                                          </p:val>
                                        </p:tav>
                                        <p:tav tm="100000">
                                          <p:val>
                                            <p:strVal val="#ppt_h"/>
                                          </p:val>
                                        </p:tav>
                                      </p:tavLst>
                                    </p:anim>
                                    <p:anim calcmode="lin" valueType="num">
                                      <p:cBhvr>
                                        <p:cTn id="11" dur="1000" fill="hold"/>
                                        <p:tgtEl>
                                          <p:spTgt spid="3">
                                            <p:bg/>
                                          </p:spTgt>
                                        </p:tgtEl>
                                        <p:attrNameLst>
                                          <p:attrName>ppt_x</p:attrName>
                                        </p:attrNameLst>
                                      </p:cBhvr>
                                      <p:tavLst>
                                        <p:tav tm="0" fmla="#ppt_x+(cos(-2*pi*(1-$))*-#ppt_x-sin(-2*pi*(1-$))*(1-#ppt_y))*(1-$)">
                                          <p:val>
                                            <p:fltVal val="0"/>
                                          </p:val>
                                        </p:tav>
                                        <p:tav tm="100000">
                                          <p:val>
                                            <p:fltVal val="1"/>
                                          </p:val>
                                        </p:tav>
                                      </p:tavLst>
                                    </p:anim>
                                    <p:anim calcmode="lin" valueType="num">
                                      <p:cBhvr>
                                        <p:cTn id="12" dur="1000" fill="hold"/>
                                        <p:tgtEl>
                                          <p:spTgt spid="3">
                                            <p:bg/>
                                          </p:spTgt>
                                        </p:tgtEl>
                                        <p:attrNameLst>
                                          <p:attrName>ppt_y</p:attrName>
                                        </p:attrNameLst>
                                      </p:cBhvr>
                                      <p:tavLst>
                                        <p:tav tm="0" fmla="#ppt_y+(sin(-2*pi*(1-$))*-#ppt_x+cos(-2*pi*(1-$))*(1-#ppt_y))*(1-$)">
                                          <p:val>
                                            <p:fltVal val="0"/>
                                          </p:val>
                                        </p:tav>
                                        <p:tav tm="100000">
                                          <p:val>
                                            <p:fltVal val="1"/>
                                          </p:val>
                                        </p:tav>
                                      </p:tavLst>
                                    </p:anim>
                                  </p:childTnLst>
                                </p:cTn>
                              </p:par>
                              <p:par>
                                <p:cTn id="13" presetID="15"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par>
                                <p:cTn id="19" presetID="15" presetClass="entr" presetSubtype="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bldLst>
      <p:bldP spid="3"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04800" y="838200"/>
            <a:ext cx="8534400" cy="4572000"/>
          </a:xfrm>
          <a:ln w="57150"/>
        </p:spPr>
        <p:style>
          <a:lnRef idx="2">
            <a:schemeClr val="accent2"/>
          </a:lnRef>
          <a:fillRef idx="1">
            <a:schemeClr val="lt1"/>
          </a:fillRef>
          <a:effectRef idx="0">
            <a:schemeClr val="accent2"/>
          </a:effectRef>
          <a:fontRef idx="minor">
            <a:schemeClr val="dk1"/>
          </a:fontRef>
        </p:style>
        <p:txBody>
          <a:bodyPr>
            <a:normAutofit/>
          </a:bodyPr>
          <a:lstStyle/>
          <a:p>
            <a:pPr algn="just" rtl="1"/>
            <a:r>
              <a:rPr lang="ar-SA" b="1" dirty="0"/>
              <a:t>وبعد توضيح مفهوم الإتصال الشخصي ، نود أن نشير إلى أن الإتصال الشخصــي قد احتفظ بمكان الصـدارة بيــن وسائل الإتصال الأخرى فى قــوة التأثير على مر العصـور</a:t>
            </a:r>
            <a:r>
              <a:rPr lang="ar-SA" b="1" dirty="0" smtClean="0"/>
              <a:t>.</a:t>
            </a:r>
            <a:endParaRPr lang="ar-EG" b="1" dirty="0" smtClean="0"/>
          </a:p>
          <a:p>
            <a:pPr marL="0" indent="0" algn="just" rtl="1">
              <a:buNone/>
            </a:pPr>
            <a:endParaRPr lang="en-US" sz="2400" b="1" dirty="0"/>
          </a:p>
          <a:p>
            <a:pPr algn="just" rtl="1"/>
            <a:r>
              <a:rPr lang="ar-SA" b="1" dirty="0">
                <a:solidFill>
                  <a:srgbClr val="002060"/>
                </a:solidFill>
              </a:rPr>
              <a:t>فعلى الرغم مــن ظهور وسائل الإتصال الحديــثة كـــالراديو والتليفـــزيون والســـينما والمسرح والصحافة والإنترنـت وغيرها وما صاحـب ذلك من اتساع دائرة انتشـار الرسـالة الإعلامـية بشكـل هـائـل</a:t>
            </a:r>
            <a:r>
              <a:rPr lang="ar-SA" b="1" dirty="0" smtClean="0">
                <a:solidFill>
                  <a:srgbClr val="002060"/>
                </a:solidFill>
              </a:rPr>
              <a:t>.</a:t>
            </a:r>
            <a:endParaRPr lang="ar-EG" b="1" dirty="0" smtClean="0">
              <a:solidFill>
                <a:srgbClr val="00206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98366064"/>
      </p:ext>
    </p:extLst>
  </p:cSld>
  <p:clrMapOvr>
    <a:masterClrMapping/>
  </p:clrMapOvr>
  <mc:AlternateContent xmlns:mc="http://schemas.openxmlformats.org/markup-compatibility/2006">
    <mc:Choice xmlns:p14="http://schemas.microsoft.com/office/powerpoint/2010/main" Requires="p14">
      <p:transition spd="slow" p14:dur="2000" advTm="18729">
        <p14:ferris dir="l"/>
      </p:transition>
    </mc:Choice>
    <mc:Fallback>
      <p:transition spd="slow" advTm="187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762000"/>
            <a:ext cx="8229600" cy="4525963"/>
          </a:xfrm>
          <a:ln w="57150">
            <a:solidFill>
              <a:srgbClr val="2730DF"/>
            </a:solidFill>
          </a:ln>
        </p:spPr>
        <p:style>
          <a:lnRef idx="2">
            <a:schemeClr val="accent1"/>
          </a:lnRef>
          <a:fillRef idx="1">
            <a:schemeClr val="lt1"/>
          </a:fillRef>
          <a:effectRef idx="0">
            <a:schemeClr val="accent1"/>
          </a:effectRef>
          <a:fontRef idx="minor">
            <a:schemeClr val="dk1"/>
          </a:fontRef>
        </p:style>
        <p:txBody>
          <a:bodyPr/>
          <a:lstStyle/>
          <a:p>
            <a:pPr algn="just" rtl="1"/>
            <a:r>
              <a:rPr lang="ar-SA" sz="3400" b="1" dirty="0"/>
              <a:t> إلا أن هذا التقدم افتقر إلى أهـم شئ يتمتع به الإتصال الشخصي وهــو القدرة على معـرفة صدى الرسالة عند المستقبل (رجــع الصـدى) وتوجيه الإتصال على أساس هذه المعرفة مما يساعد علـى إحداث التأثير المنشود إذا ما توافرت مهارات الإتصال عنـد المرسـل </a:t>
            </a:r>
            <a:r>
              <a:rPr lang="ar-SA" sz="3400" b="1" dirty="0" smtClean="0"/>
              <a:t> </a:t>
            </a:r>
            <a:endParaRPr lang="ar-EG" sz="3400" b="1" dirty="0" smtClean="0"/>
          </a:p>
          <a:p>
            <a:pPr algn="just" rtl="1"/>
            <a:r>
              <a:rPr lang="ar-SA" sz="3400" b="1" dirty="0" smtClean="0">
                <a:solidFill>
                  <a:srgbClr val="FF0000"/>
                </a:solidFill>
              </a:rPr>
              <a:t>وتهيأت </a:t>
            </a:r>
            <a:r>
              <a:rPr lang="ar-SA" sz="3400" b="1" dirty="0">
                <a:solidFill>
                  <a:srgbClr val="FF0000"/>
                </a:solidFill>
              </a:rPr>
              <a:t>ظروف المستقبل لتلقى الرسالة موضوع الإتصال وهو ما يتشابه مع </a:t>
            </a:r>
            <a:r>
              <a:rPr lang="ar-SA" sz="3400" b="1" dirty="0" smtClean="0">
                <a:solidFill>
                  <a:srgbClr val="FF0000"/>
                </a:solidFill>
              </a:rPr>
              <a:t>الإنترنت</a:t>
            </a:r>
            <a:endParaRPr lang="ar-EG" sz="3400" b="1" dirty="0">
              <a:solidFill>
                <a:srgbClr val="FF0000"/>
              </a:solidFill>
            </a:endParaRPr>
          </a:p>
        </p:txBody>
      </p:sp>
      <p:pic>
        <p:nvPicPr>
          <p:cNvPr id="2050" name="Picture 2" descr="D:\علاقات عامة\خاص د.اسماء\كتاب الرأى العام\صور\4\d4db0ba6-32b8-413e-b275-e29984b516e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953000"/>
            <a:ext cx="6019800" cy="1739053"/>
          </a:xfrm>
          <a:prstGeom prst="rect">
            <a:avLst/>
          </a:prstGeom>
          <a:ln w="38100" cap="sq">
            <a:solidFill>
              <a:srgbClr val="FF00FF"/>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90480231"/>
      </p:ext>
    </p:extLst>
  </p:cSld>
  <p:clrMapOvr>
    <a:masterClrMapping/>
  </p:clrMapOvr>
  <mc:AlternateContent xmlns:mc="http://schemas.openxmlformats.org/markup-compatibility/2006">
    <mc:Choice xmlns:p14="http://schemas.microsoft.com/office/powerpoint/2010/main" Requires="p14">
      <p:transition spd="slow" p14:dur="1600" advTm="21570">
        <p14:prism isContent="1" isInverted="1"/>
      </p:transition>
    </mc:Choice>
    <mc:Fallback>
      <p:transition spd="slow" advTm="215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6" presetClass="entr" presetSubtype="21"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animEffect transition="in" filter="barn(inVertical)">
                                      <p:cBhvr>
                                        <p:cTn id="9" dur="75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431169960"/>
              </p:ext>
            </p:extLst>
          </p:nvPr>
        </p:nvGraphicFramePr>
        <p:xfrm>
          <a:off x="381000" y="1295400"/>
          <a:ext cx="8534400" cy="3962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71154425"/>
      </p:ext>
    </p:extLst>
  </p:cSld>
  <p:clrMapOvr>
    <a:masterClrMapping/>
  </p:clrMapOvr>
  <mc:AlternateContent xmlns:mc="http://schemas.openxmlformats.org/markup-compatibility/2006">
    <mc:Choice xmlns:p14="http://schemas.microsoft.com/office/powerpoint/2010/main" Requires="p14">
      <p:transition spd="slow" p14:dur="2000" advTm="22210">
        <p14:ferris dir="l"/>
      </p:transition>
    </mc:Choice>
    <mc:Fallback>
      <p:transition spd="slow" advTm="222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14400"/>
            <a:ext cx="8839200" cy="5334000"/>
          </a:xfrm>
          <a:ln w="57150">
            <a:solidFill>
              <a:srgbClr val="2730DF"/>
            </a:solidFill>
          </a:ln>
        </p:spPr>
        <p:style>
          <a:lnRef idx="2">
            <a:schemeClr val="accent1"/>
          </a:lnRef>
          <a:fillRef idx="1">
            <a:schemeClr val="lt1"/>
          </a:fillRef>
          <a:effectRef idx="0">
            <a:schemeClr val="accent1"/>
          </a:effectRef>
          <a:fontRef idx="minor">
            <a:schemeClr val="dk1"/>
          </a:fontRef>
        </p:style>
        <p:txBody>
          <a:bodyPr/>
          <a:lstStyle/>
          <a:p>
            <a:pPr algn="just" rtl="1">
              <a:buFont typeface="Wingdings" pitchFamily="2" charset="2"/>
              <a:buChar char="§"/>
            </a:pPr>
            <a:r>
              <a:rPr lang="ar-SA" b="1" dirty="0"/>
              <a:t>وقد ثبـت مـن الدراسات المتخصصة التى أجريت أن أغلبية الناس لا يحصلون على أهم معلوماتهم من أجهزة الاعلام بقدر ما يحصلون عليها من خلال مناقشاتهم مع قادة الرأى فـى الجماعات التى ينتمون </a:t>
            </a:r>
            <a:r>
              <a:rPr lang="ar-SA" b="1" dirty="0" smtClean="0"/>
              <a:t>اليها</a:t>
            </a:r>
            <a:endParaRPr lang="ar-EG" b="1" dirty="0" smtClean="0"/>
          </a:p>
          <a:p>
            <a:pPr marL="0" indent="0" algn="just" rtl="1">
              <a:buNone/>
            </a:pPr>
            <a:endParaRPr lang="ar-EG" sz="1800" b="1" dirty="0" smtClean="0"/>
          </a:p>
          <a:p>
            <a:pPr algn="just" rtl="1">
              <a:buFont typeface="Wingdings" pitchFamily="2" charset="2"/>
              <a:buChar char="§"/>
            </a:pPr>
            <a:r>
              <a:rPr lang="ar-SA" b="1" dirty="0" smtClean="0"/>
              <a:t>ومعنى </a:t>
            </a:r>
            <a:r>
              <a:rPr lang="ar-SA" b="1" dirty="0"/>
              <a:t>ذلك أن عامـــل الإتصال الشخصــى يفوق وسائل الإتصال الجماهيرية فى التأثــير على تكوين اتجاهات الرأى العام سواء فى مدى نفوذ عامل الإتصال الشخصى عن طريق قادة الــرأى أو فـى الدور الذى يلعبه الإتصال الشخصى كوسيط بيـن أجهزة الاعلام وسائر أعضاء الجماعة التى ينتمــون إليهـا</a:t>
            </a:r>
            <a:r>
              <a:rPr lang="ar-SA" b="1" dirty="0" smtClean="0"/>
              <a:t>.</a:t>
            </a:r>
            <a:endParaRPr lang="en-US"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30584913"/>
      </p:ext>
    </p:extLst>
  </p:cSld>
  <p:clrMapOvr>
    <a:masterClrMapping/>
  </p:clrMapOvr>
  <mc:AlternateContent xmlns:mc="http://schemas.openxmlformats.org/markup-compatibility/2006">
    <mc:Choice xmlns:p14="http://schemas.microsoft.com/office/powerpoint/2010/main" Requires="p14">
      <p:transition spd="slow" p14:dur="2000" advTm="35218">
        <p14:prism isContent="1"/>
      </p:transition>
    </mc:Choice>
    <mc:Fallback>
      <p:transition spd="slow" advTm="352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81000" y="609600"/>
            <a:ext cx="8382000" cy="4572000"/>
          </a:xfrm>
          <a:ln w="57150">
            <a:solidFill>
              <a:srgbClr val="FF0000"/>
            </a:solidFill>
          </a:ln>
        </p:spPr>
        <p:style>
          <a:lnRef idx="2">
            <a:schemeClr val="accent4"/>
          </a:lnRef>
          <a:fillRef idx="1">
            <a:schemeClr val="lt1"/>
          </a:fillRef>
          <a:effectRef idx="0">
            <a:schemeClr val="accent4"/>
          </a:effectRef>
          <a:fontRef idx="minor">
            <a:schemeClr val="dk1"/>
          </a:fontRef>
        </p:style>
        <p:txBody>
          <a:bodyPr/>
          <a:lstStyle/>
          <a:p>
            <a:pPr algn="just" rtl="1">
              <a:buFont typeface="Wingdings" pitchFamily="2" charset="2"/>
              <a:buChar char="§"/>
            </a:pPr>
            <a:r>
              <a:rPr lang="ar-SA" b="1" dirty="0"/>
              <a:t>وتجدر الإشارة إلى أن الإتصال الشخصي أو الإتصـال المباشـر بالجماهير ليس بـدعة فى العصر </a:t>
            </a:r>
            <a:r>
              <a:rPr lang="ar-SA" b="1" dirty="0" smtClean="0"/>
              <a:t>الحديـث </a:t>
            </a:r>
            <a:endParaRPr lang="ar-EG" b="1" dirty="0" smtClean="0"/>
          </a:p>
          <a:p>
            <a:pPr algn="just" rtl="1">
              <a:buFont typeface="Wingdings" pitchFamily="2" charset="2"/>
              <a:buChar char="§"/>
            </a:pPr>
            <a:r>
              <a:rPr lang="ar-SA" b="1" dirty="0" smtClean="0"/>
              <a:t>بل </a:t>
            </a:r>
            <a:r>
              <a:rPr lang="ar-SA" b="1" dirty="0"/>
              <a:t>هو قديم قدم البشـرية ذاتها فنجـد أفلاطـون مثلاً قد اهتم قديمــا بالإتصال الشخصى بالجماهير حيـن قال: </a:t>
            </a:r>
            <a:endParaRPr lang="ar-EG" b="1" dirty="0" smtClean="0"/>
          </a:p>
          <a:p>
            <a:pPr marL="0" indent="0" algn="just" rtl="1">
              <a:buNone/>
            </a:pPr>
            <a:endParaRPr lang="ar-EG" b="1" dirty="0" smtClean="0"/>
          </a:p>
          <a:p>
            <a:pPr algn="just" rtl="1">
              <a:buFont typeface="Wingdings" pitchFamily="2" charset="2"/>
              <a:buChar char="Ø"/>
            </a:pPr>
            <a:r>
              <a:rPr lang="ar-SA" b="1" dirty="0" smtClean="0">
                <a:solidFill>
                  <a:srgbClr val="FF0000"/>
                </a:solidFill>
              </a:rPr>
              <a:t>"</a:t>
            </a:r>
            <a:r>
              <a:rPr lang="ar-SA" b="1" dirty="0">
                <a:solidFill>
                  <a:srgbClr val="FF0000"/>
                </a:solidFill>
              </a:rPr>
              <a:t>أن المدينة الفاضلة يتحدد عددها بطريقـة تسمــح لمنــاد واحد أن يحيطــهم علمــا بما يجــرى من أحــداث</a:t>
            </a:r>
            <a:r>
              <a:rPr lang="ar-SA" b="1" dirty="0" smtClean="0">
                <a:solidFill>
                  <a:srgbClr val="FF0000"/>
                </a:solidFill>
              </a:rPr>
              <a:t>".</a:t>
            </a:r>
            <a:endParaRPr lang="ar-EG" b="1" dirty="0" smtClean="0">
              <a:solidFill>
                <a:srgbClr val="FF0000"/>
              </a:solidFill>
            </a:endParaRPr>
          </a:p>
        </p:txBody>
      </p:sp>
      <p:pic>
        <p:nvPicPr>
          <p:cNvPr id="3074" name="Picture 2" descr="D:\علاقات عامة\خاص د.اسماء\كتاب الرأى العام\صور\1\Visitor-Managment-300x3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3674" y="4419600"/>
            <a:ext cx="2828926" cy="2066925"/>
          </a:xfrm>
          <a:prstGeom prst="rect">
            <a:avLst/>
          </a:prstGeom>
          <a:ln w="38100" cap="sq">
            <a:solidFill>
              <a:srgbClr val="0000FF"/>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89400801"/>
      </p:ext>
    </p:extLst>
  </p:cSld>
  <p:clrMapOvr>
    <a:masterClrMapping/>
  </p:clrMapOvr>
  <mc:AlternateContent xmlns:mc="http://schemas.openxmlformats.org/markup-compatibility/2006">
    <mc:Choice xmlns:p14="http://schemas.microsoft.com/office/powerpoint/2010/main" Requires="p14">
      <p:transition spd="slow" p14:dur="2000" advTm="29098">
        <p14:prism isContent="1"/>
      </p:transition>
    </mc:Choice>
    <mc:Fallback>
      <p:transition spd="slow" advTm="290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1" presetClass="entr" presetSubtype="2"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wheel(2)">
                                      <p:cBhvr>
                                        <p:cTn id="9" dur="1250"/>
                                        <p:tgtEl>
                                          <p:spTgt spid="4">
                                            <p:txEl>
                                              <p:pRg st="0" end="0"/>
                                            </p:txEl>
                                          </p:spTgt>
                                        </p:tgtEl>
                                      </p:cBhvr>
                                    </p:animEffect>
                                  </p:childTnLst>
                                </p:cTn>
                              </p:par>
                              <p:par>
                                <p:cTn id="10" presetID="21" presetClass="entr" presetSubtype="2"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heel(2)">
                                      <p:cBhvr>
                                        <p:cTn id="12" dur="1250"/>
                                        <p:tgtEl>
                                          <p:spTgt spid="4">
                                            <p:txEl>
                                              <p:pRg st="1" end="1"/>
                                            </p:txEl>
                                          </p:spTgt>
                                        </p:tgtEl>
                                      </p:cBhvr>
                                    </p:animEffect>
                                  </p:childTnLst>
                                </p:cTn>
                              </p:par>
                              <p:par>
                                <p:cTn id="13" presetID="21" presetClass="entr" presetSubtype="2"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wheel(2)">
                                      <p:cBhvr>
                                        <p:cTn id="15" dur="1250"/>
                                        <p:tgtEl>
                                          <p:spTgt spid="4">
                                            <p:txEl>
                                              <p:pRg st="3" end="3"/>
                                            </p:txEl>
                                          </p:spTgt>
                                        </p:tgtEl>
                                      </p:cBhvr>
                                    </p:animEffect>
                                  </p:childTnLst>
                                </p:cTn>
                              </p:par>
                              <p:par>
                                <p:cTn id="16" presetID="42" presetClass="entr" presetSubtype="0"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fade">
                                      <p:cBhvr>
                                        <p:cTn id="18" dur="750"/>
                                        <p:tgtEl>
                                          <p:spTgt spid="3074"/>
                                        </p:tgtEl>
                                      </p:cBhvr>
                                    </p:animEffect>
                                    <p:anim calcmode="lin" valueType="num">
                                      <p:cBhvr>
                                        <p:cTn id="19" dur="750" fill="hold"/>
                                        <p:tgtEl>
                                          <p:spTgt spid="3074"/>
                                        </p:tgtEl>
                                        <p:attrNameLst>
                                          <p:attrName>ppt_x</p:attrName>
                                        </p:attrNameLst>
                                      </p:cBhvr>
                                      <p:tavLst>
                                        <p:tav tm="0">
                                          <p:val>
                                            <p:strVal val="#ppt_x"/>
                                          </p:val>
                                        </p:tav>
                                        <p:tav tm="100000">
                                          <p:val>
                                            <p:strVal val="#ppt_x"/>
                                          </p:val>
                                        </p:tav>
                                      </p:tavLst>
                                    </p:anim>
                                    <p:anim calcmode="lin" valueType="num">
                                      <p:cBhvr>
                                        <p:cTn id="20" dur="75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603959861"/>
              </p:ext>
            </p:extLst>
          </p:nvPr>
        </p:nvGraphicFramePr>
        <p:xfrm>
          <a:off x="457200" y="1295400"/>
          <a:ext cx="8229600" cy="3124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122" name="Picture 2" descr="D:\علاقات عامة\خاص د.اسماء\كتاب الرأى العام\صور\4\Fotolia_26734558_Subscription_Monthly_XXL-325x325.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0" y="4572000"/>
            <a:ext cx="4061994" cy="1962150"/>
          </a:xfrm>
          <a:prstGeom prst="rect">
            <a:avLst/>
          </a:prstGeom>
          <a:ln w="38100" cap="sq">
            <a:solidFill>
              <a:srgbClr val="0000FF"/>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50922732"/>
      </p:ext>
    </p:extLst>
  </p:cSld>
  <p:clrMapOvr>
    <a:masterClrMapping/>
  </p:clrMapOvr>
  <mc:AlternateContent xmlns:mc="http://schemas.openxmlformats.org/markup-compatibility/2006">
    <mc:Choice xmlns:p14="http://schemas.microsoft.com/office/powerpoint/2010/main" Requires="p14">
      <p:transition spd="slow" p14:dur="2000" advTm="20490">
        <p14:ferris dir="l"/>
      </p:transition>
    </mc:Choice>
    <mc:Fallback>
      <p:transition spd="slow" advTm="204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6" presetClass="entr" presetSubtype="21"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animEffect transition="in" filter="barn(inVertical)">
                                      <p:cBhvr>
                                        <p:cTn id="9" dur="75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261</TotalTime>
  <Words>390</Words>
  <Application>Microsoft Office PowerPoint</Application>
  <PresentationFormat>On-screen Show (4:3)</PresentationFormat>
  <Paragraphs>21</Paragraphs>
  <Slides>10</Slides>
  <Notes>0</Notes>
  <HiddenSlides>0</HiddenSlides>
  <MMClips>10</MMClips>
  <ScaleCrop>false</ScaleCrop>
  <HeadingPairs>
    <vt:vector size="4" baseType="variant">
      <vt:variant>
        <vt:lpstr>Theme</vt:lpstr>
      </vt:variant>
      <vt:variant>
        <vt:i4>4</vt:i4>
      </vt:variant>
      <vt:variant>
        <vt:lpstr>Slide Titles</vt:lpstr>
      </vt:variant>
      <vt:variant>
        <vt:i4>10</vt:i4>
      </vt:variant>
    </vt:vector>
  </HeadingPairs>
  <TitlesOfParts>
    <vt:vector size="14" baseType="lpstr">
      <vt:lpstr>Solstice</vt:lpstr>
      <vt:lpstr>Diseño predeterminado</vt:lpstr>
      <vt:lpstr>1_Diseño predeterminado</vt:lpstr>
      <vt:lpstr>2_Diseño predeterminado</vt:lpstr>
      <vt:lpstr>PowerPoint Presentation</vt:lpstr>
      <vt:lpstr> دور الإتصال الشخصي في تكوين الرأى العام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دور الإتصال الشخصي في تكوين الرأى العام :</dc:title>
  <dc:creator>ma7moud</dc:creator>
  <cp:lastModifiedBy>lab</cp:lastModifiedBy>
  <cp:revision>37</cp:revision>
  <dcterms:created xsi:type="dcterms:W3CDTF">2006-08-16T00:00:00Z</dcterms:created>
  <dcterms:modified xsi:type="dcterms:W3CDTF">2020-04-25T08:49:43Z</dcterms:modified>
</cp:coreProperties>
</file>