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3" r:id="rId1"/>
    <p:sldMasterId id="2147483906" r:id="rId2"/>
    <p:sldMasterId id="2147483918" r:id="rId3"/>
    <p:sldMasterId id="2147483930" r:id="rId4"/>
    <p:sldMasterId id="2147483942" r:id="rId5"/>
    <p:sldMasterId id="2147483966" r:id="rId6"/>
  </p:sldMasterIdLst>
  <p:sldIdLst>
    <p:sldId id="320" r:id="rId7"/>
    <p:sldId id="321" r:id="rId8"/>
    <p:sldId id="282" r:id="rId9"/>
    <p:sldId id="322" r:id="rId10"/>
    <p:sldId id="283" r:id="rId11"/>
    <p:sldId id="288" r:id="rId12"/>
    <p:sldId id="340" r:id="rId13"/>
    <p:sldId id="285" r:id="rId14"/>
    <p:sldId id="324" r:id="rId15"/>
    <p:sldId id="323" r:id="rId16"/>
    <p:sldId id="286" r:id="rId17"/>
    <p:sldId id="289" r:id="rId18"/>
    <p:sldId id="325" r:id="rId19"/>
    <p:sldId id="287" r:id="rId20"/>
    <p:sldId id="326" r:id="rId21"/>
    <p:sldId id="328"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17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35" autoAdjust="0"/>
    <p:restoredTop sz="94660"/>
  </p:normalViewPr>
  <p:slideViewPr>
    <p:cSldViewPr>
      <p:cViewPr>
        <p:scale>
          <a:sx n="60" d="100"/>
          <a:sy n="60" d="100"/>
        </p:scale>
        <p:origin x="-1548" y="-27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E8D414-7174-4CC3-8124-8B2DF693F93F}" type="doc">
      <dgm:prSet loTypeId="urn:microsoft.com/office/officeart/2005/8/layout/vList2" loCatId="list" qsTypeId="urn:microsoft.com/office/officeart/2005/8/quickstyle/simple1" qsCatId="simple" csTypeId="urn:microsoft.com/office/officeart/2005/8/colors/accent2_4" csCatId="accent2" phldr="1"/>
      <dgm:spPr/>
      <dgm:t>
        <a:bodyPr/>
        <a:lstStyle/>
        <a:p>
          <a:pPr rtl="1"/>
          <a:endParaRPr lang="ar-EG"/>
        </a:p>
      </dgm:t>
    </dgm:pt>
    <dgm:pt modelId="{D83AF123-E125-4C3F-AC9E-F93FE5105989}">
      <dgm:prSet/>
      <dgm:spPr>
        <a:solidFill>
          <a:srgbClr val="7030A0"/>
        </a:solidFill>
      </dgm:spPr>
      <dgm:t>
        <a:bodyPr/>
        <a:lstStyle/>
        <a:p>
          <a:pPr algn="just" rtl="1"/>
          <a:r>
            <a:rPr lang="ar-SA" b="1" dirty="0" smtClean="0"/>
            <a:t>ومع التوسع الكبير فى استخــدام الكمبيوتر والإنترنت فى الولايـات المتحدة بدأ التفكير فى إجراء استطلاعات فورية إلكترونية</a:t>
          </a:r>
          <a:endParaRPr lang="ar-EG" b="1" dirty="0" smtClean="0"/>
        </a:p>
        <a:p>
          <a:pPr algn="ctr" rtl="1"/>
          <a:r>
            <a:rPr lang="en-US" b="1" dirty="0" smtClean="0">
              <a:solidFill>
                <a:srgbClr val="FFFF00"/>
              </a:solidFill>
            </a:rPr>
            <a:t> on–line polling </a:t>
          </a:r>
          <a:r>
            <a:rPr lang="ar-SA" b="1" dirty="0" smtClean="0">
              <a:solidFill>
                <a:srgbClr val="FFFF00"/>
              </a:solidFill>
            </a:rPr>
            <a:t> </a:t>
          </a:r>
          <a:endParaRPr lang="ar-EG" b="1" dirty="0" smtClean="0">
            <a:solidFill>
              <a:srgbClr val="FFFF00"/>
            </a:solidFill>
          </a:endParaRPr>
        </a:p>
        <a:p>
          <a:pPr algn="just" rtl="1"/>
          <a:r>
            <a:rPr lang="ar-SA" b="1" dirty="0" smtClean="0"/>
            <a:t>وبدأت بعض الشركات فى استخدام هذا النوع من الاستطلاعات وأطلقت عليه استطلاع البريد الإلكترونى </a:t>
          </a:r>
          <a:r>
            <a:rPr lang="en-US" b="1" dirty="0" smtClean="0"/>
            <a:t> </a:t>
          </a:r>
          <a:r>
            <a:rPr lang="en-US" b="1" dirty="0" err="1" smtClean="0"/>
            <a:t>E.Poll</a:t>
          </a:r>
          <a:endParaRPr lang="ar-EG" dirty="0"/>
        </a:p>
      </dgm:t>
    </dgm:pt>
    <dgm:pt modelId="{38E5CED6-7108-4D96-9B30-5BEA600E292D}" type="parTrans" cxnId="{30B27C0B-AC7F-4390-B3BC-C6C295406680}">
      <dgm:prSet/>
      <dgm:spPr/>
      <dgm:t>
        <a:bodyPr/>
        <a:lstStyle/>
        <a:p>
          <a:pPr rtl="1"/>
          <a:endParaRPr lang="ar-EG"/>
        </a:p>
      </dgm:t>
    </dgm:pt>
    <dgm:pt modelId="{5928E3B2-158C-4790-9D63-39CDB3475C60}" type="sibTrans" cxnId="{30B27C0B-AC7F-4390-B3BC-C6C295406680}">
      <dgm:prSet/>
      <dgm:spPr/>
      <dgm:t>
        <a:bodyPr/>
        <a:lstStyle/>
        <a:p>
          <a:pPr rtl="1"/>
          <a:endParaRPr lang="ar-EG"/>
        </a:p>
      </dgm:t>
    </dgm:pt>
    <dgm:pt modelId="{310AF500-7D0B-4187-B536-1B53E41F3670}" type="pres">
      <dgm:prSet presAssocID="{25E8D414-7174-4CC3-8124-8B2DF693F93F}" presName="linear" presStyleCnt="0">
        <dgm:presLayoutVars>
          <dgm:animLvl val="lvl"/>
          <dgm:resizeHandles val="exact"/>
        </dgm:presLayoutVars>
      </dgm:prSet>
      <dgm:spPr/>
      <dgm:t>
        <a:bodyPr/>
        <a:lstStyle/>
        <a:p>
          <a:pPr rtl="1"/>
          <a:endParaRPr lang="ar-EG"/>
        </a:p>
      </dgm:t>
    </dgm:pt>
    <dgm:pt modelId="{7E321F38-FF0E-4F42-AD4C-2766A2E23551}" type="pres">
      <dgm:prSet presAssocID="{D83AF123-E125-4C3F-AC9E-F93FE5105989}" presName="parentText" presStyleLbl="node1" presStyleIdx="0" presStyleCnt="1" custScaleX="96226" custScaleY="101487" custLinFactNeighborX="2822" custLinFactNeighborY="1311">
        <dgm:presLayoutVars>
          <dgm:chMax val="0"/>
          <dgm:bulletEnabled val="1"/>
        </dgm:presLayoutVars>
      </dgm:prSet>
      <dgm:spPr/>
      <dgm:t>
        <a:bodyPr/>
        <a:lstStyle/>
        <a:p>
          <a:pPr rtl="1"/>
          <a:endParaRPr lang="ar-EG"/>
        </a:p>
      </dgm:t>
    </dgm:pt>
  </dgm:ptLst>
  <dgm:cxnLst>
    <dgm:cxn modelId="{30B27C0B-AC7F-4390-B3BC-C6C295406680}" srcId="{25E8D414-7174-4CC3-8124-8B2DF693F93F}" destId="{D83AF123-E125-4C3F-AC9E-F93FE5105989}" srcOrd="0" destOrd="0" parTransId="{38E5CED6-7108-4D96-9B30-5BEA600E292D}" sibTransId="{5928E3B2-158C-4790-9D63-39CDB3475C60}"/>
    <dgm:cxn modelId="{191B7E61-ADB7-4685-823E-DFEF6BE964A1}" type="presOf" srcId="{25E8D414-7174-4CC3-8124-8B2DF693F93F}" destId="{310AF500-7D0B-4187-B536-1B53E41F3670}" srcOrd="0" destOrd="0" presId="urn:microsoft.com/office/officeart/2005/8/layout/vList2"/>
    <dgm:cxn modelId="{7AFE9A61-9519-4770-A06F-1A220036190A}" type="presOf" srcId="{D83AF123-E125-4C3F-AC9E-F93FE5105989}" destId="{7E321F38-FF0E-4F42-AD4C-2766A2E23551}" srcOrd="0" destOrd="0" presId="urn:microsoft.com/office/officeart/2005/8/layout/vList2"/>
    <dgm:cxn modelId="{AA9DB01B-6A92-4920-BDA6-1AAEE6F4B828}" type="presParOf" srcId="{310AF500-7D0B-4187-B536-1B53E41F3670}" destId="{7E321F38-FF0E-4F42-AD4C-2766A2E23551}"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321F38-FF0E-4F42-AD4C-2766A2E23551}">
      <dsp:nvSpPr>
        <dsp:cNvPr id="0" name=""/>
        <dsp:cNvSpPr/>
      </dsp:nvSpPr>
      <dsp:spPr>
        <a:xfrm>
          <a:off x="324964" y="117077"/>
          <a:ext cx="8285635" cy="4531110"/>
        </a:xfrm>
        <a:prstGeom prst="round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just" defTabSz="1600200" rtl="1">
            <a:lnSpc>
              <a:spcPct val="90000"/>
            </a:lnSpc>
            <a:spcBef>
              <a:spcPct val="0"/>
            </a:spcBef>
            <a:spcAft>
              <a:spcPct val="35000"/>
            </a:spcAft>
          </a:pPr>
          <a:r>
            <a:rPr lang="ar-SA" sz="3600" b="1" kern="1200" dirty="0" smtClean="0"/>
            <a:t>ومع التوسع الكبير فى استخــدام الكمبيوتر والإنترنت فى الولايـات المتحدة بدأ التفكير فى إجراء استطلاعات فورية إلكترونية</a:t>
          </a:r>
          <a:endParaRPr lang="ar-EG" sz="3600" b="1" kern="1200" dirty="0" smtClean="0"/>
        </a:p>
        <a:p>
          <a:pPr lvl="0" algn="ctr" defTabSz="1600200" rtl="1">
            <a:lnSpc>
              <a:spcPct val="90000"/>
            </a:lnSpc>
            <a:spcBef>
              <a:spcPct val="0"/>
            </a:spcBef>
            <a:spcAft>
              <a:spcPct val="35000"/>
            </a:spcAft>
          </a:pPr>
          <a:r>
            <a:rPr lang="en-US" sz="3600" b="1" kern="1200" dirty="0" smtClean="0">
              <a:solidFill>
                <a:srgbClr val="FFFF00"/>
              </a:solidFill>
            </a:rPr>
            <a:t> on–line polling </a:t>
          </a:r>
          <a:r>
            <a:rPr lang="ar-SA" sz="3600" b="1" kern="1200" dirty="0" smtClean="0">
              <a:solidFill>
                <a:srgbClr val="FFFF00"/>
              </a:solidFill>
            </a:rPr>
            <a:t> </a:t>
          </a:r>
          <a:endParaRPr lang="ar-EG" sz="3600" b="1" kern="1200" dirty="0" smtClean="0">
            <a:solidFill>
              <a:srgbClr val="FFFF00"/>
            </a:solidFill>
          </a:endParaRPr>
        </a:p>
        <a:p>
          <a:pPr lvl="0" algn="just" defTabSz="1600200" rtl="1">
            <a:lnSpc>
              <a:spcPct val="90000"/>
            </a:lnSpc>
            <a:spcBef>
              <a:spcPct val="0"/>
            </a:spcBef>
            <a:spcAft>
              <a:spcPct val="35000"/>
            </a:spcAft>
          </a:pPr>
          <a:r>
            <a:rPr lang="ar-SA" sz="3600" b="1" kern="1200" dirty="0" smtClean="0"/>
            <a:t>وبدأت بعض الشركات فى استخدام هذا النوع من الاستطلاعات وأطلقت عليه استطلاع البريد الإلكترونى </a:t>
          </a:r>
          <a:r>
            <a:rPr lang="en-US" sz="3600" b="1" kern="1200" dirty="0" smtClean="0"/>
            <a:t> </a:t>
          </a:r>
          <a:r>
            <a:rPr lang="en-US" sz="3600" b="1" kern="1200" dirty="0" err="1" smtClean="0"/>
            <a:t>E.Poll</a:t>
          </a:r>
          <a:endParaRPr lang="ar-EG" sz="3600" kern="1200" dirty="0"/>
        </a:p>
      </dsp:txBody>
      <dsp:txXfrm>
        <a:off x="546155" y="338268"/>
        <a:ext cx="7843253" cy="408872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07080" y="3021787"/>
            <a:ext cx="7787954" cy="2036067"/>
          </a:xfrm>
          <a:noFill/>
          <a:effectLst>
            <a:outerShdw blurRad="50800" dist="38100" dir="2700000" algn="tl" rotWithShape="0">
              <a:prstClr val="black">
                <a:alpha val="40000"/>
              </a:prstClr>
            </a:outerShdw>
          </a:effectLst>
        </p:spPr>
        <p:txBody>
          <a:bodyPr>
            <a:normAutofit/>
          </a:bodyPr>
          <a:lstStyle>
            <a:lvl1pPr algn="r">
              <a:defRPr sz="3600">
                <a:solidFill>
                  <a:schemeClr val="bg1"/>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907081" y="5057854"/>
            <a:ext cx="7787955" cy="814425"/>
          </a:xfrm>
        </p:spPr>
        <p:txBody>
          <a:bodyPr>
            <a:normAutofit/>
          </a:bodyPr>
          <a:lstStyle>
            <a:lvl1pPr marL="0" indent="0" algn="r">
              <a:buNone/>
              <a:defRPr sz="2800" b="0" i="0">
                <a:solidFill>
                  <a:srgbClr val="1D3A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descr="E:\websites\free-power-point-templates\2012\logos.png">
            <a:extLst>
              <a:ext uri="{FF2B5EF4-FFF2-40B4-BE49-F238E27FC236}">
                <a16:creationId xmlns:a16="http://schemas.microsoft.com/office/drawing/2014/main" xmlns="" id="{BEEAD29A-58CF-40AF-A1AF-51DF6A1940D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18306" y="3101618"/>
            <a:ext cx="1463784" cy="70261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609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4/16/2020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89546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4/16/2020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7042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4/16/2020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15151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4/16/2020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81627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fld id="{1D8BD707-D9CF-40AE-B4C6-C98DA3205C09}" type="datetimeFigureOut">
              <a:rPr lang="en-US" smtClean="0"/>
              <a:pPr/>
              <a:t>4/16/2020</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539867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fld id="{1D8BD707-D9CF-40AE-B4C6-C98DA3205C09}" type="datetimeFigureOut">
              <a:rPr lang="en-US" smtClean="0"/>
              <a:pPr/>
              <a:t>4/16/2020</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707631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D8BD707-D9CF-40AE-B4C6-C98DA3205C09}" type="datetimeFigureOut">
              <a:rPr lang="en-US" smtClean="0"/>
              <a:pPr/>
              <a:t>4/16/2020</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70352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965" y="171294"/>
            <a:ext cx="8246070" cy="814428"/>
          </a:xfrm>
        </p:spPr>
        <p:txBody>
          <a:bodyPr>
            <a:normAutofit/>
          </a:bodyPr>
          <a:lstStyle>
            <a:lvl1pPr algn="r">
              <a:defRPr sz="3600" baseline="0">
                <a:solidFill>
                  <a:schemeClr val="bg1"/>
                </a:solidFill>
                <a:effectLst>
                  <a:outerShdw blurRad="50800" dist="38100" dir="2700000" algn="tl" rotWithShape="0">
                    <a:prstClr val="black">
                      <a:alpha val="40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48966" y="1596540"/>
            <a:ext cx="8246070" cy="4886557"/>
          </a:xfrm>
        </p:spPr>
        <p:txBody>
          <a:bodyPr/>
          <a:lstStyle>
            <a:lvl1pPr algn="l">
              <a:defRPr sz="2800">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4/16/2020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749044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4/16/2020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556411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4/16/2020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96091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4/16/2020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802175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4/16/2020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10835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4/16/2020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09054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4/16/2020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242476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4/16/2020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481723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fld id="{1D8BD707-D9CF-40AE-B4C6-C98DA3205C09}" type="datetimeFigureOut">
              <a:rPr lang="en-US" smtClean="0"/>
              <a:pPr/>
              <a:t>4/16/2020</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616247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fld id="{1D8BD707-D9CF-40AE-B4C6-C98DA3205C09}" type="datetimeFigureOut">
              <a:rPr lang="en-US" smtClean="0"/>
              <a:pPr/>
              <a:t>4/16/2020</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14428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86835" y="374899"/>
            <a:ext cx="6108200" cy="763525"/>
          </a:xfrm>
        </p:spPr>
        <p:txBody>
          <a:bodyPr>
            <a:normAutofit/>
          </a:bodyPr>
          <a:lstStyle>
            <a:lvl1pPr algn="l">
              <a:defRPr sz="3600">
                <a:solidFill>
                  <a:srgbClr val="007033"/>
                </a:solidFill>
                <a:effectLst>
                  <a:outerShdw blurRad="50800" dist="38100" dir="2700000" algn="tl" rotWithShape="0">
                    <a:prstClr val="black">
                      <a:alpha val="40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2586835" y="1392934"/>
            <a:ext cx="6108200" cy="4885021"/>
          </a:xfrm>
        </p:spPr>
        <p:txBody>
          <a:bodyPr/>
          <a:lstStyle>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D8BD707-D9CF-40AE-B4C6-C98DA3205C09}" type="datetimeFigureOut">
              <a:rPr lang="en-US" smtClean="0"/>
              <a:pPr/>
              <a:t>4/16/2020</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951912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4/16/2020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723520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4/16/2020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876367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4/16/2020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641784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4/16/2020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386927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4/16/2020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841999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4/16/2020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802327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4/16/2020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437721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4/16/2020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695144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fld id="{1D8BD707-D9CF-40AE-B4C6-C98DA3205C09}" type="datetimeFigureOut">
              <a:rPr lang="en-US" smtClean="0"/>
              <a:pPr/>
              <a:t>4/16/2020</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9324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fld id="{1D8BD707-D9CF-40AE-B4C6-C98DA3205C09}" type="datetimeFigureOut">
              <a:rPr lang="en-US" smtClean="0"/>
              <a:pPr/>
              <a:t>4/16/2020</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862041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D8BD707-D9CF-40AE-B4C6-C98DA3205C09}" type="datetimeFigureOut">
              <a:rPr lang="en-US" smtClean="0"/>
              <a:pPr/>
              <a:t>4/16/2020</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016784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4/16/2020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615337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4/16/2020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695642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4/16/2020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563458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4/16/2020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539565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4/16/2020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396570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4/16/2020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763236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4/16/2020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074756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4/16/2020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45000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fld id="{1D8BD707-D9CF-40AE-B4C6-C98DA3205C09}" type="datetimeFigureOut">
              <a:rPr lang="en-US" smtClean="0"/>
              <a:pPr/>
              <a:t>4/16/2020</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599170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fld id="{1D8BD707-D9CF-40AE-B4C6-C98DA3205C09}" type="datetimeFigureOut">
              <a:rPr lang="en-US" smtClean="0"/>
              <a:pPr/>
              <a:t>4/16/2020</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33050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D8BD707-D9CF-40AE-B4C6-C98DA3205C09}" type="datetimeFigureOut">
              <a:rPr lang="en-US" smtClean="0"/>
              <a:pPr/>
              <a:t>4/16/2020</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676330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4/16/2020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001779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4/16/2020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23370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4/16/2020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471778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4/16/2020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740866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8965" y="4956050"/>
            <a:ext cx="8246070" cy="916229"/>
          </a:xfrm>
          <a:effectLst/>
        </p:spPr>
        <p:txBody>
          <a:bodyPr>
            <a:normAutofit/>
          </a:bodyPr>
          <a:lstStyle>
            <a:lvl1pPr algn="r">
              <a:defRPr sz="3600">
                <a:solidFill>
                  <a:schemeClr val="bg1"/>
                </a:solidFill>
                <a:effectLst>
                  <a:outerShdw blurRad="50800" dist="38100" dir="2700000" algn="tl" rotWithShape="0">
                    <a:prstClr val="black">
                      <a:alpha val="7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48965" y="4345230"/>
            <a:ext cx="8246070" cy="610820"/>
          </a:xfrm>
        </p:spPr>
        <p:txBody>
          <a:bodyPr>
            <a:normAutofit/>
          </a:bodyPr>
          <a:lstStyle>
            <a:lvl1pPr marL="0" indent="0" algn="r">
              <a:buNone/>
              <a:defRPr sz="2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38751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1670" y="833015"/>
            <a:ext cx="7940659" cy="610820"/>
          </a:xfrm>
        </p:spPr>
        <p:txBody>
          <a:bodyPr>
            <a:normAutofit/>
          </a:bodyPr>
          <a:lstStyle>
            <a:lvl1pPr algn="r">
              <a:defRPr sz="3600">
                <a:solidFill>
                  <a:schemeClr val="bg1"/>
                </a:solidFill>
                <a:effectLst>
                  <a:outerShdw blurRad="50800" dist="38100" dir="2700000" algn="tl" rotWithShape="0">
                    <a:prstClr val="black">
                      <a:alpha val="70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601670" y="1749245"/>
            <a:ext cx="7940661" cy="4428445"/>
          </a:xfrm>
        </p:spPr>
        <p:txBody>
          <a:bodyPr/>
          <a:lstStyle>
            <a:lvl1pPr algn="l">
              <a:defRPr sz="2800">
                <a:solidFill>
                  <a:schemeClr val="tx2">
                    <a:lumMod val="50000"/>
                  </a:schemeClr>
                </a:solidFill>
              </a:defRPr>
            </a:lvl1pPr>
            <a:lvl2pPr algn="l">
              <a:defRPr>
                <a:solidFill>
                  <a:schemeClr val="tx2">
                    <a:lumMod val="50000"/>
                  </a:schemeClr>
                </a:solidFill>
              </a:defRPr>
            </a:lvl2pPr>
            <a:lvl3pPr algn="l">
              <a:defRPr>
                <a:solidFill>
                  <a:schemeClr val="tx2">
                    <a:lumMod val="50000"/>
                  </a:schemeClr>
                </a:solidFill>
              </a:defRPr>
            </a:lvl3pPr>
            <a:lvl4pPr algn="l">
              <a:defRPr>
                <a:solidFill>
                  <a:schemeClr val="tx2">
                    <a:lumMod val="50000"/>
                  </a:schemeClr>
                </a:solidFill>
              </a:defRPr>
            </a:lvl4pPr>
            <a:lvl5pPr algn="l">
              <a:defRPr>
                <a:solidFill>
                  <a:schemeClr val="tx2">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59785" y="1596540"/>
            <a:ext cx="7329840" cy="610820"/>
          </a:xfrm>
        </p:spPr>
        <p:txBody>
          <a:bodyPr>
            <a:normAutofit/>
          </a:bodyPr>
          <a:lstStyle>
            <a:lvl1pPr algn="l">
              <a:defRPr sz="3600">
                <a:solidFill>
                  <a:srgbClr val="FF0000"/>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1059785" y="2207359"/>
            <a:ext cx="7329840" cy="4275740"/>
          </a:xfrm>
        </p:spPr>
        <p:txBody>
          <a:bodyPr/>
          <a:lstStyle>
            <a:lvl1pPr>
              <a:defRPr sz="2800">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54376" y="374900"/>
            <a:ext cx="7940659" cy="814427"/>
          </a:xfrm>
        </p:spPr>
        <p:txBody>
          <a:bodyPr>
            <a:normAutofit/>
          </a:bodyPr>
          <a:lstStyle>
            <a:lvl1pPr algn="r">
              <a:defRPr sz="3600" baseline="0">
                <a:solidFill>
                  <a:schemeClr val="bg1"/>
                </a:solidFill>
                <a:effectLst>
                  <a:outerShdw blurRad="50800" dist="38100" dir="2700000" algn="tl" rotWithShape="0">
                    <a:prstClr val="black">
                      <a:alpha val="40000"/>
                    </a:prstClr>
                  </a:outerShdw>
                </a:effectLst>
              </a:defRPr>
            </a:lvl1pPr>
          </a:lstStyle>
          <a:p>
            <a:r>
              <a:rPr lang="en-US" smtClean="0"/>
              <a:t>Click to edit Master title style</a:t>
            </a:r>
            <a:endParaRPr lang="en-US" dirty="0"/>
          </a:p>
        </p:txBody>
      </p:sp>
      <p:sp>
        <p:nvSpPr>
          <p:cNvPr id="3" name="Text Placeholder 2"/>
          <p:cNvSpPr>
            <a:spLocks noGrp="1"/>
          </p:cNvSpPr>
          <p:nvPr>
            <p:ph type="body" idx="1"/>
          </p:nvPr>
        </p:nvSpPr>
        <p:spPr>
          <a:xfrm>
            <a:off x="536879" y="2003752"/>
            <a:ext cx="4040188" cy="639763"/>
          </a:xfrm>
        </p:spPr>
        <p:txBody>
          <a:bodyPr anchor="b"/>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6879" y="2633615"/>
            <a:ext cx="4040188" cy="3035059"/>
          </a:xfrm>
        </p:spPr>
        <p:txBody>
          <a:bodyPr/>
          <a:lstStyle>
            <a:lvl1pPr algn="ctr">
              <a:defRPr sz="2400">
                <a:solidFill>
                  <a:schemeClr val="tx1"/>
                </a:solidFill>
              </a:defRPr>
            </a:lvl1pPr>
            <a:lvl2pPr algn="ctr">
              <a:defRPr sz="2000">
                <a:solidFill>
                  <a:schemeClr val="tx1"/>
                </a:solidFill>
              </a:defRPr>
            </a:lvl2pPr>
            <a:lvl3pPr algn="ctr">
              <a:defRPr sz="1800">
                <a:solidFill>
                  <a:schemeClr val="tx1"/>
                </a:solidFill>
              </a:defRPr>
            </a:lvl3pPr>
            <a:lvl4pPr algn="ctr">
              <a:defRPr sz="1600">
                <a:solidFill>
                  <a:schemeClr val="tx1"/>
                </a:solidFill>
              </a:defRPr>
            </a:lvl4pPr>
            <a:lvl5pPr algn="ct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572001" y="2003752"/>
            <a:ext cx="4041775" cy="639763"/>
          </a:xfrm>
        </p:spPr>
        <p:txBody>
          <a:bodyPr anchor="b"/>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72001" y="2633615"/>
            <a:ext cx="4041775" cy="3035059"/>
          </a:xfrm>
        </p:spPr>
        <p:txBody>
          <a:bodyPr/>
          <a:lstStyle>
            <a:lvl1pPr algn="ctr">
              <a:defRPr sz="2400">
                <a:solidFill>
                  <a:schemeClr val="tx1"/>
                </a:solidFill>
              </a:defRPr>
            </a:lvl1pPr>
            <a:lvl2pPr algn="ctr">
              <a:defRPr sz="2000">
                <a:solidFill>
                  <a:schemeClr val="tx1"/>
                </a:solidFill>
              </a:defRPr>
            </a:lvl2pPr>
            <a:lvl3pPr algn="ctr">
              <a:defRPr sz="1800">
                <a:solidFill>
                  <a:schemeClr val="tx1"/>
                </a:solidFill>
              </a:defRPr>
            </a:lvl3pPr>
            <a:lvl4pPr algn="ctr">
              <a:defRPr sz="1600">
                <a:solidFill>
                  <a:schemeClr val="tx1"/>
                </a:solidFill>
              </a:defRPr>
            </a:lvl4pPr>
            <a:lvl5pPr algn="ct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4/16/2020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33014"/>
            <a:ext cx="8229600" cy="58462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8965" y="833015"/>
            <a:ext cx="8229600" cy="610820"/>
          </a:xfrm>
        </p:spPr>
        <p:txBody>
          <a:bodyPr>
            <a:normAutofit/>
          </a:bodyPr>
          <a:lstStyle>
            <a:lvl1pPr algn="r">
              <a:defRPr sz="3600">
                <a:solidFill>
                  <a:schemeClr val="bg1"/>
                </a:solidFill>
                <a:effectLst>
                  <a:outerShdw blurRad="50800" dist="38100" dir="2700000" algn="tl" rotWithShape="0">
                    <a:prstClr val="black">
                      <a:alpha val="70000"/>
                    </a:prstClr>
                  </a:outerShdw>
                </a:effectLst>
              </a:defRPr>
            </a:lvl1pPr>
          </a:lstStyle>
          <a:p>
            <a:r>
              <a:rPr lang="en-US" smtClean="0"/>
              <a:t>Click to edit Master title style</a:t>
            </a:r>
            <a:endParaRPr lang="en-US" dirty="0"/>
          </a:p>
        </p:txBody>
      </p:sp>
      <p:sp>
        <p:nvSpPr>
          <p:cNvPr id="3" name="Text Placeholder 2"/>
          <p:cNvSpPr>
            <a:spLocks noGrp="1"/>
          </p:cNvSpPr>
          <p:nvPr>
            <p:ph type="body" idx="1"/>
          </p:nvPr>
        </p:nvSpPr>
        <p:spPr>
          <a:xfrm>
            <a:off x="448965" y="1789655"/>
            <a:ext cx="4123035" cy="571629"/>
          </a:xfrm>
        </p:spPr>
        <p:txBody>
          <a:bodyPr anchor="b"/>
          <a:lstStyle>
            <a:lvl1pPr marL="0" indent="0" algn="l">
              <a:buNone/>
              <a:defRPr sz="2400" b="1">
                <a:solidFill>
                  <a:srgbClr val="FF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48965" y="2400475"/>
            <a:ext cx="4123035" cy="3493173"/>
          </a:xfrm>
        </p:spPr>
        <p:txBody>
          <a:bodyPr/>
          <a:lstStyle>
            <a:lvl1pPr algn="l">
              <a:defRPr sz="2400">
                <a:solidFill>
                  <a:schemeClr val="tx2">
                    <a:lumMod val="50000"/>
                  </a:schemeClr>
                </a:solidFill>
              </a:defRPr>
            </a:lvl1pPr>
            <a:lvl2pPr algn="l">
              <a:defRPr sz="2000">
                <a:solidFill>
                  <a:schemeClr val="tx2">
                    <a:lumMod val="50000"/>
                  </a:schemeClr>
                </a:solidFill>
              </a:defRPr>
            </a:lvl2pPr>
            <a:lvl3pPr algn="l">
              <a:defRPr sz="1800">
                <a:solidFill>
                  <a:schemeClr val="tx2">
                    <a:lumMod val="50000"/>
                  </a:schemeClr>
                </a:solidFill>
              </a:defRPr>
            </a:lvl3pPr>
            <a:lvl4pPr algn="l">
              <a:defRPr sz="1600">
                <a:solidFill>
                  <a:schemeClr val="tx2">
                    <a:lumMod val="50000"/>
                  </a:schemeClr>
                </a:solidFill>
              </a:defRPr>
            </a:lvl4pPr>
            <a:lvl5pPr algn="l">
              <a:defRPr sz="1600">
                <a:solidFill>
                  <a:schemeClr val="tx2">
                    <a:lumMod val="50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572001" y="1789656"/>
            <a:ext cx="4106566" cy="571630"/>
          </a:xfrm>
        </p:spPr>
        <p:txBody>
          <a:bodyPr anchor="b"/>
          <a:lstStyle>
            <a:lvl1pPr marL="0" indent="0" algn="l">
              <a:buNone/>
              <a:defRPr sz="2400" b="1">
                <a:solidFill>
                  <a:srgbClr val="FF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72000" y="2400476"/>
            <a:ext cx="4106566" cy="3493173"/>
          </a:xfrm>
        </p:spPr>
        <p:txBody>
          <a:bodyPr/>
          <a:lstStyle>
            <a:lvl1pPr algn="l">
              <a:defRPr sz="2400">
                <a:solidFill>
                  <a:schemeClr val="tx2">
                    <a:lumMod val="50000"/>
                  </a:schemeClr>
                </a:solidFill>
              </a:defRPr>
            </a:lvl1pPr>
            <a:lvl2pPr algn="l">
              <a:defRPr sz="2000">
                <a:solidFill>
                  <a:schemeClr val="tx2">
                    <a:lumMod val="50000"/>
                  </a:schemeClr>
                </a:solidFill>
              </a:defRPr>
            </a:lvl2pPr>
            <a:lvl3pPr algn="l">
              <a:defRPr sz="1800">
                <a:solidFill>
                  <a:schemeClr val="tx2">
                    <a:lumMod val="50000"/>
                  </a:schemeClr>
                </a:solidFill>
              </a:defRPr>
            </a:lvl3pPr>
            <a:lvl4pPr algn="l">
              <a:defRPr sz="1600">
                <a:solidFill>
                  <a:schemeClr val="tx2">
                    <a:lumMod val="50000"/>
                  </a:schemeClr>
                </a:solidFill>
              </a:defRPr>
            </a:lvl4pPr>
            <a:lvl5pPr algn="l">
              <a:defRPr sz="1600">
                <a:solidFill>
                  <a:schemeClr val="tx2">
                    <a:lumMod val="50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4/16/2020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44526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3609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5.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6.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7.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8.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9.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4/16/2020</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TextBox 6">
            <a:extLst>
              <a:ext uri="{FF2B5EF4-FFF2-40B4-BE49-F238E27FC236}">
                <a16:creationId xmlns:a16="http://schemas.microsoft.com/office/drawing/2014/main" xmlns="" id="{823801DE-3BA7-4BC7-A092-026A1C0D5277}"/>
              </a:ext>
            </a:extLst>
          </p:cNvPr>
          <p:cNvSpPr txBox="1"/>
          <p:nvPr/>
        </p:nvSpPr>
        <p:spPr>
          <a:xfrm>
            <a:off x="-9150" y="6951663"/>
            <a:ext cx="8389625" cy="523220"/>
          </a:xfrm>
          <a:prstGeom prst="rect">
            <a:avLst/>
          </a:prstGeom>
          <a:noFill/>
        </p:spPr>
        <p:txBody>
          <a:bodyPr wrap="square" rtlCol="0">
            <a:spAutoFit/>
          </a:bodyPr>
          <a:lstStyle/>
          <a:p>
            <a:r>
              <a:rPr lang="en-US" sz="1400">
                <a:solidFill>
                  <a:schemeClr val="bg1">
                    <a:lumMod val="65000"/>
                  </a:schemeClr>
                </a:solidFill>
              </a:rPr>
              <a:t>This presentation uses a free template provided by FPPT.com</a:t>
            </a:r>
          </a:p>
          <a:p>
            <a:r>
              <a:rPr lang="en-US" sz="1400">
                <a:solidFill>
                  <a:schemeClr val="bg1">
                    <a:lumMod val="65000"/>
                  </a:schemeClr>
                </a:solidFill>
              </a:rPr>
              <a:t>www.free-power-point-templates.com</a:t>
            </a:r>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1D8BD707-D9CF-40AE-B4C6-C98DA3205C09}" type="datetimeFigureOut">
              <a:rPr lang="en-US" smtClean="0"/>
              <a:pPr/>
              <a:t>4/16/2020</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xStyles>
    <p:titleStyle>
      <a:lvl1pPr algn="ctr" rtl="1" eaLnBrk="1" fontAlgn="base" hangingPunct="1">
        <a:spcBef>
          <a:spcPct val="0"/>
        </a:spcBef>
        <a:spcAft>
          <a:spcPct val="0"/>
        </a:spcAft>
        <a:defRPr sz="44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itchFamily="34" charset="0"/>
          <a:cs typeface="Arial" pitchFamily="34" charset="0"/>
        </a:defRPr>
      </a:lvl2pPr>
      <a:lvl3pPr algn="ctr" rtl="1" eaLnBrk="1" fontAlgn="base" hangingPunct="1">
        <a:spcBef>
          <a:spcPct val="0"/>
        </a:spcBef>
        <a:spcAft>
          <a:spcPct val="0"/>
        </a:spcAft>
        <a:defRPr sz="4400">
          <a:solidFill>
            <a:schemeClr val="tx2"/>
          </a:solidFill>
          <a:latin typeface="Arial" pitchFamily="34" charset="0"/>
          <a:cs typeface="Arial" pitchFamily="34" charset="0"/>
        </a:defRPr>
      </a:lvl3pPr>
      <a:lvl4pPr algn="ctr" rtl="1" eaLnBrk="1" fontAlgn="base" hangingPunct="1">
        <a:spcBef>
          <a:spcPct val="0"/>
        </a:spcBef>
        <a:spcAft>
          <a:spcPct val="0"/>
        </a:spcAft>
        <a:defRPr sz="4400">
          <a:solidFill>
            <a:schemeClr val="tx2"/>
          </a:solidFill>
          <a:latin typeface="Arial" pitchFamily="34" charset="0"/>
          <a:cs typeface="Arial" pitchFamily="34" charset="0"/>
        </a:defRPr>
      </a:lvl4pPr>
      <a:lvl5pPr algn="ctr" rtl="1" eaLnBrk="1" fontAlgn="base" hangingPunct="1">
        <a:spcBef>
          <a:spcPct val="0"/>
        </a:spcBef>
        <a:spcAft>
          <a:spcPct val="0"/>
        </a:spcAft>
        <a:defRPr sz="4400">
          <a:solidFill>
            <a:schemeClr val="tx2"/>
          </a:solidFill>
          <a:latin typeface="Arial" pitchFamily="34" charset="0"/>
          <a:cs typeface="Arial" pitchFamily="34" charset="0"/>
        </a:defRPr>
      </a:lvl5pPr>
      <a:lvl6pPr marL="457200" algn="ctr" rtl="1" eaLnBrk="1" fontAlgn="base" hangingPunct="1">
        <a:spcBef>
          <a:spcPct val="0"/>
        </a:spcBef>
        <a:spcAft>
          <a:spcPct val="0"/>
        </a:spcAft>
        <a:defRPr sz="4400">
          <a:solidFill>
            <a:schemeClr val="tx2"/>
          </a:solidFill>
          <a:latin typeface="Arial" pitchFamily="34" charset="0"/>
          <a:cs typeface="Arial" pitchFamily="34" charset="0"/>
        </a:defRPr>
      </a:lvl6pPr>
      <a:lvl7pPr marL="914400" algn="ctr" rtl="1" eaLnBrk="1" fontAlgn="base" hangingPunct="1">
        <a:spcBef>
          <a:spcPct val="0"/>
        </a:spcBef>
        <a:spcAft>
          <a:spcPct val="0"/>
        </a:spcAft>
        <a:defRPr sz="4400">
          <a:solidFill>
            <a:schemeClr val="tx2"/>
          </a:solidFill>
          <a:latin typeface="Arial" pitchFamily="34" charset="0"/>
          <a:cs typeface="Arial" pitchFamily="34" charset="0"/>
        </a:defRPr>
      </a:lvl7pPr>
      <a:lvl8pPr marL="1371600" algn="ctr" rtl="1" eaLnBrk="1" fontAlgn="base" hangingPunct="1">
        <a:spcBef>
          <a:spcPct val="0"/>
        </a:spcBef>
        <a:spcAft>
          <a:spcPct val="0"/>
        </a:spcAft>
        <a:defRPr sz="4400">
          <a:solidFill>
            <a:schemeClr val="tx2"/>
          </a:solidFill>
          <a:latin typeface="Arial" pitchFamily="34" charset="0"/>
          <a:cs typeface="Arial" pitchFamily="34" charset="0"/>
        </a:defRPr>
      </a:lvl8pPr>
      <a:lvl9pPr marL="1828800" algn="ctr" rtl="1" eaLnBrk="1" fontAlgn="base" hangingPunct="1">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mn-lt"/>
          <a:cs typeface="+mn-cs"/>
        </a:defRPr>
      </a:lvl2pPr>
      <a:lvl3pPr marL="1143000" indent="-228600" algn="r" rtl="1" eaLnBrk="1" fontAlgn="base" hangingPunct="1">
        <a:spcBef>
          <a:spcPct val="20000"/>
        </a:spcBef>
        <a:spcAft>
          <a:spcPct val="0"/>
        </a:spcAft>
        <a:buChar char="•"/>
        <a:defRPr sz="2400">
          <a:solidFill>
            <a:schemeClr val="tx1"/>
          </a:solidFill>
          <a:latin typeface="+mn-lt"/>
          <a:cs typeface="+mn-cs"/>
        </a:defRPr>
      </a:lvl3pPr>
      <a:lvl4pPr marL="1600200" indent="-228600" algn="r" rtl="1" eaLnBrk="1" fontAlgn="base" hangingPunct="1">
        <a:spcBef>
          <a:spcPct val="20000"/>
        </a:spcBef>
        <a:spcAft>
          <a:spcPct val="0"/>
        </a:spcAft>
        <a:buChar char="–"/>
        <a:defRPr sz="2000">
          <a:solidFill>
            <a:schemeClr val="tx1"/>
          </a:solidFill>
          <a:latin typeface="+mn-lt"/>
          <a:cs typeface="+mn-cs"/>
        </a:defRPr>
      </a:lvl4pPr>
      <a:lvl5pPr marL="2057400" indent="-228600" algn="r" rtl="1" eaLnBrk="1" fontAlgn="base" hangingPunct="1">
        <a:spcBef>
          <a:spcPct val="20000"/>
        </a:spcBef>
        <a:spcAft>
          <a:spcPct val="0"/>
        </a:spcAft>
        <a:buChar char="»"/>
        <a:defRPr sz="2000">
          <a:solidFill>
            <a:schemeClr val="tx1"/>
          </a:solidFill>
          <a:latin typeface="+mn-lt"/>
          <a:cs typeface="+mn-cs"/>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1D8BD707-D9CF-40AE-B4C6-C98DA3205C09}" type="datetimeFigureOut">
              <a:rPr lang="en-US" smtClean="0"/>
              <a:pPr/>
              <a:t>4/16/2020</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xStyles>
    <p:titleStyle>
      <a:lvl1pPr algn="ctr" rtl="1" eaLnBrk="1" fontAlgn="base" hangingPunct="1">
        <a:spcBef>
          <a:spcPct val="0"/>
        </a:spcBef>
        <a:spcAft>
          <a:spcPct val="0"/>
        </a:spcAft>
        <a:defRPr sz="44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itchFamily="34" charset="0"/>
          <a:cs typeface="Arial" pitchFamily="34" charset="0"/>
        </a:defRPr>
      </a:lvl2pPr>
      <a:lvl3pPr algn="ctr" rtl="1" eaLnBrk="1" fontAlgn="base" hangingPunct="1">
        <a:spcBef>
          <a:spcPct val="0"/>
        </a:spcBef>
        <a:spcAft>
          <a:spcPct val="0"/>
        </a:spcAft>
        <a:defRPr sz="4400">
          <a:solidFill>
            <a:schemeClr val="tx2"/>
          </a:solidFill>
          <a:latin typeface="Arial" pitchFamily="34" charset="0"/>
          <a:cs typeface="Arial" pitchFamily="34" charset="0"/>
        </a:defRPr>
      </a:lvl3pPr>
      <a:lvl4pPr algn="ctr" rtl="1" eaLnBrk="1" fontAlgn="base" hangingPunct="1">
        <a:spcBef>
          <a:spcPct val="0"/>
        </a:spcBef>
        <a:spcAft>
          <a:spcPct val="0"/>
        </a:spcAft>
        <a:defRPr sz="4400">
          <a:solidFill>
            <a:schemeClr val="tx2"/>
          </a:solidFill>
          <a:latin typeface="Arial" pitchFamily="34" charset="0"/>
          <a:cs typeface="Arial" pitchFamily="34" charset="0"/>
        </a:defRPr>
      </a:lvl4pPr>
      <a:lvl5pPr algn="ctr" rtl="1" eaLnBrk="1" fontAlgn="base" hangingPunct="1">
        <a:spcBef>
          <a:spcPct val="0"/>
        </a:spcBef>
        <a:spcAft>
          <a:spcPct val="0"/>
        </a:spcAft>
        <a:defRPr sz="4400">
          <a:solidFill>
            <a:schemeClr val="tx2"/>
          </a:solidFill>
          <a:latin typeface="Arial" pitchFamily="34" charset="0"/>
          <a:cs typeface="Arial" pitchFamily="34" charset="0"/>
        </a:defRPr>
      </a:lvl5pPr>
      <a:lvl6pPr marL="457200" algn="ctr" rtl="1" eaLnBrk="1" fontAlgn="base" hangingPunct="1">
        <a:spcBef>
          <a:spcPct val="0"/>
        </a:spcBef>
        <a:spcAft>
          <a:spcPct val="0"/>
        </a:spcAft>
        <a:defRPr sz="4400">
          <a:solidFill>
            <a:schemeClr val="tx2"/>
          </a:solidFill>
          <a:latin typeface="Arial" pitchFamily="34" charset="0"/>
          <a:cs typeface="Arial" pitchFamily="34" charset="0"/>
        </a:defRPr>
      </a:lvl6pPr>
      <a:lvl7pPr marL="914400" algn="ctr" rtl="1" eaLnBrk="1" fontAlgn="base" hangingPunct="1">
        <a:spcBef>
          <a:spcPct val="0"/>
        </a:spcBef>
        <a:spcAft>
          <a:spcPct val="0"/>
        </a:spcAft>
        <a:defRPr sz="4400">
          <a:solidFill>
            <a:schemeClr val="tx2"/>
          </a:solidFill>
          <a:latin typeface="Arial" pitchFamily="34" charset="0"/>
          <a:cs typeface="Arial" pitchFamily="34" charset="0"/>
        </a:defRPr>
      </a:lvl7pPr>
      <a:lvl8pPr marL="1371600" algn="ctr" rtl="1" eaLnBrk="1" fontAlgn="base" hangingPunct="1">
        <a:spcBef>
          <a:spcPct val="0"/>
        </a:spcBef>
        <a:spcAft>
          <a:spcPct val="0"/>
        </a:spcAft>
        <a:defRPr sz="4400">
          <a:solidFill>
            <a:schemeClr val="tx2"/>
          </a:solidFill>
          <a:latin typeface="Arial" pitchFamily="34" charset="0"/>
          <a:cs typeface="Arial" pitchFamily="34" charset="0"/>
        </a:defRPr>
      </a:lvl8pPr>
      <a:lvl9pPr marL="1828800" algn="ctr" rtl="1" eaLnBrk="1" fontAlgn="base" hangingPunct="1">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mn-lt"/>
          <a:cs typeface="+mn-cs"/>
        </a:defRPr>
      </a:lvl2pPr>
      <a:lvl3pPr marL="1143000" indent="-228600" algn="r" rtl="1" eaLnBrk="1" fontAlgn="base" hangingPunct="1">
        <a:spcBef>
          <a:spcPct val="20000"/>
        </a:spcBef>
        <a:spcAft>
          <a:spcPct val="0"/>
        </a:spcAft>
        <a:buChar char="•"/>
        <a:defRPr sz="2400">
          <a:solidFill>
            <a:schemeClr val="tx1"/>
          </a:solidFill>
          <a:latin typeface="+mn-lt"/>
          <a:cs typeface="+mn-cs"/>
        </a:defRPr>
      </a:lvl3pPr>
      <a:lvl4pPr marL="1600200" indent="-228600" algn="r" rtl="1" eaLnBrk="1" fontAlgn="base" hangingPunct="1">
        <a:spcBef>
          <a:spcPct val="20000"/>
        </a:spcBef>
        <a:spcAft>
          <a:spcPct val="0"/>
        </a:spcAft>
        <a:buChar char="–"/>
        <a:defRPr sz="2000">
          <a:solidFill>
            <a:schemeClr val="tx1"/>
          </a:solidFill>
          <a:latin typeface="+mn-lt"/>
          <a:cs typeface="+mn-cs"/>
        </a:defRPr>
      </a:lvl4pPr>
      <a:lvl5pPr marL="2057400" indent="-228600" algn="r" rtl="1" eaLnBrk="1" fontAlgn="base" hangingPunct="1">
        <a:spcBef>
          <a:spcPct val="20000"/>
        </a:spcBef>
        <a:spcAft>
          <a:spcPct val="0"/>
        </a:spcAft>
        <a:buChar char="»"/>
        <a:defRPr sz="2000">
          <a:solidFill>
            <a:schemeClr val="tx1"/>
          </a:solidFill>
          <a:latin typeface="+mn-lt"/>
          <a:cs typeface="+mn-cs"/>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1D8BD707-D9CF-40AE-B4C6-C98DA3205C09}" type="datetimeFigureOut">
              <a:rPr lang="en-US" smtClean="0"/>
              <a:pPr/>
              <a:t>4/16/2020</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ctr" rtl="1" eaLnBrk="1" fontAlgn="base" hangingPunct="1">
        <a:spcBef>
          <a:spcPct val="0"/>
        </a:spcBef>
        <a:spcAft>
          <a:spcPct val="0"/>
        </a:spcAft>
        <a:defRPr sz="44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itchFamily="34" charset="0"/>
          <a:cs typeface="Arial" pitchFamily="34" charset="0"/>
        </a:defRPr>
      </a:lvl2pPr>
      <a:lvl3pPr algn="ctr" rtl="1" eaLnBrk="1" fontAlgn="base" hangingPunct="1">
        <a:spcBef>
          <a:spcPct val="0"/>
        </a:spcBef>
        <a:spcAft>
          <a:spcPct val="0"/>
        </a:spcAft>
        <a:defRPr sz="4400">
          <a:solidFill>
            <a:schemeClr val="tx2"/>
          </a:solidFill>
          <a:latin typeface="Arial" pitchFamily="34" charset="0"/>
          <a:cs typeface="Arial" pitchFamily="34" charset="0"/>
        </a:defRPr>
      </a:lvl3pPr>
      <a:lvl4pPr algn="ctr" rtl="1" eaLnBrk="1" fontAlgn="base" hangingPunct="1">
        <a:spcBef>
          <a:spcPct val="0"/>
        </a:spcBef>
        <a:spcAft>
          <a:spcPct val="0"/>
        </a:spcAft>
        <a:defRPr sz="4400">
          <a:solidFill>
            <a:schemeClr val="tx2"/>
          </a:solidFill>
          <a:latin typeface="Arial" pitchFamily="34" charset="0"/>
          <a:cs typeface="Arial" pitchFamily="34" charset="0"/>
        </a:defRPr>
      </a:lvl4pPr>
      <a:lvl5pPr algn="ctr" rtl="1" eaLnBrk="1" fontAlgn="base" hangingPunct="1">
        <a:spcBef>
          <a:spcPct val="0"/>
        </a:spcBef>
        <a:spcAft>
          <a:spcPct val="0"/>
        </a:spcAft>
        <a:defRPr sz="4400">
          <a:solidFill>
            <a:schemeClr val="tx2"/>
          </a:solidFill>
          <a:latin typeface="Arial" pitchFamily="34" charset="0"/>
          <a:cs typeface="Arial" pitchFamily="34" charset="0"/>
        </a:defRPr>
      </a:lvl5pPr>
      <a:lvl6pPr marL="457200" algn="ctr" rtl="1" eaLnBrk="1" fontAlgn="base" hangingPunct="1">
        <a:spcBef>
          <a:spcPct val="0"/>
        </a:spcBef>
        <a:spcAft>
          <a:spcPct val="0"/>
        </a:spcAft>
        <a:defRPr sz="4400">
          <a:solidFill>
            <a:schemeClr val="tx2"/>
          </a:solidFill>
          <a:latin typeface="Arial" pitchFamily="34" charset="0"/>
          <a:cs typeface="Arial" pitchFamily="34" charset="0"/>
        </a:defRPr>
      </a:lvl6pPr>
      <a:lvl7pPr marL="914400" algn="ctr" rtl="1" eaLnBrk="1" fontAlgn="base" hangingPunct="1">
        <a:spcBef>
          <a:spcPct val="0"/>
        </a:spcBef>
        <a:spcAft>
          <a:spcPct val="0"/>
        </a:spcAft>
        <a:defRPr sz="4400">
          <a:solidFill>
            <a:schemeClr val="tx2"/>
          </a:solidFill>
          <a:latin typeface="Arial" pitchFamily="34" charset="0"/>
          <a:cs typeface="Arial" pitchFamily="34" charset="0"/>
        </a:defRPr>
      </a:lvl7pPr>
      <a:lvl8pPr marL="1371600" algn="ctr" rtl="1" eaLnBrk="1" fontAlgn="base" hangingPunct="1">
        <a:spcBef>
          <a:spcPct val="0"/>
        </a:spcBef>
        <a:spcAft>
          <a:spcPct val="0"/>
        </a:spcAft>
        <a:defRPr sz="4400">
          <a:solidFill>
            <a:schemeClr val="tx2"/>
          </a:solidFill>
          <a:latin typeface="Arial" pitchFamily="34" charset="0"/>
          <a:cs typeface="Arial" pitchFamily="34" charset="0"/>
        </a:defRPr>
      </a:lvl8pPr>
      <a:lvl9pPr marL="1828800" algn="ctr" rtl="1" eaLnBrk="1" fontAlgn="base" hangingPunct="1">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mn-lt"/>
          <a:cs typeface="+mn-cs"/>
        </a:defRPr>
      </a:lvl2pPr>
      <a:lvl3pPr marL="1143000" indent="-228600" algn="r" rtl="1" eaLnBrk="1" fontAlgn="base" hangingPunct="1">
        <a:spcBef>
          <a:spcPct val="20000"/>
        </a:spcBef>
        <a:spcAft>
          <a:spcPct val="0"/>
        </a:spcAft>
        <a:buChar char="•"/>
        <a:defRPr sz="2400">
          <a:solidFill>
            <a:schemeClr val="tx1"/>
          </a:solidFill>
          <a:latin typeface="+mn-lt"/>
          <a:cs typeface="+mn-cs"/>
        </a:defRPr>
      </a:lvl3pPr>
      <a:lvl4pPr marL="1600200" indent="-228600" algn="r" rtl="1" eaLnBrk="1" fontAlgn="base" hangingPunct="1">
        <a:spcBef>
          <a:spcPct val="20000"/>
        </a:spcBef>
        <a:spcAft>
          <a:spcPct val="0"/>
        </a:spcAft>
        <a:buChar char="–"/>
        <a:defRPr sz="2000">
          <a:solidFill>
            <a:schemeClr val="tx1"/>
          </a:solidFill>
          <a:latin typeface="+mn-lt"/>
          <a:cs typeface="+mn-cs"/>
        </a:defRPr>
      </a:lvl4pPr>
      <a:lvl5pPr marL="2057400" indent="-228600" algn="r" rtl="1" eaLnBrk="1" fontAlgn="base" hangingPunct="1">
        <a:spcBef>
          <a:spcPct val="20000"/>
        </a:spcBef>
        <a:spcAft>
          <a:spcPct val="0"/>
        </a:spcAft>
        <a:buChar char="»"/>
        <a:defRPr sz="2000">
          <a:solidFill>
            <a:schemeClr val="tx1"/>
          </a:solidFill>
          <a:latin typeface="+mn-lt"/>
          <a:cs typeface="+mn-cs"/>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1D8BD707-D9CF-40AE-B4C6-C98DA3205C09}" type="datetimeFigureOut">
              <a:rPr lang="en-US" smtClean="0"/>
              <a:pPr/>
              <a:t>4/16/2020</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ctr" rtl="1" eaLnBrk="1" fontAlgn="base" hangingPunct="1">
        <a:spcBef>
          <a:spcPct val="0"/>
        </a:spcBef>
        <a:spcAft>
          <a:spcPct val="0"/>
        </a:spcAft>
        <a:defRPr sz="44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itchFamily="34" charset="0"/>
          <a:cs typeface="Arial" pitchFamily="34" charset="0"/>
        </a:defRPr>
      </a:lvl2pPr>
      <a:lvl3pPr algn="ctr" rtl="1" eaLnBrk="1" fontAlgn="base" hangingPunct="1">
        <a:spcBef>
          <a:spcPct val="0"/>
        </a:spcBef>
        <a:spcAft>
          <a:spcPct val="0"/>
        </a:spcAft>
        <a:defRPr sz="4400">
          <a:solidFill>
            <a:schemeClr val="tx2"/>
          </a:solidFill>
          <a:latin typeface="Arial" pitchFamily="34" charset="0"/>
          <a:cs typeface="Arial" pitchFamily="34" charset="0"/>
        </a:defRPr>
      </a:lvl3pPr>
      <a:lvl4pPr algn="ctr" rtl="1" eaLnBrk="1" fontAlgn="base" hangingPunct="1">
        <a:spcBef>
          <a:spcPct val="0"/>
        </a:spcBef>
        <a:spcAft>
          <a:spcPct val="0"/>
        </a:spcAft>
        <a:defRPr sz="4400">
          <a:solidFill>
            <a:schemeClr val="tx2"/>
          </a:solidFill>
          <a:latin typeface="Arial" pitchFamily="34" charset="0"/>
          <a:cs typeface="Arial" pitchFamily="34" charset="0"/>
        </a:defRPr>
      </a:lvl4pPr>
      <a:lvl5pPr algn="ctr" rtl="1" eaLnBrk="1" fontAlgn="base" hangingPunct="1">
        <a:spcBef>
          <a:spcPct val="0"/>
        </a:spcBef>
        <a:spcAft>
          <a:spcPct val="0"/>
        </a:spcAft>
        <a:defRPr sz="4400">
          <a:solidFill>
            <a:schemeClr val="tx2"/>
          </a:solidFill>
          <a:latin typeface="Arial" pitchFamily="34" charset="0"/>
          <a:cs typeface="Arial" pitchFamily="34" charset="0"/>
        </a:defRPr>
      </a:lvl5pPr>
      <a:lvl6pPr marL="457200" algn="ctr" rtl="1" eaLnBrk="1" fontAlgn="base" hangingPunct="1">
        <a:spcBef>
          <a:spcPct val="0"/>
        </a:spcBef>
        <a:spcAft>
          <a:spcPct val="0"/>
        </a:spcAft>
        <a:defRPr sz="4400">
          <a:solidFill>
            <a:schemeClr val="tx2"/>
          </a:solidFill>
          <a:latin typeface="Arial" pitchFamily="34" charset="0"/>
          <a:cs typeface="Arial" pitchFamily="34" charset="0"/>
        </a:defRPr>
      </a:lvl6pPr>
      <a:lvl7pPr marL="914400" algn="ctr" rtl="1" eaLnBrk="1" fontAlgn="base" hangingPunct="1">
        <a:spcBef>
          <a:spcPct val="0"/>
        </a:spcBef>
        <a:spcAft>
          <a:spcPct val="0"/>
        </a:spcAft>
        <a:defRPr sz="4400">
          <a:solidFill>
            <a:schemeClr val="tx2"/>
          </a:solidFill>
          <a:latin typeface="Arial" pitchFamily="34" charset="0"/>
          <a:cs typeface="Arial" pitchFamily="34" charset="0"/>
        </a:defRPr>
      </a:lvl7pPr>
      <a:lvl8pPr marL="1371600" algn="ctr" rtl="1" eaLnBrk="1" fontAlgn="base" hangingPunct="1">
        <a:spcBef>
          <a:spcPct val="0"/>
        </a:spcBef>
        <a:spcAft>
          <a:spcPct val="0"/>
        </a:spcAft>
        <a:defRPr sz="4400">
          <a:solidFill>
            <a:schemeClr val="tx2"/>
          </a:solidFill>
          <a:latin typeface="Arial" pitchFamily="34" charset="0"/>
          <a:cs typeface="Arial" pitchFamily="34" charset="0"/>
        </a:defRPr>
      </a:lvl8pPr>
      <a:lvl9pPr marL="1828800" algn="ctr" rtl="1" eaLnBrk="1" fontAlgn="base" hangingPunct="1">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mn-lt"/>
          <a:cs typeface="+mn-cs"/>
        </a:defRPr>
      </a:lvl2pPr>
      <a:lvl3pPr marL="1143000" indent="-228600" algn="r" rtl="1" eaLnBrk="1" fontAlgn="base" hangingPunct="1">
        <a:spcBef>
          <a:spcPct val="20000"/>
        </a:spcBef>
        <a:spcAft>
          <a:spcPct val="0"/>
        </a:spcAft>
        <a:buChar char="•"/>
        <a:defRPr sz="2400">
          <a:solidFill>
            <a:schemeClr val="tx1"/>
          </a:solidFill>
          <a:latin typeface="+mn-lt"/>
          <a:cs typeface="+mn-cs"/>
        </a:defRPr>
      </a:lvl3pPr>
      <a:lvl4pPr marL="1600200" indent="-228600" algn="r" rtl="1" eaLnBrk="1" fontAlgn="base" hangingPunct="1">
        <a:spcBef>
          <a:spcPct val="20000"/>
        </a:spcBef>
        <a:spcAft>
          <a:spcPct val="0"/>
        </a:spcAft>
        <a:buChar char="–"/>
        <a:defRPr sz="2000">
          <a:solidFill>
            <a:schemeClr val="tx1"/>
          </a:solidFill>
          <a:latin typeface="+mn-lt"/>
          <a:cs typeface="+mn-cs"/>
        </a:defRPr>
      </a:lvl4pPr>
      <a:lvl5pPr marL="2057400" indent="-228600" algn="r" rtl="1" eaLnBrk="1" fontAlgn="base" hangingPunct="1">
        <a:spcBef>
          <a:spcPct val="20000"/>
        </a:spcBef>
        <a:spcAft>
          <a:spcPct val="0"/>
        </a:spcAft>
        <a:buChar char="»"/>
        <a:defRPr sz="2000">
          <a:solidFill>
            <a:schemeClr val="tx1"/>
          </a:solidFill>
          <a:latin typeface="+mn-lt"/>
          <a:cs typeface="+mn-cs"/>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4/16/2020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2.png"/><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12.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12.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12.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12.pn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2.png"/><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2.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58.xml"/><Relationship Id="rId7" Type="http://schemas.openxmlformats.org/officeDocument/2006/relationships/diagramColors" Target="../diagrams/colors1.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12.png"/><Relationship Id="rId4" Type="http://schemas.openxmlformats.org/officeDocument/2006/relationships/image" Target="../media/image1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00"/>
            <a:ext cx="8229600" cy="2011362"/>
          </a:xfrm>
        </p:spPr>
        <p:style>
          <a:lnRef idx="0">
            <a:schemeClr val="accent6"/>
          </a:lnRef>
          <a:fillRef idx="3">
            <a:schemeClr val="accent6"/>
          </a:fillRef>
          <a:effectRef idx="3">
            <a:schemeClr val="accent6"/>
          </a:effectRef>
          <a:fontRef idx="minor">
            <a:schemeClr val="lt1"/>
          </a:fontRef>
        </p:style>
        <p:txBody>
          <a:bodyPr>
            <a:normAutofit/>
          </a:bodyPr>
          <a:lstStyle/>
          <a:p>
            <a:pPr algn="ctr"/>
            <a:r>
              <a:rPr lang="ar-SA" sz="4000" b="1" dirty="0">
                <a:solidFill>
                  <a:schemeClr val="tx1"/>
                </a:solidFill>
              </a:rPr>
              <a:t>تطور استطلاعات الرأى العام حتي وصـلـت للإلكترونية </a:t>
            </a:r>
            <a:r>
              <a:rPr lang="ar-SA" sz="4000" b="1" dirty="0" smtClean="0">
                <a:solidFill>
                  <a:schemeClr val="tx1"/>
                </a:solidFill>
              </a:rPr>
              <a:t>:</a:t>
            </a:r>
            <a:endParaRPr lang="ar-EG" sz="4000" dirty="0">
              <a:solidFill>
                <a:schemeClr val="tx1"/>
              </a:solidFill>
            </a:endParaRPr>
          </a:p>
        </p:txBody>
      </p:sp>
      <p:pic>
        <p:nvPicPr>
          <p:cNvPr id="22531" name="Picture 3" descr="D:\علاقات عامة\خاص د.اسماء\كتاب الرأى العام\صور\1\cabi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3962400"/>
            <a:ext cx="4867275" cy="2532063"/>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0281078"/>
      </p:ext>
    </p:extLst>
  </p:cSld>
  <p:clrMapOvr>
    <a:masterClrMapping/>
  </p:clrMapOvr>
  <mc:AlternateContent xmlns:mc="http://schemas.openxmlformats.org/markup-compatibility/2006" xmlns:p14="http://schemas.microsoft.com/office/powerpoint/2010/main">
    <mc:Choice Requires="p14">
      <p:transition spd="slow" p14:dur="3000" advTm="5909">
        <p14:shred/>
      </p:transition>
    </mc:Choice>
    <mc:Fallback xmlns="">
      <p:transition spd="slow" advTm="59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26"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4191000"/>
          </a:xfrm>
          <a:ln w="76200">
            <a:solidFill>
              <a:srgbClr val="1E17A9"/>
            </a:solidFill>
          </a:ln>
        </p:spPr>
        <p:style>
          <a:lnRef idx="2">
            <a:schemeClr val="accent3"/>
          </a:lnRef>
          <a:fillRef idx="1">
            <a:schemeClr val="lt1"/>
          </a:fillRef>
          <a:effectRef idx="0">
            <a:schemeClr val="accent3"/>
          </a:effectRef>
          <a:fontRef idx="minor">
            <a:schemeClr val="dk1"/>
          </a:fontRef>
        </p:style>
        <p:txBody>
          <a:bodyPr/>
          <a:lstStyle/>
          <a:p>
            <a:pPr algn="just" rtl="1"/>
            <a:r>
              <a:rPr lang="en-US" sz="3400" b="1" dirty="0"/>
              <a:t> </a:t>
            </a:r>
            <a:r>
              <a:rPr lang="ar-SA" sz="3400" b="1" dirty="0"/>
              <a:t>لكن استخدام الاستطلاعات والمسـوح الفورية الإلكترونية يثير كثيرًا من القضايا والإشكاليات، منها ما يتعلق بدقة المعاينة الفورية الإلكترونية </a:t>
            </a:r>
            <a:r>
              <a:rPr lang="ar-SA" sz="3400" b="1" dirty="0" smtClean="0"/>
              <a:t> </a:t>
            </a:r>
            <a:endParaRPr lang="ar-EG" sz="3400" b="1" dirty="0" smtClean="0"/>
          </a:p>
          <a:p>
            <a:pPr algn="just" rtl="1"/>
            <a:r>
              <a:rPr lang="ar-SA" sz="3400" b="1" dirty="0" smtClean="0"/>
              <a:t>فحتى </a:t>
            </a:r>
            <a:r>
              <a:rPr lang="ar-SA" sz="3400" b="1" dirty="0"/>
              <a:t>الآن من الصعب سحب عينة عشوائية لأن أجهزة الكمبيوتر والاشتراك فى خدمة الإنترنت غير متاح لكل الأســر فى كثير من دول العالـم، خاصة فى مجتمعـات دول الجنـوب مثل المجتمع المصرى . </a:t>
            </a:r>
            <a:endParaRPr lang="en-US" sz="3400" b="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75452766"/>
      </p:ext>
    </p:extLst>
  </p:cSld>
  <p:clrMapOvr>
    <a:masterClrMapping/>
  </p:clrMapOvr>
  <mc:AlternateContent xmlns:mc="http://schemas.openxmlformats.org/markup-compatibility/2006" xmlns:p14="http://schemas.microsoft.com/office/powerpoint/2010/main">
    <mc:Choice Requires="p14">
      <p:transition spd="slow" p14:dur="2000" advTm="22809">
        <p14:prism isContent="1"/>
      </p:transition>
    </mc:Choice>
    <mc:Fallback xmlns="">
      <p:transition spd="slow" advTm="228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4114800"/>
          </a:xfrm>
          <a:ln w="76200">
            <a:solidFill>
              <a:srgbClr val="1E17A9"/>
            </a:solidFill>
          </a:ln>
        </p:spPr>
        <p:style>
          <a:lnRef idx="2">
            <a:schemeClr val="accent4"/>
          </a:lnRef>
          <a:fillRef idx="1">
            <a:schemeClr val="lt1"/>
          </a:fillRef>
          <a:effectRef idx="0">
            <a:schemeClr val="accent4"/>
          </a:effectRef>
          <a:fontRef idx="minor">
            <a:schemeClr val="dk1"/>
          </a:fontRef>
        </p:style>
        <p:txBody>
          <a:bodyPr>
            <a:normAutofit/>
          </a:bodyPr>
          <a:lstStyle/>
          <a:p>
            <a:pPr algn="just" rtl="1"/>
            <a:r>
              <a:rPr lang="ar-SA" sz="3400" b="1" dirty="0"/>
              <a:t>كذلك فإن عملية المعــاينة الفـورية الإلكترونيـة تواجــه إشكاليـات وصعوبــات أهمـها عـدم تحديد إطار مجتمع العينة، وصعوبة الوصول لعناوين البريد الإلكترونى لكل </a:t>
            </a:r>
            <a:r>
              <a:rPr lang="ar-SA" sz="3400" b="1" dirty="0" smtClean="0"/>
              <a:t>المشتركين</a:t>
            </a:r>
            <a:endParaRPr lang="ar-EG" sz="3400" b="1" dirty="0" smtClean="0"/>
          </a:p>
          <a:p>
            <a:pPr algn="just" rtl="1"/>
            <a:r>
              <a:rPr lang="ar-SA" sz="3400" b="1" dirty="0" smtClean="0"/>
              <a:t> </a:t>
            </a:r>
            <a:r>
              <a:rPr lang="ar-SA" sz="3400" b="1" dirty="0"/>
              <a:t>ووجود أكثر من عنوان للمشترك الواحد فضلاً عن صعوبة التحقق من شخصيات المشتركين وخصائصهم الديموغرافية</a:t>
            </a:r>
            <a:r>
              <a:rPr lang="en-US" sz="3400" b="1" dirty="0" smtClean="0"/>
              <a:t>.</a:t>
            </a:r>
            <a:endParaRPr lang="en-US" sz="3400" b="1" dirty="0"/>
          </a:p>
        </p:txBody>
      </p:sp>
      <p:pic>
        <p:nvPicPr>
          <p:cNvPr id="35842" name="Picture 2" descr="D:\علاقات عامة\خاص د.اسماء\كتاب الرأى العام\صور\1\35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441059"/>
            <a:ext cx="24511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15325169"/>
      </p:ext>
    </p:extLst>
  </p:cSld>
  <p:clrMapOvr>
    <a:masterClrMapping/>
  </p:clrMapOvr>
  <p:transition spd="slow" advTm="35517">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6" presetClass="entr" presetSubtype="21" fill="hold" grpId="0" nodeType="withEffect">
                                  <p:stCondLst>
                                    <p:cond delay="0"/>
                                  </p:stCondLst>
                                  <p:childTnLst>
                                    <p:set>
                                      <p:cBhvr>
                                        <p:cTn id="8" dur="1" fill="hold">
                                          <p:stCondLst>
                                            <p:cond delay="0"/>
                                          </p:stCondLst>
                                        </p:cTn>
                                        <p:tgtEl>
                                          <p:spTgt spid="3">
                                            <p:bg/>
                                          </p:spTgt>
                                        </p:tgtEl>
                                        <p:attrNameLst>
                                          <p:attrName>style.visibility</p:attrName>
                                        </p:attrNameLst>
                                      </p:cBhvr>
                                      <p:to>
                                        <p:strVal val="visible"/>
                                      </p:to>
                                    </p:set>
                                    <p:animEffect transition="in" filter="barn(inVertical)">
                                      <p:cBhvr>
                                        <p:cTn id="9" dur="750"/>
                                        <p:tgtEl>
                                          <p:spTgt spid="3">
                                            <p:bg/>
                                          </p:spTgt>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750"/>
                                        <p:tgtEl>
                                          <p:spTgt spid="3">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750"/>
                                        <p:tgtEl>
                                          <p:spTgt spid="3">
                                            <p:txEl>
                                              <p:pRg st="1" end="1"/>
                                            </p:txEl>
                                          </p:spTgt>
                                        </p:tgtEl>
                                      </p:cBhvr>
                                    </p:animEffect>
                                  </p:childTnLst>
                                </p:cTn>
                              </p:par>
                              <p:par>
                                <p:cTn id="16" presetID="31" presetClass="entr" presetSubtype="0" fill="hold" nodeType="withEffect">
                                  <p:stCondLst>
                                    <p:cond delay="0"/>
                                  </p:stCondLst>
                                  <p:childTnLst>
                                    <p:set>
                                      <p:cBhvr>
                                        <p:cTn id="17" dur="1" fill="hold">
                                          <p:stCondLst>
                                            <p:cond delay="0"/>
                                          </p:stCondLst>
                                        </p:cTn>
                                        <p:tgtEl>
                                          <p:spTgt spid="35842"/>
                                        </p:tgtEl>
                                        <p:attrNameLst>
                                          <p:attrName>style.visibility</p:attrName>
                                        </p:attrNameLst>
                                      </p:cBhvr>
                                      <p:to>
                                        <p:strVal val="visible"/>
                                      </p:to>
                                    </p:set>
                                    <p:anim calcmode="lin" valueType="num">
                                      <p:cBhvr>
                                        <p:cTn id="18" dur="1000" fill="hold"/>
                                        <p:tgtEl>
                                          <p:spTgt spid="35842"/>
                                        </p:tgtEl>
                                        <p:attrNameLst>
                                          <p:attrName>ppt_w</p:attrName>
                                        </p:attrNameLst>
                                      </p:cBhvr>
                                      <p:tavLst>
                                        <p:tav tm="0">
                                          <p:val>
                                            <p:fltVal val="0"/>
                                          </p:val>
                                        </p:tav>
                                        <p:tav tm="100000">
                                          <p:val>
                                            <p:strVal val="#ppt_w"/>
                                          </p:val>
                                        </p:tav>
                                      </p:tavLst>
                                    </p:anim>
                                    <p:anim calcmode="lin" valueType="num">
                                      <p:cBhvr>
                                        <p:cTn id="19" dur="1000" fill="hold"/>
                                        <p:tgtEl>
                                          <p:spTgt spid="35842"/>
                                        </p:tgtEl>
                                        <p:attrNameLst>
                                          <p:attrName>ppt_h</p:attrName>
                                        </p:attrNameLst>
                                      </p:cBhvr>
                                      <p:tavLst>
                                        <p:tav tm="0">
                                          <p:val>
                                            <p:fltVal val="0"/>
                                          </p:val>
                                        </p:tav>
                                        <p:tav tm="100000">
                                          <p:val>
                                            <p:strVal val="#ppt_h"/>
                                          </p:val>
                                        </p:tav>
                                      </p:tavLst>
                                    </p:anim>
                                    <p:anim calcmode="lin" valueType="num">
                                      <p:cBhvr>
                                        <p:cTn id="20" dur="1000" fill="hold"/>
                                        <p:tgtEl>
                                          <p:spTgt spid="35842"/>
                                        </p:tgtEl>
                                        <p:attrNameLst>
                                          <p:attrName>style.rotation</p:attrName>
                                        </p:attrNameLst>
                                      </p:cBhvr>
                                      <p:tavLst>
                                        <p:tav tm="0">
                                          <p:val>
                                            <p:fltVal val="90"/>
                                          </p:val>
                                        </p:tav>
                                        <p:tav tm="100000">
                                          <p:val>
                                            <p:fltVal val="0"/>
                                          </p:val>
                                        </p:tav>
                                      </p:tavLst>
                                    </p:anim>
                                    <p:animEffect transition="in" filter="fade">
                                      <p:cBhvr>
                                        <p:cTn id="21" dur="1000"/>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bldLst>
      <p:bldP spid="3"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038600"/>
          </a:xfrm>
          <a:ln w="76200">
            <a:solidFill>
              <a:srgbClr val="00B0F0"/>
            </a:solidFill>
          </a:ln>
        </p:spPr>
        <p:style>
          <a:lnRef idx="2">
            <a:schemeClr val="accent5"/>
          </a:lnRef>
          <a:fillRef idx="1">
            <a:schemeClr val="lt1"/>
          </a:fillRef>
          <a:effectRef idx="0">
            <a:schemeClr val="accent5"/>
          </a:effectRef>
          <a:fontRef idx="minor">
            <a:schemeClr val="dk1"/>
          </a:fontRef>
        </p:style>
        <p:txBody>
          <a:bodyPr/>
          <a:lstStyle/>
          <a:p>
            <a:pPr algn="just" rtl="1">
              <a:buFont typeface="Wingdings" pitchFamily="2" charset="2"/>
              <a:buChar char="Ø"/>
            </a:pPr>
            <a:r>
              <a:rPr lang="ar-SA" sz="3400" b="1" dirty="0"/>
              <a:t>ورغم هذه المشكلات وغيــرها فأنا وكثـير غيرى نراهن علــى المستقبل، وعلى التوسع المنتظر والسريع فى انتشار أجهزة الكمبيوتر والهواتف الذكية المرتبطة </a:t>
            </a:r>
            <a:r>
              <a:rPr lang="ar-SA" sz="3400" b="1" dirty="0" smtClean="0"/>
              <a:t>بالإنترنت </a:t>
            </a:r>
            <a:endParaRPr lang="en-US" sz="3400" b="1" dirty="0" smtClean="0"/>
          </a:p>
          <a:p>
            <a:pPr algn="just" rtl="1">
              <a:buFont typeface="Wingdings" pitchFamily="2" charset="2"/>
              <a:buChar char="Ø"/>
            </a:pPr>
            <a:r>
              <a:rPr lang="ar-SA" sz="3400" b="1" dirty="0" smtClean="0"/>
              <a:t>والتى </a:t>
            </a:r>
            <a:r>
              <a:rPr lang="ar-SA" sz="3400" b="1" dirty="0"/>
              <a:t>يمكن أن تسهل عملية الاستطلاع الإلكترونى، ولاشك أن انتقال المجتمعات البشرية لعصر المعــلوماتية مسألة وقت وقدرات، أكثر من كونها إمكانيات </a:t>
            </a:r>
            <a:r>
              <a:rPr lang="ar-SA" sz="3400" b="1" dirty="0" smtClean="0"/>
              <a:t>مادية</a:t>
            </a:r>
            <a:r>
              <a:rPr lang="en-US" sz="3400" b="1" dirty="0"/>
              <a:t> </a:t>
            </a:r>
            <a:endParaRPr lang="ar-EG" sz="3400" b="1" dirty="0" smtClean="0"/>
          </a:p>
        </p:txBody>
      </p:sp>
      <p:pic>
        <p:nvPicPr>
          <p:cNvPr id="27650" name="Picture 2" descr="D:\علاقات عامة\خاص د.اسماء\كتاب الرأى العام\صور\1\flickr-surve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5372100"/>
            <a:ext cx="3352800" cy="1485900"/>
          </a:xfrm>
          <a:prstGeom prst="rect">
            <a:avLst/>
          </a:prstGeom>
          <a:ln w="38100" cap="sq">
            <a:solidFill>
              <a:srgbClr val="1E17A9"/>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15325169"/>
      </p:ext>
    </p:extLst>
  </p:cSld>
  <p:clrMapOvr>
    <a:masterClrMapping/>
  </p:clrMapOvr>
  <mc:AlternateContent xmlns:mc="http://schemas.openxmlformats.org/markup-compatibility/2006" xmlns:p14="http://schemas.microsoft.com/office/powerpoint/2010/main">
    <mc:Choice Requires="p14">
      <p:transition spd="slow" p14:dur="2000" advTm="19357">
        <p14:ferris dir="l"/>
      </p:transition>
    </mc:Choice>
    <mc:Fallback xmlns="">
      <p:transition spd="slow" advTm="193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6" presetClass="entr" presetSubtype="21" fill="hold" nodeType="withEffect">
                                  <p:stCondLst>
                                    <p:cond delay="0"/>
                                  </p:stCondLst>
                                  <p:childTnLst>
                                    <p:set>
                                      <p:cBhvr>
                                        <p:cTn id="8" dur="1" fill="hold">
                                          <p:stCondLst>
                                            <p:cond delay="0"/>
                                          </p:stCondLst>
                                        </p:cTn>
                                        <p:tgtEl>
                                          <p:spTgt spid="27650"/>
                                        </p:tgtEl>
                                        <p:attrNameLst>
                                          <p:attrName>style.visibility</p:attrName>
                                        </p:attrNameLst>
                                      </p:cBhvr>
                                      <p:to>
                                        <p:strVal val="visible"/>
                                      </p:to>
                                    </p:set>
                                    <p:animEffect transition="in" filter="barn(inVertical)">
                                      <p:cBhvr>
                                        <p:cTn id="9" dur="500"/>
                                        <p:tgtEl>
                                          <p:spTgt spid="2765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3962399"/>
          </a:xfrm>
          <a:ln w="76200">
            <a:solidFill>
              <a:srgbClr val="00B0F0"/>
            </a:solidFill>
          </a:ln>
        </p:spPr>
        <p:style>
          <a:lnRef idx="2">
            <a:schemeClr val="accent4"/>
          </a:lnRef>
          <a:fillRef idx="1">
            <a:schemeClr val="lt1"/>
          </a:fillRef>
          <a:effectRef idx="0">
            <a:schemeClr val="accent4"/>
          </a:effectRef>
          <a:fontRef idx="minor">
            <a:schemeClr val="dk1"/>
          </a:fontRef>
        </p:style>
        <p:txBody>
          <a:bodyPr/>
          <a:lstStyle/>
          <a:p>
            <a:pPr algn="just" rtl="1"/>
            <a:r>
              <a:rPr lang="ar-SA" sz="3400" b="1" dirty="0"/>
              <a:t> وستؤدى هذه النقلة النوعية إلى تعظيم فرص المسأواة والعدل بين البشر وزيادة مشاركتهم فى الحياة العامة ، وفى هذا الصدد تطرح فكرة التصويت الانتخابى عبر الإنترنت وسهولة المشاركة فى الاستطلاعات الفورية وخفض تكلفتـها، مما قد يعنى إعـادة النظر فى صناعة الرأى العام، وفى المفاهيم والمناهج والأدوات المستخدمة</a:t>
            </a:r>
            <a:r>
              <a:rPr lang="en-US" sz="3400" b="1" dirty="0" smtClean="0"/>
              <a:t>.</a:t>
            </a:r>
            <a:endParaRPr lang="en-US" sz="3400" b="1" dirty="0"/>
          </a:p>
        </p:txBody>
      </p:sp>
      <p:pic>
        <p:nvPicPr>
          <p:cNvPr id="26626" name="Picture 2" descr="D:\علاقات عامة\خاص د.اسماء\كتاب الرأى العام\صور\1\survey-icon-12.png"/>
          <p:cNvPicPr>
            <a:picLocks noChangeAspect="1" noChangeArrowheads="1"/>
          </p:cNvPicPr>
          <p:nvPr/>
        </p:nvPicPr>
        <p:blipFill>
          <a:blip r:embed="rId4">
            <a:extLst>
              <a:ext uri="{BEBA8EAE-BF5A-486C-A8C5-ECC9F3942E4B}">
                <a14:imgProps xmlns:a14="http://schemas.microsoft.com/office/drawing/2010/main">
                  <a14:imgLayer r:embed="rId5">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505200" y="4728289"/>
            <a:ext cx="2068513" cy="2068513"/>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04813991"/>
      </p:ext>
    </p:extLst>
  </p:cSld>
  <p:clrMapOvr>
    <a:masterClrMapping/>
  </p:clrMapOvr>
  <mc:AlternateContent xmlns:mc="http://schemas.openxmlformats.org/markup-compatibility/2006" xmlns:p14="http://schemas.microsoft.com/office/powerpoint/2010/main">
    <mc:Choice Requires="p14">
      <p:transition spd="slow" p14:dur="2000" advTm="13298">
        <p14:ferris dir="l"/>
      </p:transition>
    </mc:Choice>
    <mc:Fallback xmlns="">
      <p:transition spd="slow" advTm="132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22" presetClass="entr" presetSubtype="4" fill="hold" nodeType="withEffect">
                                  <p:stCondLst>
                                    <p:cond delay="0"/>
                                  </p:stCondLst>
                                  <p:childTnLst>
                                    <p:set>
                                      <p:cBhvr>
                                        <p:cTn id="8" dur="1" fill="hold">
                                          <p:stCondLst>
                                            <p:cond delay="0"/>
                                          </p:stCondLst>
                                        </p:cTn>
                                        <p:tgtEl>
                                          <p:spTgt spid="26626"/>
                                        </p:tgtEl>
                                        <p:attrNameLst>
                                          <p:attrName>style.visibility</p:attrName>
                                        </p:attrNameLst>
                                      </p:cBhvr>
                                      <p:to>
                                        <p:strVal val="visible"/>
                                      </p:to>
                                    </p:set>
                                    <p:animEffect transition="in" filter="wipe(down)">
                                      <p:cBhvr>
                                        <p:cTn id="9" dur="10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4114800"/>
          </a:xfrm>
          <a:ln w="76200">
            <a:solidFill>
              <a:srgbClr val="00B0F0"/>
            </a:solidFill>
          </a:ln>
        </p:spPr>
        <p:style>
          <a:lnRef idx="2">
            <a:schemeClr val="accent4"/>
          </a:lnRef>
          <a:fillRef idx="1">
            <a:schemeClr val="lt1"/>
          </a:fillRef>
          <a:effectRef idx="0">
            <a:schemeClr val="accent4"/>
          </a:effectRef>
          <a:fontRef idx="minor">
            <a:schemeClr val="dk1"/>
          </a:fontRef>
        </p:style>
        <p:txBody>
          <a:bodyPr/>
          <a:lstStyle/>
          <a:p>
            <a:pPr algn="just" rtl="1">
              <a:buFont typeface="Wingdings" pitchFamily="2" charset="2"/>
              <a:buChar char="§"/>
            </a:pPr>
            <a:r>
              <a:rPr lang="ar-SA" sz="3400" b="1" dirty="0"/>
              <a:t>وأعتقد أن مجتمع المعلومات سيقود إلى الديمقراطية الإلكترونية والتصويت الإلكترونى ، واستطلاعات الرأى العام الإلكترونية </a:t>
            </a:r>
            <a:r>
              <a:rPr lang="ar-SA" sz="3400" b="1" dirty="0" smtClean="0"/>
              <a:t>الفورية</a:t>
            </a:r>
            <a:endParaRPr lang="ar-EG" sz="3400" b="1" dirty="0" smtClean="0"/>
          </a:p>
          <a:p>
            <a:pPr marL="0" indent="0" algn="just" rtl="1">
              <a:buNone/>
            </a:pPr>
            <a:endParaRPr lang="ar-EG" sz="1800" b="1" dirty="0" smtClean="0"/>
          </a:p>
          <a:p>
            <a:pPr algn="just" rtl="1">
              <a:buFont typeface="Wingdings" pitchFamily="2" charset="2"/>
              <a:buChar char="§"/>
            </a:pPr>
            <a:r>
              <a:rPr lang="ar-SA" sz="3400" b="1" dirty="0" smtClean="0"/>
              <a:t>ومثل </a:t>
            </a:r>
            <a:r>
              <a:rPr lang="ar-SA" sz="3400" b="1" dirty="0"/>
              <a:t>هذه التحولات تستدعى التفكير والبحث عن مناهج وأسـاليب جديدة مثل بنـاء أداة للمسـح التفاعلى، وتصميم إطار للعينة الفوريـة </a:t>
            </a:r>
            <a:r>
              <a:rPr lang="ar-SA" sz="3400" b="1" dirty="0" smtClean="0"/>
              <a:t>الإلكترونية</a:t>
            </a:r>
            <a:r>
              <a:rPr lang="ar-EG" sz="3400" b="1" dirty="0"/>
              <a:t> </a:t>
            </a:r>
            <a:endParaRPr lang="ar-EG" sz="3400" b="1" dirty="0" smtClean="0"/>
          </a:p>
        </p:txBody>
      </p:sp>
      <p:pic>
        <p:nvPicPr>
          <p:cNvPr id="34818" name="Picture 2" descr="D:\علاقات عامة\خاص د.اسماء\كتاب الرأى العام\صور\1\advantage-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4800600"/>
            <a:ext cx="2362200" cy="2362201"/>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15325169"/>
      </p:ext>
    </p:extLst>
  </p:cSld>
  <p:clrMapOvr>
    <a:masterClrMapping/>
  </p:clrMapOvr>
  <mc:AlternateContent xmlns:mc="http://schemas.openxmlformats.org/markup-compatibility/2006" xmlns:p14="http://schemas.microsoft.com/office/powerpoint/2010/main">
    <mc:Choice Requires="p14">
      <p:transition spd="slow" p14:dur="2000" advTm="13339">
        <p14:ferris dir="l"/>
      </p:transition>
    </mc:Choice>
    <mc:Fallback xmlns="">
      <p:transition spd="slow" advTm="133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34818"/>
                                        </p:tgtEl>
                                        <p:attrNameLst>
                                          <p:attrName>style.visibility</p:attrName>
                                        </p:attrNameLst>
                                      </p:cBhvr>
                                      <p:to>
                                        <p:strVal val="visible"/>
                                      </p:to>
                                    </p:set>
                                    <p:animEffect transition="in" filter="fade">
                                      <p:cBhvr>
                                        <p:cTn id="9" dur="1000"/>
                                        <p:tgtEl>
                                          <p:spTgt spid="34818"/>
                                        </p:tgtEl>
                                      </p:cBhvr>
                                    </p:animEffect>
                                    <p:anim calcmode="lin" valueType="num">
                                      <p:cBhvr>
                                        <p:cTn id="10" dur="1000" fill="hold"/>
                                        <p:tgtEl>
                                          <p:spTgt spid="34818"/>
                                        </p:tgtEl>
                                        <p:attrNameLst>
                                          <p:attrName>ppt_x</p:attrName>
                                        </p:attrNameLst>
                                      </p:cBhvr>
                                      <p:tavLst>
                                        <p:tav tm="0">
                                          <p:val>
                                            <p:strVal val="#ppt_x"/>
                                          </p:val>
                                        </p:tav>
                                        <p:tav tm="100000">
                                          <p:val>
                                            <p:strVal val="#ppt_x"/>
                                          </p:val>
                                        </p:tav>
                                      </p:tavLst>
                                    </p:anim>
                                    <p:anim calcmode="lin" valueType="num">
                                      <p:cBhvr>
                                        <p:cTn id="11" dur="1000" fill="hold"/>
                                        <p:tgtEl>
                                          <p:spTgt spid="348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81000"/>
            <a:ext cx="8458200" cy="2362200"/>
          </a:xfrm>
          <a:ln w="76200">
            <a:solidFill>
              <a:srgbClr val="1E17A9"/>
            </a:solidFill>
          </a:ln>
        </p:spPr>
        <p:style>
          <a:lnRef idx="2">
            <a:schemeClr val="accent3"/>
          </a:lnRef>
          <a:fillRef idx="1">
            <a:schemeClr val="lt1"/>
          </a:fillRef>
          <a:effectRef idx="0">
            <a:schemeClr val="accent3"/>
          </a:effectRef>
          <a:fontRef idx="minor">
            <a:schemeClr val="dk1"/>
          </a:fontRef>
        </p:style>
        <p:txBody>
          <a:bodyPr/>
          <a:lstStyle/>
          <a:p>
            <a:pPr algn="just" rtl="1">
              <a:buFont typeface="Wingdings" pitchFamily="2" charset="2"/>
              <a:buChar char="§"/>
            </a:pPr>
            <a:r>
              <a:rPr lang="ar-SA" sz="3400" b="1" dirty="0"/>
              <a:t> وابتكـار أدوات تمكن من تحديـد عناوين البريد الإلكترونى للمشاركين فى هذا الاستطلاع والتعرف على خصائصهم الشخصية من حيث النوع والعمر والتعليم والمهنة. </a:t>
            </a:r>
            <a:endParaRPr lang="ar-EG" sz="3400" b="1" dirty="0" smtClean="0"/>
          </a:p>
        </p:txBody>
      </p:sp>
      <p:sp>
        <p:nvSpPr>
          <p:cNvPr id="4" name="Content Placeholder 2"/>
          <p:cNvSpPr txBox="1">
            <a:spLocks/>
          </p:cNvSpPr>
          <p:nvPr/>
        </p:nvSpPr>
        <p:spPr>
          <a:xfrm>
            <a:off x="381000" y="2941637"/>
            <a:ext cx="8382000" cy="2925763"/>
          </a:xfrm>
          <a:prstGeom prst="rect">
            <a:avLst/>
          </a:prstGeom>
          <a:ln w="76200">
            <a:solidFill>
              <a:srgbClr val="00B0F0"/>
            </a:solidFill>
          </a:ln>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algn="just" rtl="1"/>
            <a:r>
              <a:rPr lang="ar-SA" sz="3400" b="1" dirty="0" smtClean="0"/>
              <a:t>أكثر من ذلك فإن هناك بعض الأفكار بخصوص تطوير تنظيم وإدارة مجموعة النقاش على الإنترنت وكذلك إجراء ما يسمى باستطلاع الرأى العام التفاعلى الفورى الذى يمكن الفرد ضمن عينه محددة أن يقدم إجاباته لتظهر له نتائج الاستطلاع </a:t>
            </a:r>
            <a:r>
              <a:rPr lang="en-US" sz="3400" b="1" dirty="0" smtClean="0"/>
              <a:t>.</a:t>
            </a:r>
          </a:p>
          <a:p>
            <a:pPr marL="0" indent="0" algn="just" rtl="1">
              <a:buFont typeface="Arial" pitchFamily="34" charset="0"/>
              <a:buNone/>
            </a:pPr>
            <a:endParaRPr lang="ar-EG"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8894320"/>
      </p:ext>
    </p:extLst>
  </p:cSld>
  <p:clrMapOvr>
    <a:masterClrMapping/>
  </p:clrMapOvr>
  <mc:AlternateContent xmlns:mc="http://schemas.openxmlformats.org/markup-compatibility/2006" xmlns:p14="http://schemas.microsoft.com/office/powerpoint/2010/main">
    <mc:Choice Requires="p14">
      <p:transition spd="slow" p14:dur="2000" advTm="20523">
        <p14:prism isContent="1"/>
      </p:transition>
    </mc:Choice>
    <mc:Fallback xmlns="">
      <p:transition spd="slow" advTm="205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3" presetClass="entr" presetSubtype="16" fill="hold" grpId="0" nodeType="withEffect">
                                  <p:stCondLst>
                                    <p:cond delay="0"/>
                                  </p:stCondLst>
                                  <p:childTnLst>
                                    <p:set>
                                      <p:cBhvr>
                                        <p:cTn id="8" dur="1" fill="hold">
                                          <p:stCondLst>
                                            <p:cond delay="0"/>
                                          </p:stCondLst>
                                        </p:cTn>
                                        <p:tgtEl>
                                          <p:spTgt spid="3">
                                            <p:bg/>
                                          </p:spTgt>
                                        </p:tgtEl>
                                        <p:attrNameLst>
                                          <p:attrName>style.visibility</p:attrName>
                                        </p:attrNameLst>
                                      </p:cBhvr>
                                      <p:to>
                                        <p:strVal val="visible"/>
                                      </p:to>
                                    </p:set>
                                    <p:anim calcmode="lin" valueType="num">
                                      <p:cBhvr>
                                        <p:cTn id="9" dur="750" fill="hold"/>
                                        <p:tgtEl>
                                          <p:spTgt spid="3">
                                            <p:bg/>
                                          </p:spTgt>
                                        </p:tgtEl>
                                        <p:attrNameLst>
                                          <p:attrName>ppt_w</p:attrName>
                                        </p:attrNameLst>
                                      </p:cBhvr>
                                      <p:tavLst>
                                        <p:tav tm="0">
                                          <p:val>
                                            <p:fltVal val="0"/>
                                          </p:val>
                                        </p:tav>
                                        <p:tav tm="100000">
                                          <p:val>
                                            <p:strVal val="#ppt_w"/>
                                          </p:val>
                                        </p:tav>
                                      </p:tavLst>
                                    </p:anim>
                                    <p:anim calcmode="lin" valueType="num">
                                      <p:cBhvr>
                                        <p:cTn id="10" dur="750" fill="hold"/>
                                        <p:tgtEl>
                                          <p:spTgt spid="3">
                                            <p:bg/>
                                          </p:spTgt>
                                        </p:tgtEl>
                                        <p:attrNameLst>
                                          <p:attrName>ppt_h</p:attrName>
                                        </p:attrNameLst>
                                      </p:cBhvr>
                                      <p:tavLst>
                                        <p:tav tm="0">
                                          <p:val>
                                            <p:fltVal val="0"/>
                                          </p:val>
                                        </p:tav>
                                        <p:tav tm="100000">
                                          <p:val>
                                            <p:strVal val="#ppt_h"/>
                                          </p:val>
                                        </p:tav>
                                      </p:tavLst>
                                    </p:anim>
                                    <p:animEffect transition="in" filter="fade">
                                      <p:cBhvr>
                                        <p:cTn id="11" dur="750"/>
                                        <p:tgtEl>
                                          <p:spTgt spid="3">
                                            <p:bg/>
                                          </p:spTgt>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75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75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750"/>
                                        <p:tgtEl>
                                          <p:spTgt spid="3">
                                            <p:txEl>
                                              <p:pRg st="0" end="0"/>
                                            </p:txEl>
                                          </p:spTgt>
                                        </p:tgtEl>
                                      </p:cBhvr>
                                    </p:animEffect>
                                  </p:childTnLst>
                                </p:cTn>
                              </p:par>
                            </p:childTnLst>
                          </p:cTn>
                        </p:par>
                        <p:par>
                          <p:cTn id="17" fill="hold">
                            <p:stCondLst>
                              <p:cond delay="750"/>
                            </p:stCondLst>
                            <p:childTnLst>
                              <p:par>
                                <p:cTn id="18" presetID="53" presetClass="entr" presetSubtype="16" fill="hold" grpId="0" nodeType="afterEffect">
                                  <p:stCondLst>
                                    <p:cond delay="500"/>
                                  </p:stCondLst>
                                  <p:childTnLst>
                                    <p:set>
                                      <p:cBhvr>
                                        <p:cTn id="19" dur="1" fill="hold">
                                          <p:stCondLst>
                                            <p:cond delay="0"/>
                                          </p:stCondLst>
                                        </p:cTn>
                                        <p:tgtEl>
                                          <p:spTgt spid="4"/>
                                        </p:tgtEl>
                                        <p:attrNameLst>
                                          <p:attrName>style.visibility</p:attrName>
                                        </p:attrNameLst>
                                      </p:cBhvr>
                                      <p:to>
                                        <p:strVal val="visible"/>
                                      </p:to>
                                    </p:set>
                                    <p:anim calcmode="lin" valueType="num">
                                      <p:cBhvr>
                                        <p:cTn id="20" dur="750" fill="hold"/>
                                        <p:tgtEl>
                                          <p:spTgt spid="4"/>
                                        </p:tgtEl>
                                        <p:attrNameLst>
                                          <p:attrName>ppt_w</p:attrName>
                                        </p:attrNameLst>
                                      </p:cBhvr>
                                      <p:tavLst>
                                        <p:tav tm="0">
                                          <p:val>
                                            <p:fltVal val="0"/>
                                          </p:val>
                                        </p:tav>
                                        <p:tav tm="100000">
                                          <p:val>
                                            <p:strVal val="#ppt_w"/>
                                          </p:val>
                                        </p:tav>
                                      </p:tavLst>
                                    </p:anim>
                                    <p:anim calcmode="lin" valueType="num">
                                      <p:cBhvr>
                                        <p:cTn id="21" dur="750" fill="hold"/>
                                        <p:tgtEl>
                                          <p:spTgt spid="4"/>
                                        </p:tgtEl>
                                        <p:attrNameLst>
                                          <p:attrName>ppt_h</p:attrName>
                                        </p:attrNameLst>
                                      </p:cBhvr>
                                      <p:tavLst>
                                        <p:tav tm="0">
                                          <p:val>
                                            <p:fltVal val="0"/>
                                          </p:val>
                                        </p:tav>
                                        <p:tav tm="100000">
                                          <p:val>
                                            <p:strVal val="#ppt_h"/>
                                          </p:val>
                                        </p:tav>
                                      </p:tavLst>
                                    </p:anim>
                                    <p:animEffect transition="in" filter="fade">
                                      <p:cBhvr>
                                        <p:cTn id="22"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bldLst>
      <p:bldP spid="3" grpId="0" build="p"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295400" y="1295400"/>
            <a:ext cx="6400800" cy="4343400"/>
          </a:xfrm>
          <a:prstGeom prst="rect">
            <a:avLst/>
          </a:prstGeom>
        </p:spPr>
        <p:txBody>
          <a:bodyPr vert="horz" lIns="91440" tIns="45720" rIns="91440" bIns="45720" rtlCol="0">
            <a:normAutofit/>
          </a:bodyPr>
          <a:lstStyle>
            <a:lvl1pPr marL="342900" indent="-342900" algn="r" defTabSz="914400" rtl="1" eaLnBrk="1" latinLnBrk="0" hangingPunct="1">
              <a:spcBef>
                <a:spcPct val="20000"/>
              </a:spcBef>
              <a:buFont typeface="Arial" pitchFamily="34" charset="0"/>
              <a:buChar char="•"/>
              <a:defRPr sz="2800" kern="1200">
                <a:solidFill>
                  <a:schemeClr val="accent3">
                    <a:lumMod val="75000"/>
                  </a:schemeClr>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accent3">
                    <a:lumMod val="75000"/>
                  </a:schemeClr>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accent3">
                    <a:lumMod val="75000"/>
                  </a:schemeClr>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accent3">
                    <a:lumMod val="75000"/>
                  </a:schemeClr>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accent3">
                    <a:lumMod val="75000"/>
                  </a:schemeClr>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ar-SA" sz="5400" b="1" cap="small" dirty="0" smtClean="0">
                <a:solidFill>
                  <a:schemeClr val="accent6">
                    <a:lumMod val="50000"/>
                  </a:schemeClr>
                </a:solidFill>
              </a:rPr>
              <a:t>أشكركم</a:t>
            </a:r>
            <a:endParaRPr lang="ar-EG" sz="5400" b="1" cap="small" dirty="0" smtClean="0">
              <a:solidFill>
                <a:schemeClr val="accent6">
                  <a:lumMod val="50000"/>
                </a:schemeClr>
              </a:solidFill>
            </a:endParaRPr>
          </a:p>
          <a:p>
            <a:pPr marL="0" indent="0" algn="ctr">
              <a:buNone/>
            </a:pPr>
            <a:endParaRPr lang="en-US" sz="5400" dirty="0" smtClean="0">
              <a:solidFill>
                <a:schemeClr val="accent6">
                  <a:lumMod val="50000"/>
                </a:schemeClr>
              </a:solidFill>
            </a:endParaRPr>
          </a:p>
          <a:p>
            <a:pPr algn="ctr"/>
            <a:r>
              <a:rPr lang="ar-SA" sz="4000" b="1" cap="small" dirty="0" smtClean="0">
                <a:solidFill>
                  <a:schemeClr val="tx2"/>
                </a:solidFill>
              </a:rPr>
              <a:t>مع تحياتي</a:t>
            </a:r>
            <a:endParaRPr lang="en-US" sz="4000" dirty="0" smtClean="0">
              <a:solidFill>
                <a:schemeClr val="tx2"/>
              </a:solidFill>
            </a:endParaRPr>
          </a:p>
          <a:p>
            <a:pPr algn="ctr"/>
            <a:r>
              <a:rPr lang="ar-SA" sz="5400" b="1" cap="small" dirty="0" smtClean="0">
                <a:solidFill>
                  <a:schemeClr val="accent2"/>
                </a:solidFill>
              </a:rPr>
              <a:t>د / أسماء عرام</a:t>
            </a:r>
            <a:endParaRPr lang="en-US" sz="5400" dirty="0" smtClean="0">
              <a:solidFill>
                <a:schemeClr val="accent2"/>
              </a:solidFill>
            </a:endParaRPr>
          </a:p>
          <a:p>
            <a:pPr algn="ctr"/>
            <a:endParaRPr lang="ar-EG" sz="5400" dirty="0"/>
          </a:p>
        </p:txBody>
      </p:sp>
      <p:pic>
        <p:nvPicPr>
          <p:cNvPr id="1026" name="Picture 2" descr="E:\ى كلية\د.اسماء.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5281" y="1"/>
            <a:ext cx="2595281" cy="281939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ى كلية\د.اسماء.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9519" y="0"/>
            <a:ext cx="2595281" cy="2819399"/>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75785310"/>
      </p:ext>
    </p:extLst>
  </p:cSld>
  <p:clrMapOvr>
    <a:masterClrMapping/>
  </p:clrMapOvr>
  <mc:AlternateContent xmlns:mc="http://schemas.openxmlformats.org/markup-compatibility/2006" xmlns:p14="http://schemas.microsoft.com/office/powerpoint/2010/main">
    <mc:Choice Requires="p14">
      <p:transition spd="slow" p14:dur="1600" advTm="89439">
        <p:blinds dir="vert"/>
      </p:transition>
    </mc:Choice>
    <mc:Fallback xmlns="">
      <p:transition spd="slow" advTm="89439">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6"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wipe(down)">
                                      <p:cBhvr>
                                        <p:cTn id="9" dur="435">
                                          <p:stCondLst>
                                            <p:cond delay="0"/>
                                          </p:stCondLst>
                                        </p:cTn>
                                        <p:tgtEl>
                                          <p:spTgt spid="4">
                                            <p:txEl>
                                              <p:pRg st="0" end="0"/>
                                            </p:txEl>
                                          </p:spTgt>
                                        </p:tgtEl>
                                      </p:cBhvr>
                                    </p:animEffect>
                                    <p:anim calcmode="lin" valueType="num">
                                      <p:cBhvr>
                                        <p:cTn id="10" dur="1367"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11" dur="498"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2" dur="498" tmFilter="0, 0; 0.125,0.2665; 0.25,0.4; 0.375,0.465; 0.5,0.5;  0.625,0.535; 0.75,0.6; 0.875,0.7335; 1,1">
                                          <p:stCondLst>
                                            <p:cond delay="498"/>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3" dur="249" tmFilter="0, 0; 0.125,0.2665; 0.25,0.4; 0.375,0.465; 0.5,0.5;  0.625,0.535; 0.75,0.6; 0.875,0.7335; 1,1">
                                          <p:stCondLst>
                                            <p:cond delay="993"/>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4" dur="123" tmFilter="0, 0; 0.125,0.2665; 0.25,0.4; 0.375,0.465; 0.5,0.5;  0.625,0.535; 0.75,0.6; 0.875,0.7335; 1,1">
                                          <p:stCondLst>
                                            <p:cond delay="1242"/>
                                          </p:stCondLst>
                                        </p:cTn>
                                        <p:tgtEl>
                                          <p:spTgt spid="4">
                                            <p:txEl>
                                              <p:pRg st="0" end="0"/>
                                            </p:txEl>
                                          </p:spTgt>
                                        </p:tgtEl>
                                        <p:attrNameLst>
                                          <p:attrName>ppt_y</p:attrName>
                                        </p:attrNameLst>
                                      </p:cBhvr>
                                      <p:tavLst>
                                        <p:tav tm="0" fmla="#ppt_y-sin(pi*$)/81">
                                          <p:val>
                                            <p:fltVal val="0"/>
                                          </p:val>
                                        </p:tav>
                                        <p:tav tm="100000">
                                          <p:val>
                                            <p:fltVal val="1"/>
                                          </p:val>
                                        </p:tav>
                                      </p:tavLst>
                                    </p:anim>
                                    <p:animScale>
                                      <p:cBhvr>
                                        <p:cTn id="15" dur="20">
                                          <p:stCondLst>
                                            <p:cond delay="487"/>
                                          </p:stCondLst>
                                        </p:cTn>
                                        <p:tgtEl>
                                          <p:spTgt spid="4">
                                            <p:txEl>
                                              <p:pRg st="0" end="0"/>
                                            </p:txEl>
                                          </p:spTgt>
                                        </p:tgtEl>
                                      </p:cBhvr>
                                      <p:to x="100000" y="60000"/>
                                    </p:animScale>
                                    <p:animScale>
                                      <p:cBhvr>
                                        <p:cTn id="16" dur="124" decel="50000">
                                          <p:stCondLst>
                                            <p:cond delay="507"/>
                                          </p:stCondLst>
                                        </p:cTn>
                                        <p:tgtEl>
                                          <p:spTgt spid="4">
                                            <p:txEl>
                                              <p:pRg st="0" end="0"/>
                                            </p:txEl>
                                          </p:spTgt>
                                        </p:tgtEl>
                                      </p:cBhvr>
                                      <p:to x="100000" y="100000"/>
                                    </p:animScale>
                                    <p:animScale>
                                      <p:cBhvr>
                                        <p:cTn id="17" dur="20">
                                          <p:stCondLst>
                                            <p:cond delay="984"/>
                                          </p:stCondLst>
                                        </p:cTn>
                                        <p:tgtEl>
                                          <p:spTgt spid="4">
                                            <p:txEl>
                                              <p:pRg st="0" end="0"/>
                                            </p:txEl>
                                          </p:spTgt>
                                        </p:tgtEl>
                                      </p:cBhvr>
                                      <p:to x="100000" y="80000"/>
                                    </p:animScale>
                                    <p:animScale>
                                      <p:cBhvr>
                                        <p:cTn id="18" dur="124" decel="50000">
                                          <p:stCondLst>
                                            <p:cond delay="1004"/>
                                          </p:stCondLst>
                                        </p:cTn>
                                        <p:tgtEl>
                                          <p:spTgt spid="4">
                                            <p:txEl>
                                              <p:pRg st="0" end="0"/>
                                            </p:txEl>
                                          </p:spTgt>
                                        </p:tgtEl>
                                      </p:cBhvr>
                                      <p:to x="100000" y="100000"/>
                                    </p:animScale>
                                    <p:animScale>
                                      <p:cBhvr>
                                        <p:cTn id="19" dur="20">
                                          <p:stCondLst>
                                            <p:cond delay="1231"/>
                                          </p:stCondLst>
                                        </p:cTn>
                                        <p:tgtEl>
                                          <p:spTgt spid="4">
                                            <p:txEl>
                                              <p:pRg st="0" end="0"/>
                                            </p:txEl>
                                          </p:spTgt>
                                        </p:tgtEl>
                                      </p:cBhvr>
                                      <p:to x="100000" y="90000"/>
                                    </p:animScale>
                                    <p:animScale>
                                      <p:cBhvr>
                                        <p:cTn id="20" dur="124" decel="50000">
                                          <p:stCondLst>
                                            <p:cond delay="1251"/>
                                          </p:stCondLst>
                                        </p:cTn>
                                        <p:tgtEl>
                                          <p:spTgt spid="4">
                                            <p:txEl>
                                              <p:pRg st="0" end="0"/>
                                            </p:txEl>
                                          </p:spTgt>
                                        </p:tgtEl>
                                      </p:cBhvr>
                                      <p:to x="100000" y="100000"/>
                                    </p:animScale>
                                    <p:animScale>
                                      <p:cBhvr>
                                        <p:cTn id="21" dur="20">
                                          <p:stCondLst>
                                            <p:cond delay="1356"/>
                                          </p:stCondLst>
                                        </p:cTn>
                                        <p:tgtEl>
                                          <p:spTgt spid="4">
                                            <p:txEl>
                                              <p:pRg st="0" end="0"/>
                                            </p:txEl>
                                          </p:spTgt>
                                        </p:tgtEl>
                                      </p:cBhvr>
                                      <p:to x="100000" y="95000"/>
                                    </p:animScale>
                                    <p:animScale>
                                      <p:cBhvr>
                                        <p:cTn id="22" dur="124" decel="50000">
                                          <p:stCondLst>
                                            <p:cond delay="1376"/>
                                          </p:stCondLst>
                                        </p:cTn>
                                        <p:tgtEl>
                                          <p:spTgt spid="4">
                                            <p:txEl>
                                              <p:pRg st="0" end="0"/>
                                            </p:txEl>
                                          </p:spTgt>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down)">
                                      <p:cBhvr>
                                        <p:cTn id="25" dur="435">
                                          <p:stCondLst>
                                            <p:cond delay="0"/>
                                          </p:stCondLst>
                                        </p:cTn>
                                        <p:tgtEl>
                                          <p:spTgt spid="4">
                                            <p:txEl>
                                              <p:pRg st="2" end="2"/>
                                            </p:txEl>
                                          </p:spTgt>
                                        </p:tgtEl>
                                      </p:cBhvr>
                                    </p:animEffect>
                                    <p:anim calcmode="lin" valueType="num">
                                      <p:cBhvr>
                                        <p:cTn id="26" dur="1367" tmFilter="0,0; 0.14,0.36; 0.43,0.73; 0.71,0.91; 1.0,1.0">
                                          <p:stCondLst>
                                            <p:cond delay="0"/>
                                          </p:stCondLst>
                                        </p:cTn>
                                        <p:tgtEl>
                                          <p:spTgt spid="4">
                                            <p:txEl>
                                              <p:pRg st="2" end="2"/>
                                            </p:txEl>
                                          </p:spTgt>
                                        </p:tgtEl>
                                        <p:attrNameLst>
                                          <p:attrName>ppt_x</p:attrName>
                                        </p:attrNameLst>
                                      </p:cBhvr>
                                      <p:tavLst>
                                        <p:tav tm="0">
                                          <p:val>
                                            <p:strVal val="#ppt_x-0.25"/>
                                          </p:val>
                                        </p:tav>
                                        <p:tav tm="100000">
                                          <p:val>
                                            <p:strVal val="#ppt_x"/>
                                          </p:val>
                                        </p:tav>
                                      </p:tavLst>
                                    </p:anim>
                                    <p:anim calcmode="lin" valueType="num">
                                      <p:cBhvr>
                                        <p:cTn id="27" dur="498" tmFilter="0.0,0.0; 0.25,0.07; 0.50,0.2; 0.75,0.467; 1.0,1.0">
                                          <p:stCondLst>
                                            <p:cond delay="0"/>
                                          </p:stCondLst>
                                        </p:cTn>
                                        <p:tgtEl>
                                          <p:spTgt spid="4">
                                            <p:txEl>
                                              <p:pRg st="2" end="2"/>
                                            </p:txEl>
                                          </p:spTgt>
                                        </p:tgtEl>
                                        <p:attrNameLst>
                                          <p:attrName>ppt_y</p:attrName>
                                        </p:attrNameLst>
                                      </p:cBhvr>
                                      <p:tavLst>
                                        <p:tav tm="0" fmla="#ppt_y-sin(pi*$)/3">
                                          <p:val>
                                            <p:fltVal val="0.5"/>
                                          </p:val>
                                        </p:tav>
                                        <p:tav tm="100000">
                                          <p:val>
                                            <p:fltVal val="1"/>
                                          </p:val>
                                        </p:tav>
                                      </p:tavLst>
                                    </p:anim>
                                    <p:anim calcmode="lin" valueType="num">
                                      <p:cBhvr>
                                        <p:cTn id="28" dur="498" tmFilter="0, 0; 0.125,0.2665; 0.25,0.4; 0.375,0.465; 0.5,0.5;  0.625,0.535; 0.75,0.6; 0.875,0.7335; 1,1">
                                          <p:stCondLst>
                                            <p:cond delay="498"/>
                                          </p:stCondLst>
                                        </p:cTn>
                                        <p:tgtEl>
                                          <p:spTgt spid="4">
                                            <p:txEl>
                                              <p:pRg st="2" end="2"/>
                                            </p:txEl>
                                          </p:spTgt>
                                        </p:tgtEl>
                                        <p:attrNameLst>
                                          <p:attrName>ppt_y</p:attrName>
                                        </p:attrNameLst>
                                      </p:cBhvr>
                                      <p:tavLst>
                                        <p:tav tm="0" fmla="#ppt_y-sin(pi*$)/9">
                                          <p:val>
                                            <p:fltVal val="0"/>
                                          </p:val>
                                        </p:tav>
                                        <p:tav tm="100000">
                                          <p:val>
                                            <p:fltVal val="1"/>
                                          </p:val>
                                        </p:tav>
                                      </p:tavLst>
                                    </p:anim>
                                    <p:anim calcmode="lin" valueType="num">
                                      <p:cBhvr>
                                        <p:cTn id="29" dur="249" tmFilter="0, 0; 0.125,0.2665; 0.25,0.4; 0.375,0.465; 0.5,0.5;  0.625,0.535; 0.75,0.6; 0.875,0.7335; 1,1">
                                          <p:stCondLst>
                                            <p:cond delay="993"/>
                                          </p:stCondLst>
                                        </p:cTn>
                                        <p:tgtEl>
                                          <p:spTgt spid="4">
                                            <p:txEl>
                                              <p:pRg st="2" end="2"/>
                                            </p:txEl>
                                          </p:spTgt>
                                        </p:tgtEl>
                                        <p:attrNameLst>
                                          <p:attrName>ppt_y</p:attrName>
                                        </p:attrNameLst>
                                      </p:cBhvr>
                                      <p:tavLst>
                                        <p:tav tm="0" fmla="#ppt_y-sin(pi*$)/27">
                                          <p:val>
                                            <p:fltVal val="0"/>
                                          </p:val>
                                        </p:tav>
                                        <p:tav tm="100000">
                                          <p:val>
                                            <p:fltVal val="1"/>
                                          </p:val>
                                        </p:tav>
                                      </p:tavLst>
                                    </p:anim>
                                    <p:anim calcmode="lin" valueType="num">
                                      <p:cBhvr>
                                        <p:cTn id="30" dur="123" tmFilter="0, 0; 0.125,0.2665; 0.25,0.4; 0.375,0.465; 0.5,0.5;  0.625,0.535; 0.75,0.6; 0.875,0.7335; 1,1">
                                          <p:stCondLst>
                                            <p:cond delay="1242"/>
                                          </p:stCondLst>
                                        </p:cTn>
                                        <p:tgtEl>
                                          <p:spTgt spid="4">
                                            <p:txEl>
                                              <p:pRg st="2" end="2"/>
                                            </p:txEl>
                                          </p:spTgt>
                                        </p:tgtEl>
                                        <p:attrNameLst>
                                          <p:attrName>ppt_y</p:attrName>
                                        </p:attrNameLst>
                                      </p:cBhvr>
                                      <p:tavLst>
                                        <p:tav tm="0" fmla="#ppt_y-sin(pi*$)/81">
                                          <p:val>
                                            <p:fltVal val="0"/>
                                          </p:val>
                                        </p:tav>
                                        <p:tav tm="100000">
                                          <p:val>
                                            <p:fltVal val="1"/>
                                          </p:val>
                                        </p:tav>
                                      </p:tavLst>
                                    </p:anim>
                                    <p:animScale>
                                      <p:cBhvr>
                                        <p:cTn id="31" dur="20">
                                          <p:stCondLst>
                                            <p:cond delay="487"/>
                                          </p:stCondLst>
                                        </p:cTn>
                                        <p:tgtEl>
                                          <p:spTgt spid="4">
                                            <p:txEl>
                                              <p:pRg st="2" end="2"/>
                                            </p:txEl>
                                          </p:spTgt>
                                        </p:tgtEl>
                                      </p:cBhvr>
                                      <p:to x="100000" y="60000"/>
                                    </p:animScale>
                                    <p:animScale>
                                      <p:cBhvr>
                                        <p:cTn id="32" dur="124" decel="50000">
                                          <p:stCondLst>
                                            <p:cond delay="507"/>
                                          </p:stCondLst>
                                        </p:cTn>
                                        <p:tgtEl>
                                          <p:spTgt spid="4">
                                            <p:txEl>
                                              <p:pRg st="2" end="2"/>
                                            </p:txEl>
                                          </p:spTgt>
                                        </p:tgtEl>
                                      </p:cBhvr>
                                      <p:to x="100000" y="100000"/>
                                    </p:animScale>
                                    <p:animScale>
                                      <p:cBhvr>
                                        <p:cTn id="33" dur="20">
                                          <p:stCondLst>
                                            <p:cond delay="984"/>
                                          </p:stCondLst>
                                        </p:cTn>
                                        <p:tgtEl>
                                          <p:spTgt spid="4">
                                            <p:txEl>
                                              <p:pRg st="2" end="2"/>
                                            </p:txEl>
                                          </p:spTgt>
                                        </p:tgtEl>
                                      </p:cBhvr>
                                      <p:to x="100000" y="80000"/>
                                    </p:animScale>
                                    <p:animScale>
                                      <p:cBhvr>
                                        <p:cTn id="34" dur="124" decel="50000">
                                          <p:stCondLst>
                                            <p:cond delay="1004"/>
                                          </p:stCondLst>
                                        </p:cTn>
                                        <p:tgtEl>
                                          <p:spTgt spid="4">
                                            <p:txEl>
                                              <p:pRg st="2" end="2"/>
                                            </p:txEl>
                                          </p:spTgt>
                                        </p:tgtEl>
                                      </p:cBhvr>
                                      <p:to x="100000" y="100000"/>
                                    </p:animScale>
                                    <p:animScale>
                                      <p:cBhvr>
                                        <p:cTn id="35" dur="20">
                                          <p:stCondLst>
                                            <p:cond delay="1231"/>
                                          </p:stCondLst>
                                        </p:cTn>
                                        <p:tgtEl>
                                          <p:spTgt spid="4">
                                            <p:txEl>
                                              <p:pRg st="2" end="2"/>
                                            </p:txEl>
                                          </p:spTgt>
                                        </p:tgtEl>
                                      </p:cBhvr>
                                      <p:to x="100000" y="90000"/>
                                    </p:animScale>
                                    <p:animScale>
                                      <p:cBhvr>
                                        <p:cTn id="36" dur="124" decel="50000">
                                          <p:stCondLst>
                                            <p:cond delay="1251"/>
                                          </p:stCondLst>
                                        </p:cTn>
                                        <p:tgtEl>
                                          <p:spTgt spid="4">
                                            <p:txEl>
                                              <p:pRg st="2" end="2"/>
                                            </p:txEl>
                                          </p:spTgt>
                                        </p:tgtEl>
                                      </p:cBhvr>
                                      <p:to x="100000" y="100000"/>
                                    </p:animScale>
                                    <p:animScale>
                                      <p:cBhvr>
                                        <p:cTn id="37" dur="20">
                                          <p:stCondLst>
                                            <p:cond delay="1356"/>
                                          </p:stCondLst>
                                        </p:cTn>
                                        <p:tgtEl>
                                          <p:spTgt spid="4">
                                            <p:txEl>
                                              <p:pRg st="2" end="2"/>
                                            </p:txEl>
                                          </p:spTgt>
                                        </p:tgtEl>
                                      </p:cBhvr>
                                      <p:to x="100000" y="95000"/>
                                    </p:animScale>
                                    <p:animScale>
                                      <p:cBhvr>
                                        <p:cTn id="38" dur="124" decel="50000">
                                          <p:stCondLst>
                                            <p:cond delay="1376"/>
                                          </p:stCondLst>
                                        </p:cTn>
                                        <p:tgtEl>
                                          <p:spTgt spid="4">
                                            <p:txEl>
                                              <p:pRg st="2" end="2"/>
                                            </p:tx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animEffect transition="in" filter="wipe(down)">
                                      <p:cBhvr>
                                        <p:cTn id="41" dur="435">
                                          <p:stCondLst>
                                            <p:cond delay="0"/>
                                          </p:stCondLst>
                                        </p:cTn>
                                        <p:tgtEl>
                                          <p:spTgt spid="4">
                                            <p:txEl>
                                              <p:pRg st="3" end="3"/>
                                            </p:txEl>
                                          </p:spTgt>
                                        </p:tgtEl>
                                      </p:cBhvr>
                                    </p:animEffect>
                                    <p:anim calcmode="lin" valueType="num">
                                      <p:cBhvr>
                                        <p:cTn id="42" dur="1367" tmFilter="0,0; 0.14,0.36; 0.43,0.73; 0.71,0.91; 1.0,1.0">
                                          <p:stCondLst>
                                            <p:cond delay="0"/>
                                          </p:stCondLst>
                                        </p:cTn>
                                        <p:tgtEl>
                                          <p:spTgt spid="4">
                                            <p:txEl>
                                              <p:pRg st="3" end="3"/>
                                            </p:txEl>
                                          </p:spTgt>
                                        </p:tgtEl>
                                        <p:attrNameLst>
                                          <p:attrName>ppt_x</p:attrName>
                                        </p:attrNameLst>
                                      </p:cBhvr>
                                      <p:tavLst>
                                        <p:tav tm="0">
                                          <p:val>
                                            <p:strVal val="#ppt_x-0.25"/>
                                          </p:val>
                                        </p:tav>
                                        <p:tav tm="100000">
                                          <p:val>
                                            <p:strVal val="#ppt_x"/>
                                          </p:val>
                                        </p:tav>
                                      </p:tavLst>
                                    </p:anim>
                                    <p:anim calcmode="lin" valueType="num">
                                      <p:cBhvr>
                                        <p:cTn id="43" dur="498" tmFilter="0.0,0.0; 0.25,0.07; 0.50,0.2; 0.75,0.467; 1.0,1.0">
                                          <p:stCondLst>
                                            <p:cond delay="0"/>
                                          </p:stCondLst>
                                        </p:cTn>
                                        <p:tgtEl>
                                          <p:spTgt spid="4">
                                            <p:txEl>
                                              <p:pRg st="3" end="3"/>
                                            </p:txEl>
                                          </p:spTgt>
                                        </p:tgtEl>
                                        <p:attrNameLst>
                                          <p:attrName>ppt_y</p:attrName>
                                        </p:attrNameLst>
                                      </p:cBhvr>
                                      <p:tavLst>
                                        <p:tav tm="0" fmla="#ppt_y-sin(pi*$)/3">
                                          <p:val>
                                            <p:fltVal val="0.5"/>
                                          </p:val>
                                        </p:tav>
                                        <p:tav tm="100000">
                                          <p:val>
                                            <p:fltVal val="1"/>
                                          </p:val>
                                        </p:tav>
                                      </p:tavLst>
                                    </p:anim>
                                    <p:anim calcmode="lin" valueType="num">
                                      <p:cBhvr>
                                        <p:cTn id="44" dur="498" tmFilter="0, 0; 0.125,0.2665; 0.25,0.4; 0.375,0.465; 0.5,0.5;  0.625,0.535; 0.75,0.6; 0.875,0.7335; 1,1">
                                          <p:stCondLst>
                                            <p:cond delay="498"/>
                                          </p:stCondLst>
                                        </p:cTn>
                                        <p:tgtEl>
                                          <p:spTgt spid="4">
                                            <p:txEl>
                                              <p:pRg st="3" end="3"/>
                                            </p:txEl>
                                          </p:spTgt>
                                        </p:tgtEl>
                                        <p:attrNameLst>
                                          <p:attrName>ppt_y</p:attrName>
                                        </p:attrNameLst>
                                      </p:cBhvr>
                                      <p:tavLst>
                                        <p:tav tm="0" fmla="#ppt_y-sin(pi*$)/9">
                                          <p:val>
                                            <p:fltVal val="0"/>
                                          </p:val>
                                        </p:tav>
                                        <p:tav tm="100000">
                                          <p:val>
                                            <p:fltVal val="1"/>
                                          </p:val>
                                        </p:tav>
                                      </p:tavLst>
                                    </p:anim>
                                    <p:anim calcmode="lin" valueType="num">
                                      <p:cBhvr>
                                        <p:cTn id="45" dur="249" tmFilter="0, 0; 0.125,0.2665; 0.25,0.4; 0.375,0.465; 0.5,0.5;  0.625,0.535; 0.75,0.6; 0.875,0.7335; 1,1">
                                          <p:stCondLst>
                                            <p:cond delay="993"/>
                                          </p:stCondLst>
                                        </p:cTn>
                                        <p:tgtEl>
                                          <p:spTgt spid="4">
                                            <p:txEl>
                                              <p:pRg st="3" end="3"/>
                                            </p:txEl>
                                          </p:spTgt>
                                        </p:tgtEl>
                                        <p:attrNameLst>
                                          <p:attrName>ppt_y</p:attrName>
                                        </p:attrNameLst>
                                      </p:cBhvr>
                                      <p:tavLst>
                                        <p:tav tm="0" fmla="#ppt_y-sin(pi*$)/27">
                                          <p:val>
                                            <p:fltVal val="0"/>
                                          </p:val>
                                        </p:tav>
                                        <p:tav tm="100000">
                                          <p:val>
                                            <p:fltVal val="1"/>
                                          </p:val>
                                        </p:tav>
                                      </p:tavLst>
                                    </p:anim>
                                    <p:anim calcmode="lin" valueType="num">
                                      <p:cBhvr>
                                        <p:cTn id="46" dur="123" tmFilter="0, 0; 0.125,0.2665; 0.25,0.4; 0.375,0.465; 0.5,0.5;  0.625,0.535; 0.75,0.6; 0.875,0.7335; 1,1">
                                          <p:stCondLst>
                                            <p:cond delay="1242"/>
                                          </p:stCondLst>
                                        </p:cTn>
                                        <p:tgtEl>
                                          <p:spTgt spid="4">
                                            <p:txEl>
                                              <p:pRg st="3" end="3"/>
                                            </p:txEl>
                                          </p:spTgt>
                                        </p:tgtEl>
                                        <p:attrNameLst>
                                          <p:attrName>ppt_y</p:attrName>
                                        </p:attrNameLst>
                                      </p:cBhvr>
                                      <p:tavLst>
                                        <p:tav tm="0" fmla="#ppt_y-sin(pi*$)/81">
                                          <p:val>
                                            <p:fltVal val="0"/>
                                          </p:val>
                                        </p:tav>
                                        <p:tav tm="100000">
                                          <p:val>
                                            <p:fltVal val="1"/>
                                          </p:val>
                                        </p:tav>
                                      </p:tavLst>
                                    </p:anim>
                                    <p:animScale>
                                      <p:cBhvr>
                                        <p:cTn id="47" dur="20">
                                          <p:stCondLst>
                                            <p:cond delay="487"/>
                                          </p:stCondLst>
                                        </p:cTn>
                                        <p:tgtEl>
                                          <p:spTgt spid="4">
                                            <p:txEl>
                                              <p:pRg st="3" end="3"/>
                                            </p:txEl>
                                          </p:spTgt>
                                        </p:tgtEl>
                                      </p:cBhvr>
                                      <p:to x="100000" y="60000"/>
                                    </p:animScale>
                                    <p:animScale>
                                      <p:cBhvr>
                                        <p:cTn id="48" dur="124" decel="50000">
                                          <p:stCondLst>
                                            <p:cond delay="507"/>
                                          </p:stCondLst>
                                        </p:cTn>
                                        <p:tgtEl>
                                          <p:spTgt spid="4">
                                            <p:txEl>
                                              <p:pRg st="3" end="3"/>
                                            </p:txEl>
                                          </p:spTgt>
                                        </p:tgtEl>
                                      </p:cBhvr>
                                      <p:to x="100000" y="100000"/>
                                    </p:animScale>
                                    <p:animScale>
                                      <p:cBhvr>
                                        <p:cTn id="49" dur="20">
                                          <p:stCondLst>
                                            <p:cond delay="984"/>
                                          </p:stCondLst>
                                        </p:cTn>
                                        <p:tgtEl>
                                          <p:spTgt spid="4">
                                            <p:txEl>
                                              <p:pRg st="3" end="3"/>
                                            </p:txEl>
                                          </p:spTgt>
                                        </p:tgtEl>
                                      </p:cBhvr>
                                      <p:to x="100000" y="80000"/>
                                    </p:animScale>
                                    <p:animScale>
                                      <p:cBhvr>
                                        <p:cTn id="50" dur="124" decel="50000">
                                          <p:stCondLst>
                                            <p:cond delay="1004"/>
                                          </p:stCondLst>
                                        </p:cTn>
                                        <p:tgtEl>
                                          <p:spTgt spid="4">
                                            <p:txEl>
                                              <p:pRg st="3" end="3"/>
                                            </p:txEl>
                                          </p:spTgt>
                                        </p:tgtEl>
                                      </p:cBhvr>
                                      <p:to x="100000" y="100000"/>
                                    </p:animScale>
                                    <p:animScale>
                                      <p:cBhvr>
                                        <p:cTn id="51" dur="20">
                                          <p:stCondLst>
                                            <p:cond delay="1231"/>
                                          </p:stCondLst>
                                        </p:cTn>
                                        <p:tgtEl>
                                          <p:spTgt spid="4">
                                            <p:txEl>
                                              <p:pRg st="3" end="3"/>
                                            </p:txEl>
                                          </p:spTgt>
                                        </p:tgtEl>
                                      </p:cBhvr>
                                      <p:to x="100000" y="90000"/>
                                    </p:animScale>
                                    <p:animScale>
                                      <p:cBhvr>
                                        <p:cTn id="52" dur="124" decel="50000">
                                          <p:stCondLst>
                                            <p:cond delay="1251"/>
                                          </p:stCondLst>
                                        </p:cTn>
                                        <p:tgtEl>
                                          <p:spTgt spid="4">
                                            <p:txEl>
                                              <p:pRg st="3" end="3"/>
                                            </p:txEl>
                                          </p:spTgt>
                                        </p:tgtEl>
                                      </p:cBhvr>
                                      <p:to x="100000" y="100000"/>
                                    </p:animScale>
                                    <p:animScale>
                                      <p:cBhvr>
                                        <p:cTn id="53" dur="20">
                                          <p:stCondLst>
                                            <p:cond delay="1356"/>
                                          </p:stCondLst>
                                        </p:cTn>
                                        <p:tgtEl>
                                          <p:spTgt spid="4">
                                            <p:txEl>
                                              <p:pRg st="3" end="3"/>
                                            </p:txEl>
                                          </p:spTgt>
                                        </p:tgtEl>
                                      </p:cBhvr>
                                      <p:to x="100000" y="95000"/>
                                    </p:animScale>
                                    <p:animScale>
                                      <p:cBhvr>
                                        <p:cTn id="54" dur="124" decel="50000">
                                          <p:stCondLst>
                                            <p:cond delay="1376"/>
                                          </p:stCondLst>
                                        </p:cTn>
                                        <p:tgtEl>
                                          <p:spTgt spid="4">
                                            <p:txEl>
                                              <p:pRg st="3" end="3"/>
                                            </p:txEl>
                                          </p:spTgt>
                                        </p:tgtEl>
                                      </p:cBhvr>
                                      <p:to x="100000" y="100000"/>
                                    </p:animScale>
                                  </p:childTnLst>
                                </p:cTn>
                              </p:par>
                              <p:par>
                                <p:cTn id="55" presetID="35" presetClass="path" presetSubtype="0" accel="50000" decel="50000" fill="hold" nodeType="withEffect">
                                  <p:stCondLst>
                                    <p:cond delay="750"/>
                                  </p:stCondLst>
                                  <p:childTnLst>
                                    <p:animMotion origin="layout" path="M 0 0 L -0.25 0 E" pathEditMode="relative" ptsTypes="">
                                      <p:cBhvr>
                                        <p:cTn id="56" dur="1000" fill="hold"/>
                                        <p:tgtEl>
                                          <p:spTgt spid="1027"/>
                                        </p:tgtEl>
                                        <p:attrNameLst>
                                          <p:attrName>ppt_x</p:attrName>
                                          <p:attrName>ppt_y</p:attrName>
                                        </p:attrNameLst>
                                      </p:cBhvr>
                                    </p:animMotion>
                                  </p:childTnLst>
                                </p:cTn>
                              </p:par>
                              <p:par>
                                <p:cTn id="57" presetID="63" presetClass="path" presetSubtype="0" accel="50000" decel="50000" fill="hold" nodeType="withEffect">
                                  <p:stCondLst>
                                    <p:cond delay="750"/>
                                  </p:stCondLst>
                                  <p:childTnLst>
                                    <p:animMotion origin="layout" path="M 4.16667E-6 4.18131E-6 L 0.27552 4.18131E-6 " pathEditMode="relative" rAng="0" ptsTypes="AA">
                                      <p:cBhvr>
                                        <p:cTn id="58" dur="1000" fill="hold"/>
                                        <p:tgtEl>
                                          <p:spTgt spid="1026"/>
                                        </p:tgtEl>
                                        <p:attrNameLst>
                                          <p:attrName>ppt_x</p:attrName>
                                          <p:attrName>ppt_y</p:attrName>
                                        </p:attrNameLst>
                                      </p:cBhvr>
                                      <p:rCtr x="13785" y="0"/>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3"/>
                </p:tgtEl>
              </p:cMediaNode>
            </p:audio>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839200" cy="6400800"/>
          </a:xfrm>
          <a:ln w="76200">
            <a:solidFill>
              <a:srgbClr val="1E17A9"/>
            </a:solidFill>
          </a:ln>
        </p:spPr>
        <p:style>
          <a:lnRef idx="2">
            <a:schemeClr val="accent4"/>
          </a:lnRef>
          <a:fillRef idx="1">
            <a:schemeClr val="lt1"/>
          </a:fillRef>
          <a:effectRef idx="0">
            <a:schemeClr val="accent4"/>
          </a:effectRef>
          <a:fontRef idx="minor">
            <a:schemeClr val="dk1"/>
          </a:fontRef>
        </p:style>
        <p:txBody>
          <a:bodyPr>
            <a:normAutofit/>
          </a:bodyPr>
          <a:lstStyle/>
          <a:p>
            <a:pPr algn="just" rtl="1"/>
            <a:r>
              <a:rPr lang="ar-SA" sz="3100" b="1" dirty="0"/>
              <a:t>فى إطار العمليات المتسارعــة للتــحول إلى مجتمع المعلــومــات وصناعـات المعرفة بدأت تظـهـر ممارسـات جديدة لقياس الرأى العام عبر شبكة الإنترنت، وتأسست بالفعل شركات ومراكز متخصصـة فى إجــراء وتحليــل استطلاعـات الرأى العام الفورية </a:t>
            </a:r>
            <a:r>
              <a:rPr lang="ar-SA" sz="3100" b="1" dirty="0" smtClean="0"/>
              <a:t>الإل</a:t>
            </a:r>
            <a:r>
              <a:rPr lang="ar-EG" sz="3100" b="1" dirty="0"/>
              <a:t>ـ</a:t>
            </a:r>
            <a:r>
              <a:rPr lang="ar-SA" sz="3100" b="1" dirty="0" smtClean="0"/>
              <a:t>كت</a:t>
            </a:r>
            <a:r>
              <a:rPr lang="ar-EG" sz="3100" b="1" dirty="0" smtClean="0"/>
              <a:t>ـ</a:t>
            </a:r>
            <a:r>
              <a:rPr lang="ar-SA" sz="3100" b="1" dirty="0" smtClean="0"/>
              <a:t>رون</a:t>
            </a:r>
            <a:r>
              <a:rPr lang="ar-EG" sz="3100" b="1" dirty="0" smtClean="0"/>
              <a:t>ـ</a:t>
            </a:r>
            <a:r>
              <a:rPr lang="ar-SA" sz="3100" b="1" dirty="0" smtClean="0"/>
              <a:t>ي</a:t>
            </a:r>
            <a:r>
              <a:rPr lang="ar-EG" sz="3100" b="1" dirty="0" smtClean="0"/>
              <a:t>ـ</a:t>
            </a:r>
            <a:r>
              <a:rPr lang="ar-SA" sz="3100" b="1" dirty="0" smtClean="0"/>
              <a:t>ة</a:t>
            </a:r>
            <a:r>
              <a:rPr lang="en-US" sz="3100" b="1" dirty="0" smtClean="0"/>
              <a:t> </a:t>
            </a:r>
            <a:endParaRPr lang="ar-EG" sz="3100" b="1" dirty="0" smtClean="0"/>
          </a:p>
          <a:p>
            <a:pPr marL="0" indent="0" algn="ctr" rtl="1">
              <a:buNone/>
            </a:pPr>
            <a:r>
              <a:rPr lang="ar-SA" sz="3400" b="1" dirty="0" smtClean="0"/>
              <a:t> </a:t>
            </a:r>
            <a:r>
              <a:rPr lang="en-US" sz="3400" b="1" dirty="0" smtClean="0"/>
              <a:t>  </a:t>
            </a:r>
            <a:r>
              <a:rPr lang="en-US" sz="3400" b="1" dirty="0" smtClean="0">
                <a:solidFill>
                  <a:srgbClr val="FF0000"/>
                </a:solidFill>
              </a:rPr>
              <a:t>Online polling</a:t>
            </a:r>
          </a:p>
          <a:p>
            <a:pPr algn="just" rtl="1"/>
            <a:endParaRPr lang="en-US" sz="3100" b="1" dirty="0" smtClean="0"/>
          </a:p>
          <a:p>
            <a:pPr algn="just" rtl="1"/>
            <a:r>
              <a:rPr lang="ar-SA" sz="3100" b="1" dirty="0" smtClean="0"/>
              <a:t>وقد </a:t>
            </a:r>
            <a:r>
              <a:rPr lang="ar-SA" sz="3100" b="1" dirty="0"/>
              <a:t>أثـار هـذا النمـط الجــديد جـدلاً ونقاشًا حول مدى دقـة وموضـوعـيـة نتائجه، وعلاقته بإشـكالية العــدل والمســتواة داخــل المجتمع وبين المجتمعات ، وبين من يملكون أجهزة كمبيوتر وتتوافر لديهم خدمات الإتصال والإنترنت ، وبين من لا يملكون أو يملكون لكنهم يعانون من أمية الكمبيوتر والإنترنت  </a:t>
            </a:r>
            <a:r>
              <a:rPr lang="en-US" sz="3100" b="1" dirty="0" smtClean="0"/>
              <a:t>.</a:t>
            </a:r>
            <a:endParaRPr lang="en-US" sz="3100" b="1" dirty="0"/>
          </a:p>
        </p:txBody>
      </p:sp>
      <p:pic>
        <p:nvPicPr>
          <p:cNvPr id="23554" name="Picture 2" descr="D:\علاقات عامة\خاص د.اسماء\كتاب الرأى العام\صور\1\shutterstock_17843430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2301971"/>
            <a:ext cx="2819400" cy="1508029"/>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36187058"/>
      </p:ext>
    </p:extLst>
  </p:cSld>
  <p:clrMapOvr>
    <a:masterClrMapping/>
  </p:clrMapOvr>
  <mc:AlternateContent xmlns:mc="http://schemas.openxmlformats.org/markup-compatibility/2006" xmlns:p14="http://schemas.microsoft.com/office/powerpoint/2010/main">
    <mc:Choice Requires="p14">
      <p:transition spd="slow" p14:dur="2000" advTm="30198">
        <p14:prism isContent="1"/>
      </p:transition>
    </mc:Choice>
    <mc:Fallback xmlns="">
      <p:transition spd="slow" advTm="301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990600"/>
            <a:ext cx="8305800" cy="4495800"/>
          </a:xfrm>
          <a:ln w="57150">
            <a:solidFill>
              <a:srgbClr val="1E17A9"/>
            </a:solidFill>
            <a:prstDash val="sysDash"/>
          </a:ln>
        </p:spPr>
        <p:style>
          <a:lnRef idx="2">
            <a:schemeClr val="accent5"/>
          </a:lnRef>
          <a:fillRef idx="1">
            <a:schemeClr val="lt1"/>
          </a:fillRef>
          <a:effectRef idx="0">
            <a:schemeClr val="accent5"/>
          </a:effectRef>
          <a:fontRef idx="minor">
            <a:schemeClr val="dk1"/>
          </a:fontRef>
        </p:style>
        <p:txBody>
          <a:bodyPr>
            <a:normAutofit/>
          </a:bodyPr>
          <a:lstStyle/>
          <a:p>
            <a:pPr algn="just" rtl="1"/>
            <a:r>
              <a:rPr lang="en-US" sz="3600" b="1" dirty="0"/>
              <a:t> </a:t>
            </a:r>
            <a:r>
              <a:rPr lang="ar-SA" sz="3600" b="1" dirty="0"/>
              <a:t>وبداية تجـدر الإشارة إلى أن الأسالــيب الحديثــة فى قياس الرأى العام سواء من خلال المسح أو الاستطلاع هى ثمرة تطور تاريخى يزيد عن 75 سنة ، شهــد جــدلاً ونقـاشًا عنيـفًا حول الأسس النظرية والنـتائــج العـمـلية لأساليب قياس الرأى العام</a:t>
            </a:r>
            <a:r>
              <a:rPr lang="ar-SA" sz="3600" b="1" dirty="0" smtClean="0"/>
              <a:t>،</a:t>
            </a:r>
            <a:endParaRPr lang="ar-EG" sz="3600" b="1" dirty="0" smtClean="0"/>
          </a:p>
          <a:p>
            <a:pPr algn="just" rtl="1"/>
            <a:r>
              <a:rPr lang="ar-SA" sz="3600" b="1" dirty="0" smtClean="0"/>
              <a:t> </a:t>
            </a:r>
            <a:r>
              <a:rPr lang="ar-SA" sz="3600" b="1" dirty="0"/>
              <a:t>وقد غلبت على هذا النقاش الجوانب العملية أكثر من الجوانب النظرية المجردة</a:t>
            </a:r>
            <a:r>
              <a:rPr lang="en-US" sz="3600" b="1" dirty="0" smtClean="0"/>
              <a:t>.</a:t>
            </a:r>
            <a:endParaRPr lang="en-US" sz="3600" b="1" dirty="0"/>
          </a:p>
        </p:txBody>
      </p:sp>
      <p:pic>
        <p:nvPicPr>
          <p:cNvPr id="24578" name="Picture 2" descr="D:\علاقات عامة\خاص د.اسماء\كتاب الرأى العام\صور\1\6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219" y="4845324"/>
            <a:ext cx="3391581" cy="2012676"/>
          </a:xfrm>
          <a:prstGeom prst="rect">
            <a:avLst/>
          </a:prstGeom>
          <a:ln w="38100" cap="sq">
            <a:solidFill>
              <a:srgbClr val="1E17A9"/>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15325169"/>
      </p:ext>
    </p:extLst>
  </p:cSld>
  <p:clrMapOvr>
    <a:masterClrMapping/>
  </p:clrMapOvr>
  <mc:AlternateContent xmlns:mc="http://schemas.openxmlformats.org/markup-compatibility/2006" xmlns:p14="http://schemas.microsoft.com/office/powerpoint/2010/main">
    <mc:Choice Requires="p14">
      <p:transition spd="slow" p14:dur="2000" advTm="25669">
        <p14:prism isContent="1"/>
      </p:transition>
    </mc:Choice>
    <mc:Fallback xmlns="">
      <p:transition spd="slow" advTm="256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24578"/>
                                        </p:tgtEl>
                                        <p:attrNameLst>
                                          <p:attrName>style.visibility</p:attrName>
                                        </p:attrNameLst>
                                      </p:cBhvr>
                                      <p:to>
                                        <p:strVal val="visible"/>
                                      </p:to>
                                    </p:set>
                                    <p:animEffect transition="in" filter="fade">
                                      <p:cBhvr>
                                        <p:cTn id="9" dur="750"/>
                                        <p:tgtEl>
                                          <p:spTgt spid="24578"/>
                                        </p:tgtEl>
                                      </p:cBhvr>
                                    </p:animEffect>
                                    <p:anim calcmode="lin" valueType="num">
                                      <p:cBhvr>
                                        <p:cTn id="10" dur="750" fill="hold"/>
                                        <p:tgtEl>
                                          <p:spTgt spid="24578"/>
                                        </p:tgtEl>
                                        <p:attrNameLst>
                                          <p:attrName>ppt_x</p:attrName>
                                        </p:attrNameLst>
                                      </p:cBhvr>
                                      <p:tavLst>
                                        <p:tav tm="0">
                                          <p:val>
                                            <p:strVal val="#ppt_x"/>
                                          </p:val>
                                        </p:tav>
                                        <p:tav tm="100000">
                                          <p:val>
                                            <p:strVal val="#ppt_x"/>
                                          </p:val>
                                        </p:tav>
                                      </p:tavLst>
                                    </p:anim>
                                    <p:anim calcmode="lin" valueType="num">
                                      <p:cBhvr>
                                        <p:cTn id="11" dur="750" fill="hold"/>
                                        <p:tgtEl>
                                          <p:spTgt spid="245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57201"/>
            <a:ext cx="8382000" cy="5714999"/>
          </a:xfrm>
          <a:ln w="57150">
            <a:solidFill>
              <a:srgbClr val="1E17A9"/>
            </a:solidFill>
          </a:ln>
        </p:spPr>
        <p:style>
          <a:lnRef idx="2">
            <a:schemeClr val="accent2"/>
          </a:lnRef>
          <a:fillRef idx="1">
            <a:schemeClr val="lt1"/>
          </a:fillRef>
          <a:effectRef idx="0">
            <a:schemeClr val="accent2"/>
          </a:effectRef>
          <a:fontRef idx="minor">
            <a:schemeClr val="dk1"/>
          </a:fontRef>
        </p:style>
        <p:txBody>
          <a:bodyPr/>
          <a:lstStyle/>
          <a:p>
            <a:pPr algn="just" rtl="1"/>
            <a:r>
              <a:rPr lang="ar-SA" b="1" dirty="0"/>
              <a:t>ويمكن القول إن البداية العملية لاستطلاعات الرأى العام ترجـع إلى عام 1935 </a:t>
            </a:r>
            <a:endParaRPr lang="ar-EG" b="1" dirty="0" smtClean="0"/>
          </a:p>
          <a:p>
            <a:pPr algn="just" rtl="1"/>
            <a:r>
              <a:rPr lang="ar-SA" b="1" dirty="0" smtClean="0">
                <a:solidFill>
                  <a:srgbClr val="FF0000"/>
                </a:solidFill>
              </a:rPr>
              <a:t>عندما </a:t>
            </a:r>
            <a:r>
              <a:rPr lang="ar-SA" b="1" dirty="0">
                <a:solidFill>
                  <a:srgbClr val="FF0000"/>
                </a:solidFill>
              </a:rPr>
              <a:t>أجرى جورج </a:t>
            </a:r>
            <a:r>
              <a:rPr lang="ar-SA" b="1" dirty="0" smtClean="0">
                <a:solidFill>
                  <a:srgbClr val="FF0000"/>
                </a:solidFill>
              </a:rPr>
              <a:t>جالوبوارشيبالد </a:t>
            </a:r>
            <a:r>
              <a:rPr lang="ar-SA" b="1" dirty="0">
                <a:solidFill>
                  <a:srgbClr val="FF0000"/>
                </a:solidFill>
              </a:rPr>
              <a:t>كروسلى</a:t>
            </a:r>
            <a:r>
              <a:rPr lang="en-US" b="1" dirty="0">
                <a:solidFill>
                  <a:srgbClr val="FF0000"/>
                </a:solidFill>
              </a:rPr>
              <a:t> </a:t>
            </a:r>
            <a:r>
              <a:rPr lang="ar-SA" b="1" dirty="0" smtClean="0">
                <a:solidFill>
                  <a:srgbClr val="FF0000"/>
                </a:solidFill>
              </a:rPr>
              <a:t>والمو </a:t>
            </a:r>
            <a:r>
              <a:rPr lang="ar-SA" b="1" dirty="0">
                <a:solidFill>
                  <a:srgbClr val="FF0000"/>
                </a:solidFill>
              </a:rPr>
              <a:t>روبر</a:t>
            </a:r>
            <a:r>
              <a:rPr lang="en-US" b="1" dirty="0">
                <a:solidFill>
                  <a:srgbClr val="FF0000"/>
                </a:solidFill>
              </a:rPr>
              <a:t> </a:t>
            </a:r>
            <a:r>
              <a:rPr lang="ar-SA" b="1" dirty="0" smtClean="0">
                <a:solidFill>
                  <a:srgbClr val="FF0000"/>
                </a:solidFill>
              </a:rPr>
              <a:t>استطلاعات </a:t>
            </a:r>
            <a:r>
              <a:rPr lang="ar-SA" b="1" dirty="0">
                <a:solidFill>
                  <a:srgbClr val="FF0000"/>
                </a:solidFill>
              </a:rPr>
              <a:t>للرأى ، للتنــبؤ بنتـيجة انتـخابـات الرئاسـة الأمريكيــة </a:t>
            </a:r>
            <a:endParaRPr lang="en-US" b="1" dirty="0" smtClean="0">
              <a:solidFill>
                <a:srgbClr val="FF0000"/>
              </a:solidFill>
            </a:endParaRPr>
          </a:p>
          <a:p>
            <a:pPr algn="just" rtl="1"/>
            <a:r>
              <a:rPr lang="ar-SA" b="1" dirty="0" smtClean="0"/>
              <a:t> </a:t>
            </a:r>
            <a:r>
              <a:rPr lang="ar-SA" b="1" dirty="0"/>
              <a:t>وخلال هذه السنـوات الطويلة وعبر الممارسة العملية  والنجاح أحيانًا والفشل فى أحيان أخرى تطورت أساليب قياس الرأى العام واتخذت طابعًا </a:t>
            </a:r>
            <a:r>
              <a:rPr lang="ar-SA" b="1" dirty="0" smtClean="0"/>
              <a:t>عمليًا</a:t>
            </a:r>
            <a:endParaRPr lang="ar-EG" b="1" dirty="0" smtClean="0"/>
          </a:p>
          <a:p>
            <a:pPr algn="just" rtl="1"/>
            <a:r>
              <a:rPr lang="ar-SA" b="1" dirty="0" smtClean="0">
                <a:solidFill>
                  <a:srgbClr val="FF0000"/>
                </a:solidFill>
              </a:rPr>
              <a:t> </a:t>
            </a:r>
            <a:r>
              <a:rPr lang="ar-SA" b="1" dirty="0">
                <a:solidFill>
                  <a:srgbClr val="FF0000"/>
                </a:solidFill>
              </a:rPr>
              <a:t>كما انتشر استخدامها خارج الولايـات المتـحدة التى تعتبــر الدولة الرائدة فى مجال دراسة وقياس الرأى العام </a:t>
            </a:r>
            <a:r>
              <a:rPr lang="en-US" b="1" dirty="0" smtClean="0">
                <a:solidFill>
                  <a:srgbClr val="FF0000"/>
                </a:solidFill>
              </a:rPr>
              <a:t>.</a:t>
            </a:r>
            <a:endParaRPr lang="en-US" b="1" dirty="0">
              <a:solidFill>
                <a:srgbClr val="FF00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07116753"/>
      </p:ext>
    </p:extLst>
  </p:cSld>
  <p:clrMapOvr>
    <a:masterClrMapping/>
  </p:clrMapOvr>
  <mc:AlternateContent xmlns:mc="http://schemas.openxmlformats.org/markup-compatibility/2006" xmlns:p14="http://schemas.microsoft.com/office/powerpoint/2010/main">
    <mc:Choice Requires="p14">
      <p:transition spd="slow" p14:dur="1300" advTm="17265">
        <p14:pan dir="u"/>
      </p:transition>
    </mc:Choice>
    <mc:Fallback xmlns="">
      <p:transition spd="slow" advTm="172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5"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 calcmode="lin" valueType="num">
                                      <p:cBhvr>
                                        <p:cTn id="9"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0"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1"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2"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par>
                                <p:cTn id="13" presetID="15"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
                                            <p:txEl>
                                              <p:pRg st="1" end="1"/>
                                            </p:txEl>
                                          </p:spTgt>
                                        </p:tgtEl>
                                        <p:attrNameLst>
                                          <p:attrName>ppt_y</p:attrName>
                                        </p:attrNameLst>
                                      </p:cBhvr>
                                      <p:tavLst>
                                        <p:tav tm="0" fmla="#ppt_y+(sin(-2*pi*(1-$))*-#ppt_x+cos(-2*pi*(1-$))*(1-#ppt_y))*(1-$)">
                                          <p:val>
                                            <p:fltVal val="0"/>
                                          </p:val>
                                        </p:tav>
                                        <p:tav tm="100000">
                                          <p:val>
                                            <p:fltVal val="1"/>
                                          </p:val>
                                        </p:tav>
                                      </p:tavLst>
                                    </p:anim>
                                  </p:childTnLst>
                                </p:cTn>
                              </p:par>
                              <p:par>
                                <p:cTn id="19" presetID="15"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3">
                                            <p:txEl>
                                              <p:pRg st="2" end="2"/>
                                            </p:txEl>
                                          </p:spTgt>
                                        </p:tgtEl>
                                        <p:attrNameLst>
                                          <p:attrName>ppt_y</p:attrName>
                                        </p:attrNameLst>
                                      </p:cBhvr>
                                      <p:tavLst>
                                        <p:tav tm="0" fmla="#ppt_y+(sin(-2*pi*(1-$))*-#ppt_x+cos(-2*pi*(1-$))*(1-#ppt_y))*(1-$)">
                                          <p:val>
                                            <p:fltVal val="0"/>
                                          </p:val>
                                        </p:tav>
                                        <p:tav tm="100000">
                                          <p:val>
                                            <p:fltVal val="1"/>
                                          </p:val>
                                        </p:tav>
                                      </p:tavLst>
                                    </p:anim>
                                  </p:childTnLst>
                                </p:cTn>
                              </p:par>
                              <p:par>
                                <p:cTn id="25" presetID="15"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p:cTn id="27"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8"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9" dur="1000" fill="hold"/>
                                        <p:tgtEl>
                                          <p:spTgt spid="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457200"/>
            <a:ext cx="8077200" cy="6019800"/>
          </a:xfrm>
          <a:ln w="76200">
            <a:solidFill>
              <a:srgbClr val="1E17A9"/>
            </a:solidFill>
          </a:ln>
        </p:spPr>
        <p:style>
          <a:lnRef idx="2">
            <a:schemeClr val="accent4"/>
          </a:lnRef>
          <a:fillRef idx="1">
            <a:schemeClr val="lt1"/>
          </a:fillRef>
          <a:effectRef idx="0">
            <a:schemeClr val="accent4"/>
          </a:effectRef>
          <a:fontRef idx="minor">
            <a:schemeClr val="dk1"/>
          </a:fontRef>
        </p:style>
        <p:txBody>
          <a:bodyPr>
            <a:noAutofit/>
          </a:bodyPr>
          <a:lstStyle/>
          <a:p>
            <a:pPr algn="just" rtl="1"/>
            <a:r>
              <a:rPr lang="en-US" sz="3500" b="1" dirty="0">
                <a:solidFill>
                  <a:srgbClr val="FF0000"/>
                </a:solidFill>
              </a:rPr>
              <a:t> </a:t>
            </a:r>
            <a:r>
              <a:rPr lang="ar-SA" sz="3500" b="1" dirty="0">
                <a:solidFill>
                  <a:srgbClr val="FF0000"/>
                </a:solidFill>
              </a:rPr>
              <a:t>وخلال الفترة من 1935 –1979  أجرى جالوب وكروسى وروبر 1013 استطلاعًا للرأى العام </a:t>
            </a:r>
            <a:r>
              <a:rPr lang="ar-SA" sz="3500" b="1" dirty="0" smtClean="0">
                <a:solidFill>
                  <a:srgbClr val="FF0000"/>
                </a:solidFill>
              </a:rPr>
              <a:t> </a:t>
            </a:r>
            <a:r>
              <a:rPr lang="ar-SA" sz="3500" b="1" u="sng" dirty="0">
                <a:solidFill>
                  <a:srgbClr val="1E17A9"/>
                </a:solidFill>
              </a:rPr>
              <a:t>سجلت تطورًا ملحوظًا </a:t>
            </a:r>
            <a:r>
              <a:rPr lang="ar-SA" sz="3500" b="1" u="sng" dirty="0" smtClean="0">
                <a:solidFill>
                  <a:srgbClr val="1E17A9"/>
                </a:solidFill>
              </a:rPr>
              <a:t>فى</a:t>
            </a:r>
            <a:endParaRPr lang="ar-EG" sz="3500" b="1" u="sng" dirty="0" smtClean="0">
              <a:solidFill>
                <a:srgbClr val="1E17A9"/>
              </a:solidFill>
            </a:endParaRPr>
          </a:p>
          <a:p>
            <a:pPr marL="0" indent="0" algn="just" rtl="1">
              <a:buNone/>
            </a:pPr>
            <a:r>
              <a:rPr lang="ar-SA" sz="2000" b="1" u="sng" dirty="0" smtClean="0">
                <a:solidFill>
                  <a:srgbClr val="1E17A9"/>
                </a:solidFill>
              </a:rPr>
              <a:t> </a:t>
            </a:r>
            <a:endParaRPr lang="ar-EG" sz="2000" b="1" u="sng" dirty="0" smtClean="0">
              <a:solidFill>
                <a:srgbClr val="1E17A9"/>
              </a:solidFill>
            </a:endParaRPr>
          </a:p>
          <a:p>
            <a:pPr algn="just" rtl="1">
              <a:buFont typeface="Wingdings" pitchFamily="2" charset="2"/>
              <a:buChar char="Ø"/>
            </a:pPr>
            <a:r>
              <a:rPr lang="ar-SA" sz="3500" b="1" dirty="0" smtClean="0">
                <a:solidFill>
                  <a:srgbClr val="002060"/>
                </a:solidFill>
              </a:rPr>
              <a:t>التخطيط </a:t>
            </a:r>
            <a:r>
              <a:rPr lang="ar-SA" sz="3500" b="1" dirty="0">
                <a:solidFill>
                  <a:srgbClr val="002060"/>
                </a:solidFill>
              </a:rPr>
              <a:t>لإجراء </a:t>
            </a:r>
            <a:r>
              <a:rPr lang="ar-SA" sz="3500" b="1" dirty="0" smtClean="0">
                <a:solidFill>
                  <a:srgbClr val="002060"/>
                </a:solidFill>
              </a:rPr>
              <a:t>الاستطلاع </a:t>
            </a:r>
            <a:endParaRPr lang="ar-EG" sz="3500" b="1" dirty="0" smtClean="0">
              <a:solidFill>
                <a:srgbClr val="002060"/>
              </a:solidFill>
            </a:endParaRPr>
          </a:p>
          <a:p>
            <a:pPr algn="just" rtl="1">
              <a:buFont typeface="Wingdings" pitchFamily="2" charset="2"/>
              <a:buChar char="Ø"/>
            </a:pPr>
            <a:r>
              <a:rPr lang="ar-SA" sz="3500" b="1" dirty="0" smtClean="0">
                <a:solidFill>
                  <a:srgbClr val="002060"/>
                </a:solidFill>
              </a:rPr>
              <a:t>والمعاينة </a:t>
            </a:r>
            <a:r>
              <a:rPr lang="ar-SA" sz="3500" b="1" dirty="0">
                <a:solidFill>
                  <a:srgbClr val="002060"/>
                </a:solidFill>
              </a:rPr>
              <a:t>وإجراء المقابلات </a:t>
            </a:r>
            <a:endParaRPr lang="ar-EG" sz="3500" b="1" dirty="0" smtClean="0">
              <a:solidFill>
                <a:srgbClr val="002060"/>
              </a:solidFill>
            </a:endParaRPr>
          </a:p>
          <a:p>
            <a:pPr algn="just" rtl="1">
              <a:buFont typeface="Wingdings" pitchFamily="2" charset="2"/>
              <a:buChar char="Ø"/>
            </a:pPr>
            <a:r>
              <a:rPr lang="ar-SA" sz="3500" b="1" dirty="0" smtClean="0">
                <a:solidFill>
                  <a:srgbClr val="002060"/>
                </a:solidFill>
              </a:rPr>
              <a:t>وتدريب </a:t>
            </a:r>
            <a:r>
              <a:rPr lang="ar-SA" sz="3500" b="1" dirty="0">
                <a:solidFill>
                  <a:srgbClr val="002060"/>
                </a:solidFill>
              </a:rPr>
              <a:t>الباحثين أو المستجوبين والمبحوثين أو المستجيبين </a:t>
            </a:r>
            <a:endParaRPr lang="ar-EG" sz="3500" b="1" dirty="0" smtClean="0">
              <a:solidFill>
                <a:srgbClr val="002060"/>
              </a:solidFill>
            </a:endParaRPr>
          </a:p>
          <a:p>
            <a:pPr algn="just" rtl="1">
              <a:buFont typeface="Wingdings" pitchFamily="2" charset="2"/>
              <a:buChar char="Ø"/>
            </a:pPr>
            <a:r>
              <a:rPr lang="ar-SA" sz="3500" b="1" dirty="0" smtClean="0">
                <a:solidFill>
                  <a:srgbClr val="002060"/>
                </a:solidFill>
              </a:rPr>
              <a:t>وأدوات </a:t>
            </a:r>
            <a:r>
              <a:rPr lang="ar-SA" sz="3500" b="1" dirty="0">
                <a:solidFill>
                  <a:srgbClr val="002060"/>
                </a:solidFill>
              </a:rPr>
              <a:t>وتكنيكات جمع البيانات خاصة الاستبيان وتحليل وعرض البيانات</a:t>
            </a:r>
            <a:r>
              <a:rPr lang="en-US" sz="3500" b="1" dirty="0" smtClean="0">
                <a:solidFill>
                  <a:srgbClr val="002060"/>
                </a:solidFill>
              </a:rPr>
              <a:t>.</a:t>
            </a:r>
            <a:endParaRPr lang="en-US" sz="3500" b="1" dirty="0">
              <a:solidFill>
                <a:srgbClr val="00206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15325169"/>
      </p:ext>
    </p:extLst>
  </p:cSld>
  <p:clrMapOvr>
    <a:masterClrMapping/>
  </p:clrMapOvr>
  <mc:AlternateContent xmlns:mc="http://schemas.openxmlformats.org/markup-compatibility/2006" xmlns:p14="http://schemas.microsoft.com/office/powerpoint/2010/main">
    <mc:Choice Requires="p14">
      <p:transition spd="slow" p14:dur="2000" advTm="28682">
        <p14:prism isContent="1"/>
      </p:transition>
    </mc:Choice>
    <mc:Fallback xmlns="">
      <p:transition spd="slow" advTm="286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2" presetClass="entr" presetSubtype="4" fill="hold" nodeType="afterEffect">
                                  <p:stCondLst>
                                    <p:cond delay="750"/>
                                  </p:stCondLst>
                                  <p:childTnLst>
                                    <p:set>
                                      <p:cBhvr>
                                        <p:cTn id="9" dur="1" fill="hold">
                                          <p:stCondLst>
                                            <p:cond delay="0"/>
                                          </p:stCondLst>
                                        </p:cTn>
                                        <p:tgtEl>
                                          <p:spTgt spid="3">
                                            <p:txEl>
                                              <p:pRg st="2" end="2"/>
                                            </p:txEl>
                                          </p:spTgt>
                                        </p:tgtEl>
                                        <p:attrNameLst>
                                          <p:attrName>style.visibility</p:attrName>
                                        </p:attrNameLst>
                                      </p:cBhvr>
                                      <p:to>
                                        <p:strVal val="visible"/>
                                      </p:to>
                                    </p:set>
                                    <p:anim calcmode="lin" valueType="num">
                                      <p:cBhvr additive="base">
                                        <p:cTn id="1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2" fill="hold">
                            <p:stCondLst>
                              <p:cond delay="1251"/>
                            </p:stCondLst>
                            <p:childTnLst>
                              <p:par>
                                <p:cTn id="13" presetID="2" presetClass="entr" presetSubtype="4" fill="hold" nodeType="afterEffect">
                                  <p:stCondLst>
                                    <p:cond delay="75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17" fill="hold">
                            <p:stCondLst>
                              <p:cond delay="2501"/>
                            </p:stCondLst>
                            <p:childTnLst>
                              <p:par>
                                <p:cTn id="18" presetID="2" presetClass="entr" presetSubtype="4" fill="hold" nodeType="afterEffect">
                                  <p:stCondLst>
                                    <p:cond delay="750"/>
                                  </p:stCondLst>
                                  <p:childTnLst>
                                    <p:set>
                                      <p:cBhvr>
                                        <p:cTn id="19" dur="1" fill="hold">
                                          <p:stCondLst>
                                            <p:cond delay="0"/>
                                          </p:stCondLst>
                                        </p:cTn>
                                        <p:tgtEl>
                                          <p:spTgt spid="3">
                                            <p:txEl>
                                              <p:pRg st="4" end="4"/>
                                            </p:txEl>
                                          </p:spTgt>
                                        </p:tgtEl>
                                        <p:attrNameLst>
                                          <p:attrName>style.visibility</p:attrName>
                                        </p:attrNameLst>
                                      </p:cBhvr>
                                      <p:to>
                                        <p:strVal val="visible"/>
                                      </p:to>
                                    </p:set>
                                    <p:anim calcmode="lin" valueType="num">
                                      <p:cBhvr additive="base">
                                        <p:cTn id="2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2" fill="hold">
                            <p:stCondLst>
                              <p:cond delay="3751"/>
                            </p:stCondLst>
                            <p:childTnLst>
                              <p:par>
                                <p:cTn id="23" presetID="2" presetClass="entr" presetSubtype="4" fill="hold" nodeType="afterEffect">
                                  <p:stCondLst>
                                    <p:cond delay="75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304800"/>
            <a:ext cx="8153400" cy="6248400"/>
          </a:xfrm>
          <a:ln w="38100"/>
        </p:spPr>
        <p:style>
          <a:lnRef idx="2">
            <a:schemeClr val="accent4"/>
          </a:lnRef>
          <a:fillRef idx="1">
            <a:schemeClr val="lt1"/>
          </a:fillRef>
          <a:effectRef idx="0">
            <a:schemeClr val="accent4"/>
          </a:effectRef>
          <a:fontRef idx="minor">
            <a:schemeClr val="dk1"/>
          </a:fontRef>
        </p:style>
        <p:txBody>
          <a:bodyPr>
            <a:normAutofit/>
          </a:bodyPr>
          <a:lstStyle/>
          <a:p>
            <a:pPr algn="just">
              <a:buFont typeface="Wingdings" pitchFamily="2" charset="2"/>
              <a:buChar char="§"/>
            </a:pPr>
            <a:r>
              <a:rPr lang="ar-SA" sz="3400" b="1" dirty="0">
                <a:solidFill>
                  <a:srgbClr val="002060"/>
                </a:solidFill>
              </a:rPr>
              <a:t>علاوة على التوصية بمواصلة الجهود البحثية الرامية إلى التكامل المنهجى بين العلوم المختلفة التى تهتم بمسوح واستطلاعات الرأى </a:t>
            </a:r>
            <a:r>
              <a:rPr lang="ar-SA" sz="3400" b="1" dirty="0" smtClean="0">
                <a:solidFill>
                  <a:srgbClr val="002060"/>
                </a:solidFill>
              </a:rPr>
              <a:t>العام</a:t>
            </a:r>
            <a:endParaRPr lang="en-US" sz="3400" b="1" dirty="0" smtClean="0">
              <a:solidFill>
                <a:srgbClr val="002060"/>
              </a:solidFill>
            </a:endParaRPr>
          </a:p>
          <a:p>
            <a:pPr marL="0" indent="0" algn="just">
              <a:buNone/>
            </a:pPr>
            <a:endParaRPr lang="en-US" sz="1600" b="1" dirty="0" smtClean="0">
              <a:solidFill>
                <a:srgbClr val="002060"/>
              </a:solidFill>
            </a:endParaRPr>
          </a:p>
          <a:p>
            <a:pPr algn="just" rtl="1">
              <a:buFont typeface="Wingdings" pitchFamily="2" charset="2"/>
              <a:buChar char="§"/>
            </a:pPr>
            <a:r>
              <a:rPr lang="ar-SA" sz="3300" b="1" dirty="0" smtClean="0"/>
              <a:t>وفى </a:t>
            </a:r>
            <a:r>
              <a:rPr lang="ar-SA" sz="3300" b="1" dirty="0"/>
              <a:t>التسعينيــات ومع التطور التكنولوجــى وثورة الإتصـالات </a:t>
            </a:r>
            <a:r>
              <a:rPr lang="ar-SA" sz="3300" b="1" dirty="0" smtClean="0"/>
              <a:t>والحاسـبات </a:t>
            </a:r>
            <a:r>
              <a:rPr lang="ar-SA" sz="3300" b="1" dirty="0"/>
              <a:t>أخـذت أساليب القياس فى الاستطلاعات والمسوح دفعة نحو التحول من دائرة المهنة أو فن التنبؤات إلى دائرة </a:t>
            </a:r>
            <a:r>
              <a:rPr lang="ar-SA" sz="3300" b="1" dirty="0" smtClean="0"/>
              <a:t>العـلـم</a:t>
            </a:r>
            <a:endParaRPr lang="en-US" sz="3300" b="1" dirty="0" smtClean="0"/>
          </a:p>
          <a:p>
            <a:pPr marL="0" indent="0" algn="just" rtl="1">
              <a:buNone/>
            </a:pPr>
            <a:r>
              <a:rPr lang="ar-SA" sz="1200" b="1" dirty="0" smtClean="0"/>
              <a:t> </a:t>
            </a:r>
            <a:endParaRPr lang="en-US" sz="1200" b="1" dirty="0" smtClean="0"/>
          </a:p>
          <a:p>
            <a:pPr algn="just" rtl="1">
              <a:buFont typeface="Wingdings" pitchFamily="2" charset="2"/>
              <a:buChar char="§"/>
            </a:pPr>
            <a:r>
              <a:rPr lang="ar-SA" sz="3300" b="1" dirty="0" smtClean="0">
                <a:solidFill>
                  <a:srgbClr val="002060"/>
                </a:solidFill>
              </a:rPr>
              <a:t>ونشطت </a:t>
            </a:r>
            <a:r>
              <a:rPr lang="ar-SA" sz="3300" b="1" dirty="0">
                <a:solidFill>
                  <a:srgbClr val="002060"/>
                </a:solidFill>
              </a:rPr>
              <a:t>الجهود البحثية والعلمية نحو تطوير عمليات وضع الأسئلة وتحديد الدلالات اللغوية وترتيب الأسئلة وقوائم الاستجابات، وسحب </a:t>
            </a:r>
            <a:r>
              <a:rPr lang="ar-SA" sz="3300" b="1" dirty="0" smtClean="0">
                <a:solidFill>
                  <a:srgbClr val="002060"/>
                </a:solidFill>
              </a:rPr>
              <a:t>العينـات</a:t>
            </a:r>
            <a:endParaRPr lang="en-US" sz="3300" b="1" dirty="0" smtClean="0">
              <a:solidFill>
                <a:srgbClr val="00206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15325169"/>
      </p:ext>
    </p:extLst>
  </p:cSld>
  <p:clrMapOvr>
    <a:masterClrMapping/>
  </p:clrMapOvr>
  <mc:AlternateContent xmlns:mc="http://schemas.openxmlformats.org/markup-compatibility/2006" xmlns:p14="http://schemas.microsoft.com/office/powerpoint/2010/main">
    <mc:Choice Requires="p14">
      <p:transition spd="slow" p14:dur="2000" advTm="34753">
        <p14:prism isContent="1"/>
      </p:transition>
    </mc:Choice>
    <mc:Fallback xmlns="">
      <p:transition spd="slow" advTm="347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685800"/>
            <a:ext cx="8153400" cy="4724400"/>
          </a:xfrm>
          <a:ln w="76200">
            <a:solidFill>
              <a:srgbClr val="1E17A9"/>
            </a:solidFill>
          </a:ln>
        </p:spPr>
        <p:style>
          <a:lnRef idx="2">
            <a:schemeClr val="accent6"/>
          </a:lnRef>
          <a:fillRef idx="1">
            <a:schemeClr val="lt1"/>
          </a:fillRef>
          <a:effectRef idx="0">
            <a:schemeClr val="accent6"/>
          </a:effectRef>
          <a:fontRef idx="minor">
            <a:schemeClr val="dk1"/>
          </a:fontRef>
        </p:style>
        <p:txBody>
          <a:bodyPr/>
          <a:lstStyle/>
          <a:p>
            <a:pPr algn="just"/>
            <a:r>
              <a:rPr lang="ar-SA" sz="3600" b="1" dirty="0" smtClean="0"/>
              <a:t>وازداد أيضاً الاهتمـام بالمستوييــن الكـلـى والجـزئى فى قيـاس الرأى العام</a:t>
            </a:r>
            <a:endParaRPr lang="ar-EG" sz="3600" b="1" dirty="0" smtClean="0"/>
          </a:p>
          <a:p>
            <a:pPr algn="just"/>
            <a:r>
              <a:rPr lang="ar-SA" sz="3600" b="1" dirty="0" smtClean="0"/>
              <a:t>بالإضــافة إلى استخــدام أساليـب كميـة وكيفيـة فى التعــرف على آراء الجمـهور. </a:t>
            </a:r>
            <a:endParaRPr lang="ar-EG" sz="3600" b="1" dirty="0" smtClean="0"/>
          </a:p>
          <a:p>
            <a:pPr algn="just"/>
            <a:r>
              <a:rPr lang="ar-SA" sz="3600" b="1" dirty="0" smtClean="0"/>
              <a:t>من جانب آخر تسارعت عملية التكامل بين بحوث الإتصال والرأى العام لتشـكل ميدان أكثر تـكـاملاً من الناحيتيـن النظرية والمنهجية</a:t>
            </a:r>
            <a:r>
              <a:rPr lang="en-US" sz="3600" b="1" dirty="0" smtClean="0"/>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90745258"/>
      </p:ext>
    </p:extLst>
  </p:cSld>
  <p:clrMapOvr>
    <a:masterClrMapping/>
  </p:clrMapOvr>
  <mc:AlternateContent xmlns:mc="http://schemas.openxmlformats.org/markup-compatibility/2006" xmlns:p14="http://schemas.microsoft.com/office/powerpoint/2010/main">
    <mc:Choice Requires="p14">
      <p:transition spd="slow" p14:dur="1600" advTm="34814">
        <p14:prism dir="r" isContent="1"/>
      </p:transition>
    </mc:Choice>
    <mc:Fallback xmlns="">
      <p:transition spd="slow" advTm="348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2" presetClass="entr" presetSubtype="4" fill="hold" nodeType="afterEffect">
                                  <p:stCondLst>
                                    <p:cond delay="250"/>
                                  </p:stCondLst>
                                  <p:childTnLst>
                                    <p:set>
                                      <p:cBhvr>
                                        <p:cTn id="9" dur="1" fill="hold">
                                          <p:stCondLst>
                                            <p:cond delay="0"/>
                                          </p:stCondLst>
                                        </p:cTn>
                                        <p:tgtEl>
                                          <p:spTgt spid="3">
                                            <p:txEl>
                                              <p:pRg st="0" end="0"/>
                                            </p:txEl>
                                          </p:spTgt>
                                        </p:tgtEl>
                                        <p:attrNameLst>
                                          <p:attrName>style.visibility</p:attrName>
                                        </p:attrNameLst>
                                      </p:cBhvr>
                                      <p:to>
                                        <p:strVal val="visible"/>
                                      </p:to>
                                    </p:set>
                                    <p:anim calcmode="lin" valueType="num">
                                      <p:cBhvr additive="base">
                                        <p:cTn id="1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2" fill="hold">
                            <p:stCondLst>
                              <p:cond delay="751"/>
                            </p:stCondLst>
                            <p:childTnLst>
                              <p:par>
                                <p:cTn id="13" presetID="2" presetClass="entr" presetSubtype="4" fill="hold" nodeType="afterEffect">
                                  <p:stCondLst>
                                    <p:cond delay="75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7" fill="hold">
                            <p:stCondLst>
                              <p:cond delay="2001"/>
                            </p:stCondLst>
                            <p:childTnLst>
                              <p:par>
                                <p:cTn id="18" presetID="2" presetClass="entr" presetSubtype="4" fill="hold" nodeType="afterEffect">
                                  <p:stCondLst>
                                    <p:cond delay="75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1921766283"/>
              </p:ext>
            </p:extLst>
          </p:nvPr>
        </p:nvGraphicFramePr>
        <p:xfrm>
          <a:off x="76200" y="1143000"/>
          <a:ext cx="8610600" cy="4648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15325169"/>
      </p:ext>
    </p:extLst>
  </p:cSld>
  <p:clrMapOvr>
    <a:masterClrMapping/>
  </p:clrMapOvr>
  <mc:AlternateContent xmlns:mc="http://schemas.openxmlformats.org/markup-compatibility/2006" xmlns:p14="http://schemas.microsoft.com/office/powerpoint/2010/main">
    <mc:Choice Requires="p14">
      <p:transition spd="slow" p14:dur="2000" advTm="28439">
        <p14:ferris dir="l"/>
      </p:transition>
    </mc:Choice>
    <mc:Fallback xmlns="">
      <p:transition spd="slow" advTm="284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838200" y="685800"/>
            <a:ext cx="8001000" cy="5638800"/>
          </a:xfrm>
          <a:ln w="57150">
            <a:solidFill>
              <a:srgbClr val="1E17A9"/>
            </a:solidFill>
          </a:ln>
        </p:spPr>
        <p:style>
          <a:lnRef idx="2">
            <a:schemeClr val="accent6"/>
          </a:lnRef>
          <a:fillRef idx="1">
            <a:schemeClr val="lt1"/>
          </a:fillRef>
          <a:effectRef idx="0">
            <a:schemeClr val="accent6"/>
          </a:effectRef>
          <a:fontRef idx="minor">
            <a:schemeClr val="dk1"/>
          </a:fontRef>
        </p:style>
        <p:txBody>
          <a:bodyPr/>
          <a:lstStyle/>
          <a:p>
            <a:pPr algn="just" rtl="1"/>
            <a:r>
              <a:rPr lang="ar-SA" b="1" dirty="0" smtClean="0"/>
              <a:t> وقد أســس أفراد وشركات مواقع على شبكة الإنترنت متخصصة فى إجــراء وتحـلـيل هذا النوع من الاستطـلاعـات وتوزيـع نـتائجـه ، ولعل  من أول وأشهر هذه المواقع موقع</a:t>
            </a:r>
            <a:r>
              <a:rPr lang="en-US" b="1" dirty="0" smtClean="0"/>
              <a:t> </a:t>
            </a:r>
            <a:r>
              <a:rPr lang="en-US" sz="3600" b="1" dirty="0" smtClean="0">
                <a:solidFill>
                  <a:srgbClr val="FF0000"/>
                </a:solidFill>
              </a:rPr>
              <a:t>E.poll </a:t>
            </a:r>
          </a:p>
          <a:p>
            <a:pPr marL="0" indent="0" algn="just" rtl="1">
              <a:buNone/>
            </a:pPr>
            <a:endParaRPr lang="en-US" sz="2800" b="1" dirty="0" smtClean="0">
              <a:solidFill>
                <a:srgbClr val="FF0000"/>
              </a:solidFill>
            </a:endParaRPr>
          </a:p>
          <a:p>
            <a:pPr marL="0" indent="0" algn="just" rtl="1">
              <a:buNone/>
            </a:pPr>
            <a:endParaRPr lang="en-US" sz="2800" b="1" dirty="0" smtClean="0">
              <a:solidFill>
                <a:srgbClr val="FF0000"/>
              </a:solidFill>
            </a:endParaRPr>
          </a:p>
          <a:p>
            <a:pPr algn="just" rtl="1"/>
            <a:r>
              <a:rPr lang="ar-SA" b="1" dirty="0" smtClean="0"/>
              <a:t>الذى تم تأسيسه عام 1997 فى مدينة لوس انجلوس الأمريكية على يـد شركة تحمل نفس الاسـم بهدف نشر وترويج استخدام استطلاعات ومسوح الرأى العام الفورية الإلكترونية </a:t>
            </a:r>
            <a:r>
              <a:rPr lang="en-US" b="1" dirty="0" smtClean="0"/>
              <a:t>.</a:t>
            </a:r>
          </a:p>
        </p:txBody>
      </p:sp>
      <p:pic>
        <p:nvPicPr>
          <p:cNvPr id="25602" name="Picture 2" descr="D:\علاقات عامة\خاص د.اسماء\كتاب الرأى العام\صور\1\E-Poll-Surveys-Logo.gif"/>
          <p:cNvPicPr>
            <a:picLocks noChangeAspect="1" noChangeArrowheads="1"/>
          </p:cNvPicPr>
          <p:nvPr/>
        </p:nvPicPr>
        <p:blipFill rotWithShape="1">
          <a:blip r:embed="rId4">
            <a:extLst>
              <a:ext uri="{28A0092B-C50C-407E-A947-70E740481C1C}">
                <a14:useLocalDpi xmlns:a14="http://schemas.microsoft.com/office/drawing/2010/main" val="0"/>
              </a:ext>
            </a:extLst>
          </a:blip>
          <a:srcRect l="12621" t="14314" r="10407" b="18154"/>
          <a:stretch/>
        </p:blipFill>
        <p:spPr bwMode="auto">
          <a:xfrm>
            <a:off x="1387366" y="2286000"/>
            <a:ext cx="2727433" cy="1608083"/>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12396453"/>
      </p:ext>
    </p:extLst>
  </p:cSld>
  <p:clrMapOvr>
    <a:masterClrMapping/>
  </p:clrMapOvr>
  <mc:AlternateContent xmlns:mc="http://schemas.openxmlformats.org/markup-compatibility/2006" xmlns:p14="http://schemas.microsoft.com/office/powerpoint/2010/main">
    <mc:Choice Requires="p14">
      <p:transition spd="slow" p14:dur="1300" advTm="34733">
        <p14:pan dir="u"/>
      </p:transition>
    </mc:Choice>
    <mc:Fallback xmlns="">
      <p:transition spd="slow" advTm="347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31" presetClass="entr" presetSubtype="0" fill="hold" nodeType="withEffect">
                                  <p:stCondLst>
                                    <p:cond delay="0"/>
                                  </p:stCondLst>
                                  <p:childTnLst>
                                    <p:set>
                                      <p:cBhvr>
                                        <p:cTn id="8" dur="1" fill="hold">
                                          <p:stCondLst>
                                            <p:cond delay="0"/>
                                          </p:stCondLst>
                                        </p:cTn>
                                        <p:tgtEl>
                                          <p:spTgt spid="25602"/>
                                        </p:tgtEl>
                                        <p:attrNameLst>
                                          <p:attrName>style.visibility</p:attrName>
                                        </p:attrNameLst>
                                      </p:cBhvr>
                                      <p:to>
                                        <p:strVal val="visible"/>
                                      </p:to>
                                    </p:set>
                                    <p:anim calcmode="lin" valueType="num">
                                      <p:cBhvr>
                                        <p:cTn id="9" dur="1500" fill="hold"/>
                                        <p:tgtEl>
                                          <p:spTgt spid="25602"/>
                                        </p:tgtEl>
                                        <p:attrNameLst>
                                          <p:attrName>ppt_w</p:attrName>
                                        </p:attrNameLst>
                                      </p:cBhvr>
                                      <p:tavLst>
                                        <p:tav tm="0">
                                          <p:val>
                                            <p:fltVal val="0"/>
                                          </p:val>
                                        </p:tav>
                                        <p:tav tm="100000">
                                          <p:val>
                                            <p:strVal val="#ppt_w"/>
                                          </p:val>
                                        </p:tav>
                                      </p:tavLst>
                                    </p:anim>
                                    <p:anim calcmode="lin" valueType="num">
                                      <p:cBhvr>
                                        <p:cTn id="10" dur="1500" fill="hold"/>
                                        <p:tgtEl>
                                          <p:spTgt spid="25602"/>
                                        </p:tgtEl>
                                        <p:attrNameLst>
                                          <p:attrName>ppt_h</p:attrName>
                                        </p:attrNameLst>
                                      </p:cBhvr>
                                      <p:tavLst>
                                        <p:tav tm="0">
                                          <p:val>
                                            <p:fltVal val="0"/>
                                          </p:val>
                                        </p:tav>
                                        <p:tav tm="100000">
                                          <p:val>
                                            <p:strVal val="#ppt_h"/>
                                          </p:val>
                                        </p:tav>
                                      </p:tavLst>
                                    </p:anim>
                                    <p:anim calcmode="lin" valueType="num">
                                      <p:cBhvr>
                                        <p:cTn id="11" dur="1500" fill="hold"/>
                                        <p:tgtEl>
                                          <p:spTgt spid="25602"/>
                                        </p:tgtEl>
                                        <p:attrNameLst>
                                          <p:attrName>style.rotation</p:attrName>
                                        </p:attrNameLst>
                                      </p:cBhvr>
                                      <p:tavLst>
                                        <p:tav tm="0">
                                          <p:val>
                                            <p:fltVal val="90"/>
                                          </p:val>
                                        </p:tav>
                                        <p:tav tm="100000">
                                          <p:val>
                                            <p:fltVal val="0"/>
                                          </p:val>
                                        </p:tav>
                                      </p:tavLst>
                                    </p:anim>
                                    <p:animEffect transition="in" filter="fade">
                                      <p:cBhvr>
                                        <p:cTn id="12" dur="15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160070-labyrinth-template-16x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0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2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3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002-3d-usa-flag-map-powerpoint-template-1029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442</TotalTime>
  <Words>607</Words>
  <Application>Microsoft Office PowerPoint</Application>
  <PresentationFormat>On-screen Show (4:3)</PresentationFormat>
  <Paragraphs>48</Paragraphs>
  <Slides>16</Slides>
  <Notes>0</Notes>
  <HiddenSlides>0</HiddenSlides>
  <MMClips>16</MMClips>
  <ScaleCrop>false</ScaleCrop>
  <HeadingPairs>
    <vt:vector size="4" baseType="variant">
      <vt:variant>
        <vt:lpstr>Theme</vt:lpstr>
      </vt:variant>
      <vt:variant>
        <vt:i4>6</vt:i4>
      </vt:variant>
      <vt:variant>
        <vt:lpstr>Slide Titles</vt:lpstr>
      </vt:variant>
      <vt:variant>
        <vt:i4>16</vt:i4>
      </vt:variant>
    </vt:vector>
  </HeadingPairs>
  <TitlesOfParts>
    <vt:vector size="22" baseType="lpstr">
      <vt:lpstr>160070-labyrinth-template-16x9</vt:lpstr>
      <vt:lpstr>10_Diseño predeterminado</vt:lpstr>
      <vt:lpstr>11_Diseño predeterminado</vt:lpstr>
      <vt:lpstr>12_Diseño predeterminado</vt:lpstr>
      <vt:lpstr>13_Diseño predeterminado</vt:lpstr>
      <vt:lpstr>3002-3d-usa-flag-map-powerpoint-template-10298</vt:lpstr>
      <vt:lpstr>تطور استطلاعات الرأى العام حتي وصـلـت للإلكترونية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ma7moud</dc:creator>
  <cp:lastModifiedBy>lab</cp:lastModifiedBy>
  <cp:revision>104</cp:revision>
  <dcterms:created xsi:type="dcterms:W3CDTF">2006-08-16T00:00:00Z</dcterms:created>
  <dcterms:modified xsi:type="dcterms:W3CDTF">2020-04-16T20:55:33Z</dcterms:modified>
</cp:coreProperties>
</file>