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66" r:id="rId3"/>
    <p:sldId id="257" r:id="rId4"/>
    <p:sldId id="258" r:id="rId5"/>
    <p:sldId id="259" r:id="rId6"/>
    <p:sldId id="260" r:id="rId7"/>
    <p:sldId id="261" r:id="rId8"/>
    <p:sldId id="262"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1705" autoAdjust="0"/>
  </p:normalViewPr>
  <p:slideViewPr>
    <p:cSldViewPr>
      <p:cViewPr varScale="1">
        <p:scale>
          <a:sx n="60" d="100"/>
          <a:sy n="60" d="100"/>
        </p:scale>
        <p:origin x="-16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426D871F-811E-4017-A3A1-2A160C13E193}"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665559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26D871F-811E-4017-A3A1-2A160C13E193}"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210678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26D871F-811E-4017-A3A1-2A160C13E193}"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177349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26D871F-811E-4017-A3A1-2A160C13E193}"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306112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6D871F-811E-4017-A3A1-2A160C13E193}" type="datetimeFigureOut">
              <a:rPr lang="ar-EG" smtClean="0"/>
              <a:t>07/09/1441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448348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426D871F-811E-4017-A3A1-2A160C13E193}"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242787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426D871F-811E-4017-A3A1-2A160C13E193}" type="datetimeFigureOut">
              <a:rPr lang="ar-EG" smtClean="0"/>
              <a:t>07/09/1441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220905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426D871F-811E-4017-A3A1-2A160C13E193}" type="datetimeFigureOut">
              <a:rPr lang="ar-EG" smtClean="0"/>
              <a:t>07/09/1441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3466262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6D871F-811E-4017-A3A1-2A160C13E193}" type="datetimeFigureOut">
              <a:rPr lang="ar-EG" smtClean="0"/>
              <a:t>07/09/1441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167731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6D871F-811E-4017-A3A1-2A160C13E193}"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355048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6D871F-811E-4017-A3A1-2A160C13E193}" type="datetimeFigureOut">
              <a:rPr lang="ar-EG" smtClean="0"/>
              <a:t>07/09/1441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58CD079D-C1B9-4B06-866B-E66FFA0C60A2}" type="slidenum">
              <a:rPr lang="ar-EG" smtClean="0"/>
              <a:t>‹#›</a:t>
            </a:fld>
            <a:endParaRPr lang="ar-EG"/>
          </a:p>
        </p:txBody>
      </p:sp>
    </p:spTree>
    <p:extLst>
      <p:ext uri="{BB962C8B-B14F-4D97-AF65-F5344CB8AC3E}">
        <p14:creationId xmlns:p14="http://schemas.microsoft.com/office/powerpoint/2010/main" val="2832424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26D871F-811E-4017-A3A1-2A160C13E193}" type="datetimeFigureOut">
              <a:rPr lang="ar-EG" smtClean="0"/>
              <a:t>07/09/1441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CD079D-C1B9-4B06-866B-E66FFA0C60A2}" type="slidenum">
              <a:rPr lang="ar-EG" smtClean="0"/>
              <a:t>‹#›</a:t>
            </a:fld>
            <a:endParaRPr lang="ar-EG"/>
          </a:p>
        </p:txBody>
      </p:sp>
    </p:spTree>
    <p:extLst>
      <p:ext uri="{BB962C8B-B14F-4D97-AF65-F5344CB8AC3E}">
        <p14:creationId xmlns:p14="http://schemas.microsoft.com/office/powerpoint/2010/main" val="4048124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488832" cy="1296144"/>
          </a:xfrm>
          <a:solidFill>
            <a:srgbClr val="FFFF66"/>
          </a:solidFill>
        </p:spPr>
        <p:txBody>
          <a:bodyPr>
            <a:noAutofit/>
          </a:bodyPr>
          <a:lstStyle/>
          <a:p>
            <a:r>
              <a:rPr lang="ar-EG" sz="7200" b="1" i="1" u="sng" dirty="0">
                <a:solidFill>
                  <a:srgbClr val="00B050"/>
                </a:solidFill>
                <a:effectLst>
                  <a:outerShdw blurRad="38100" dist="38100" dir="2700000" algn="tl">
                    <a:srgbClr val="000000">
                      <a:alpha val="43137"/>
                    </a:srgbClr>
                  </a:outerShdw>
                </a:effectLst>
              </a:rPr>
              <a:t/>
            </a:r>
            <a:br>
              <a:rPr lang="ar-EG" sz="7200" b="1" i="1" u="sng" dirty="0">
                <a:solidFill>
                  <a:srgbClr val="00B050"/>
                </a:solidFill>
                <a:effectLst>
                  <a:outerShdw blurRad="38100" dist="38100" dir="2700000" algn="tl">
                    <a:srgbClr val="000000">
                      <a:alpha val="43137"/>
                    </a:srgbClr>
                  </a:outerShdw>
                </a:effectLst>
              </a:rPr>
            </a:br>
            <a:r>
              <a:rPr lang="ar-EG" sz="7200" b="1" i="1" u="sng" dirty="0" smtClean="0">
                <a:solidFill>
                  <a:srgbClr val="00B050"/>
                </a:solidFill>
                <a:effectLst>
                  <a:outerShdw blurRad="38100" dist="38100" dir="2700000" algn="tl">
                    <a:srgbClr val="000000">
                      <a:alpha val="43137"/>
                    </a:srgbClr>
                  </a:outerShdw>
                </a:effectLst>
              </a:rPr>
              <a:t>المحاضرةالعاشرة</a:t>
            </a:r>
            <a:r>
              <a:rPr lang="ar-EG" sz="7200" b="1" i="1" u="sng" dirty="0" smtClean="0">
                <a:solidFill>
                  <a:srgbClr val="00B050"/>
                </a:solidFill>
                <a:effectLst>
                  <a:outerShdw blurRad="38100" dist="38100" dir="2700000" algn="tl">
                    <a:srgbClr val="000000">
                      <a:alpha val="43137"/>
                    </a:srgbClr>
                  </a:outerShdw>
                </a:effectLst>
              </a:rPr>
              <a:t/>
            </a:r>
            <a:br>
              <a:rPr lang="ar-EG" sz="7200" b="1" i="1" u="sng" dirty="0" smtClean="0">
                <a:solidFill>
                  <a:srgbClr val="00B050"/>
                </a:solidFill>
                <a:effectLst>
                  <a:outerShdw blurRad="38100" dist="38100" dir="2700000" algn="tl">
                    <a:srgbClr val="000000">
                      <a:alpha val="43137"/>
                    </a:srgbClr>
                  </a:outerShdw>
                </a:effectLst>
              </a:rPr>
            </a:br>
            <a:endParaRPr lang="ar-EG" sz="7200" b="1" i="1" u="sng" dirty="0">
              <a:solidFill>
                <a:srgbClr val="00B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9552" y="1700808"/>
            <a:ext cx="7560840" cy="4752528"/>
          </a:xfrm>
          <a:solidFill>
            <a:srgbClr val="FFFF66"/>
          </a:solidFill>
        </p:spPr>
        <p:style>
          <a:lnRef idx="1">
            <a:schemeClr val="accent2"/>
          </a:lnRef>
          <a:fillRef idx="2">
            <a:schemeClr val="accent2"/>
          </a:fillRef>
          <a:effectRef idx="1">
            <a:schemeClr val="accent2"/>
          </a:effectRef>
          <a:fontRef idx="minor">
            <a:schemeClr val="dk1"/>
          </a:fontRef>
        </p:style>
        <p:txBody>
          <a:bodyPr>
            <a:noAutofit/>
          </a:bodyPr>
          <a:lstStyle/>
          <a:p>
            <a:pPr algn="r"/>
            <a:r>
              <a:rPr lang="ar-EG" sz="3600" b="1" dirty="0" smtClean="0">
                <a:solidFill>
                  <a:srgbClr val="00B050"/>
                </a:solidFill>
              </a:rPr>
              <a:t>الفرقة الثانية جميع الاقسام:</a:t>
            </a:r>
          </a:p>
          <a:p>
            <a:pPr algn="r"/>
            <a:r>
              <a:rPr lang="ar-EG" b="1" dirty="0" smtClean="0">
                <a:solidFill>
                  <a:srgbClr val="00B050"/>
                </a:solidFill>
              </a:rPr>
              <a:t>(صحافة- علاقات عامة –إذاعة وتلفزيون – إعلام الكترونى)</a:t>
            </a:r>
          </a:p>
          <a:p>
            <a:pPr algn="r"/>
            <a:r>
              <a:rPr lang="ar-EG" b="1" dirty="0" smtClean="0">
                <a:solidFill>
                  <a:srgbClr val="00B050"/>
                </a:solidFill>
              </a:rPr>
              <a:t>اسم المقرر/ المدخل الاجتماعى للإعلام</a:t>
            </a:r>
          </a:p>
          <a:p>
            <a:pPr algn="r"/>
            <a:endParaRPr lang="ar-EG" b="1" dirty="0">
              <a:solidFill>
                <a:srgbClr val="00B050"/>
              </a:solidFill>
            </a:endParaRPr>
          </a:p>
          <a:p>
            <a:pPr algn="r"/>
            <a:r>
              <a:rPr lang="ar-EG" b="1" dirty="0" smtClean="0">
                <a:solidFill>
                  <a:srgbClr val="00B050"/>
                </a:solidFill>
              </a:rPr>
              <a:t>                               </a:t>
            </a:r>
            <a:r>
              <a:rPr lang="ar-EG" b="1" dirty="0" smtClean="0">
                <a:solidFill>
                  <a:srgbClr val="00B050"/>
                </a:solidFill>
              </a:rPr>
              <a:t>           </a:t>
            </a:r>
            <a:r>
              <a:rPr lang="ar-EG" b="1" dirty="0" smtClean="0">
                <a:solidFill>
                  <a:srgbClr val="00B050"/>
                </a:solidFill>
              </a:rPr>
              <a:t>د/ آمال  السعدى</a:t>
            </a:r>
          </a:p>
          <a:p>
            <a:pPr algn="r"/>
            <a:endParaRPr lang="ar-EG" b="1" dirty="0">
              <a:solidFill>
                <a:srgbClr val="00B050"/>
              </a:solidFill>
            </a:endParaRPr>
          </a:p>
        </p:txBody>
      </p:sp>
    </p:spTree>
    <p:extLst>
      <p:ext uri="{BB962C8B-B14F-4D97-AF65-F5344CB8AC3E}">
        <p14:creationId xmlns:p14="http://schemas.microsoft.com/office/powerpoint/2010/main" val="323161796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المواد التى تدرس\صور للمادة\6قفبثق.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8928992" cy="619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686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20869688">
            <a:off x="236454" y="1623737"/>
            <a:ext cx="8229600" cy="2432038"/>
          </a:xfrm>
          <a:solidFill>
            <a:schemeClr val="tx2">
              <a:lumMod val="40000"/>
              <a:lumOff val="60000"/>
            </a:schemeClr>
          </a:solidFill>
        </p:spPr>
        <p:txBody>
          <a:bodyPr>
            <a:normAutofit/>
          </a:bodyPr>
          <a:lstStyle/>
          <a:p>
            <a:r>
              <a:rPr lang="ar-EG" sz="5400" dirty="0" smtClean="0"/>
              <a:t>الاعلام الاجتماعى فى مواجهة القضايا الاجتماعية</a:t>
            </a:r>
            <a:endParaRPr lang="ar-EG" sz="5400" dirty="0"/>
          </a:p>
        </p:txBody>
      </p:sp>
    </p:spTree>
    <p:extLst>
      <p:ext uri="{BB962C8B-B14F-4D97-AF65-F5344CB8AC3E}">
        <p14:creationId xmlns:p14="http://schemas.microsoft.com/office/powerpoint/2010/main" val="19818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24936" cy="6120680"/>
          </a:xfrm>
          <a:solidFill>
            <a:schemeClr val="tx2">
              <a:lumMod val="40000"/>
              <a:lumOff val="60000"/>
            </a:schemeClr>
          </a:solidFill>
        </p:spPr>
        <p:txBody>
          <a:bodyPr>
            <a:normAutofit lnSpcReduction="10000"/>
          </a:bodyPr>
          <a:lstStyle/>
          <a:p>
            <a:r>
              <a:rPr lang="ar-EG" dirty="0" smtClean="0"/>
              <a:t>يستفيد الفرد مما يقدم له في وسائل الاعلام ، فإنه يصبح مواطنا صالحا, يحترم كل من حوله، وبالتالي ينصلح حال المجتمع عبر ربط هذا المجتمع بما تناقشه من قضايا اقتصادية واجتماعية، ومن ثم يعمل علي ربط المجتمع بقيادته. وبالتالي تعتبر وسائل </a:t>
            </a:r>
            <a:r>
              <a:rPr lang="ar-EG" b="1" dirty="0" smtClean="0"/>
              <a:t>الإعلام</a:t>
            </a:r>
            <a:r>
              <a:rPr lang="ar-EG" dirty="0" smtClean="0"/>
              <a:t> صوتا لمن لا صوت له فهي تمثل رأي الشعب, ومن أهم ما تضطلع به وسائل الأعلام المختلفة, وقوفها سدا منيعا تجاه كل ما يتسبب في ضرر المجتمع من عادات قبيحة, مثل: إدمان الكحول والمخدرات والسجائر, ومكافحة المشاكل التي تواجه المجتمع وتعمل علي انهياره، مثل: مكافحة السرقة، والتهريب والرشوة والاختلاس وتهريب الأموال، واستغلال النفوذ. </a:t>
            </a:r>
            <a:br>
              <a:rPr lang="ar-EG" dirty="0" smtClean="0"/>
            </a:br>
            <a:r>
              <a:rPr lang="ar-EG" dirty="0" smtClean="0"/>
              <a:t>. </a:t>
            </a:r>
            <a:br>
              <a:rPr lang="ar-EG" dirty="0" smtClean="0"/>
            </a:br>
            <a:endParaRPr lang="ar-EG" dirty="0"/>
          </a:p>
        </p:txBody>
      </p:sp>
    </p:spTree>
    <p:extLst>
      <p:ext uri="{BB962C8B-B14F-4D97-AF65-F5344CB8AC3E}">
        <p14:creationId xmlns:p14="http://schemas.microsoft.com/office/powerpoint/2010/main" val="989777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507288" cy="5865515"/>
          </a:xfrm>
          <a:solidFill>
            <a:srgbClr val="FF9999"/>
          </a:solidFill>
        </p:spPr>
        <p:txBody>
          <a:bodyPr>
            <a:normAutofit/>
          </a:bodyPr>
          <a:lstStyle/>
          <a:p>
            <a:r>
              <a:rPr lang="ar-EG" dirty="0" smtClean="0"/>
              <a:t>يحرص مثقفو العالم من علماء ومفكرين على بث أو نشر كل ما يمكن استفادة البشرية  منه, من بحوث وتجارب واختراعات واكتشافات, وكما يمكن تبادل وجهات النظر و الأفكار لما يثري عقول المتلقي، مما يدفع بالرأي العام للأمام، وبالتالي تزداد حجم المعرفة لدي المشاهدين مما يدعم حجم المعرفة و الثقافة المجتمعة. </a:t>
            </a:r>
            <a:br>
              <a:rPr lang="ar-EG" dirty="0" smtClean="0"/>
            </a:br>
            <a:r>
              <a:rPr lang="ar-EG" dirty="0" smtClean="0"/>
              <a:t>ومن خلال وسائل الإعلام تنفذ الحملات الانتخابية ويظهر ناخبي كل حزب في الوسائل البصرية، ومن ثم تجري لهم مناقشة يتم فيها معرفة مدي ثقافة كل واحد منهم، ومدي ما يقدم في برنامجه من وعود لشعبه إذا فاز في هذه الانتخابات</a:t>
            </a:r>
            <a:endParaRPr lang="ar-EG" dirty="0"/>
          </a:p>
        </p:txBody>
      </p:sp>
    </p:spTree>
    <p:extLst>
      <p:ext uri="{BB962C8B-B14F-4D97-AF65-F5344CB8AC3E}">
        <p14:creationId xmlns:p14="http://schemas.microsoft.com/office/powerpoint/2010/main" val="212415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640960" cy="6552728"/>
          </a:xfrm>
          <a:solidFill>
            <a:srgbClr val="FFFF66"/>
          </a:solidFill>
        </p:spPr>
        <p:txBody>
          <a:bodyPr>
            <a:normAutofit/>
          </a:bodyPr>
          <a:lstStyle/>
          <a:p>
            <a:pPr algn="ctr"/>
            <a:endParaRPr lang="ar-EG" dirty="0" smtClean="0">
              <a:effectLst/>
            </a:endParaRPr>
          </a:p>
          <a:p>
            <a:pPr algn="ctr"/>
            <a:r>
              <a:rPr lang="ar-EG" sz="4000" b="1" i="1" u="sng" dirty="0" smtClean="0">
                <a:solidFill>
                  <a:srgbClr val="00B050"/>
                </a:solidFill>
                <a:effectLst/>
              </a:rPr>
              <a:t>وسائل الإعلام والمجتمع </a:t>
            </a:r>
          </a:p>
          <a:p>
            <a:pPr algn="ctr"/>
            <a:endParaRPr lang="ar-EG" dirty="0" smtClean="0">
              <a:effectLst/>
            </a:endParaRPr>
          </a:p>
          <a:p>
            <a:r>
              <a:rPr lang="ar-EG" dirty="0" smtClean="0">
                <a:effectLst/>
              </a:rPr>
              <a:t>إنّ وسائل الإعلام قائمةٌ على أساس الإخبار، وتوصيل المعلومات إلى الجمهور، وتشكيل الحوارات، وديمومة الانفعال مع القضايا التي يطرحها، والأخبار التي يهتم بتناولها؛ وإنّ المجتمع الذي يُعتبر الفرد قاعدته الأولى، ونقطة انتهائه، هو المجال الذي يختبر فيه الإعلام ووسائله والقائمين عليه، مدى نجاح ما يقدمونه، أو يحاولون الوصول إليه.</a:t>
            </a:r>
            <a:br>
              <a:rPr lang="ar-EG" dirty="0" smtClean="0">
                <a:effectLst/>
              </a:rPr>
            </a:br>
            <a:endParaRPr lang="ar-EG" dirty="0"/>
          </a:p>
        </p:txBody>
      </p:sp>
    </p:spTree>
    <p:extLst>
      <p:ext uri="{BB962C8B-B14F-4D97-AF65-F5344CB8AC3E}">
        <p14:creationId xmlns:p14="http://schemas.microsoft.com/office/powerpoint/2010/main" val="2037606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435280" cy="5865515"/>
          </a:xfrm>
          <a:solidFill>
            <a:srgbClr val="FF9999"/>
          </a:solidFill>
        </p:spPr>
        <p:txBody>
          <a:bodyPr>
            <a:normAutofit/>
          </a:bodyPr>
          <a:lstStyle/>
          <a:p>
            <a:r>
              <a:rPr lang="ar-EG" b="1" i="1" u="sng" dirty="0" smtClean="0">
                <a:solidFill>
                  <a:srgbClr val="00B050"/>
                </a:solidFill>
                <a:effectLst>
                  <a:outerShdw blurRad="38100" dist="38100" dir="2700000" algn="tl">
                    <a:srgbClr val="000000">
                      <a:alpha val="43137"/>
                    </a:srgbClr>
                  </a:outerShdw>
                </a:effectLst>
              </a:rPr>
              <a:t>وينحصر تأثير دور الإعلام في النُقاط الرئيسية الآتية:</a:t>
            </a:r>
          </a:p>
          <a:p>
            <a:endParaRPr lang="ar-EG" dirty="0" smtClean="0">
              <a:effectLst/>
            </a:endParaRPr>
          </a:p>
          <a:p>
            <a:r>
              <a:rPr lang="ar-EG" dirty="0" smtClean="0">
                <a:effectLst/>
              </a:rPr>
              <a:t>إيصال المعلومات والأخبار: وكل ما يتعلق بها إلى الجمهور العام، بصورةٍ مُجرّدة، ودون تحيُّز.</a:t>
            </a:r>
          </a:p>
          <a:p>
            <a:r>
              <a:rPr lang="ar-EG" dirty="0" smtClean="0">
                <a:effectLst/>
              </a:rPr>
              <a:t> خلق النقاشات والحوارات المختلفة: مع نُخب المجالات المتعددة، ضمن حيّزٍ إعلاميٍ مُعيّن؛ وتمثل البرامج التفزيونيّة الحواريّة، مثالاً واضحاً على ذلك. </a:t>
            </a:r>
          </a:p>
          <a:p>
            <a:r>
              <a:rPr lang="ar-EG" dirty="0" smtClean="0">
                <a:effectLst/>
              </a:rPr>
              <a:t>البحث عن القضايا: التي لا يعرف عنها العامّة الكثير؛ ويشمل ذلك قصص المُهمشين، وفساد أجهزة الدولة، وقضايا التخابر، والكوارث الخدماتيّة في منطقةٍ ما، وغير ذلك من الأمور.</a:t>
            </a:r>
            <a:br>
              <a:rPr lang="ar-EG" dirty="0" smtClean="0">
                <a:effectLst/>
              </a:rPr>
            </a:br>
            <a:endParaRPr lang="ar-EG" dirty="0"/>
          </a:p>
        </p:txBody>
      </p:sp>
    </p:spTree>
    <p:extLst>
      <p:ext uri="{BB962C8B-B14F-4D97-AF65-F5344CB8AC3E}">
        <p14:creationId xmlns:p14="http://schemas.microsoft.com/office/powerpoint/2010/main" val="170909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507288" cy="5793507"/>
          </a:xfrm>
          <a:solidFill>
            <a:srgbClr val="FF9999"/>
          </a:solidFill>
        </p:spPr>
        <p:txBody>
          <a:bodyPr>
            <a:normAutofit/>
          </a:bodyPr>
          <a:lstStyle/>
          <a:p>
            <a:r>
              <a:rPr lang="ar-EG" dirty="0" smtClean="0">
                <a:effectLst/>
              </a:rPr>
              <a:t>محاولةُ خلقِ رأيٍ عام: أو التأثير في الرأي العام؛ فتطرح وسائل الإعلام مختلف القضايا، وتنتقي إحداها للتركيز عليها، وإثارةَ رأي عامٍ حولها، وفي بعض القضايا يتخذ المجتمع نظرةً أو رأياً عامّاً، فيختار الإعلام بعدها، القيام بدوره لتصحيح وجهة نظر الناس وقناعاتهم، والتأثير بهم على نحوٍ مُغاير. </a:t>
            </a:r>
            <a:br>
              <a:rPr lang="ar-EG" dirty="0" smtClean="0">
                <a:effectLst/>
              </a:rPr>
            </a:br>
            <a:endParaRPr lang="ar-EG" dirty="0"/>
          </a:p>
        </p:txBody>
      </p:sp>
    </p:spTree>
    <p:extLst>
      <p:ext uri="{BB962C8B-B14F-4D97-AF65-F5344CB8AC3E}">
        <p14:creationId xmlns:p14="http://schemas.microsoft.com/office/powerpoint/2010/main" val="349815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79296" cy="5721499"/>
          </a:xfrm>
          <a:solidFill>
            <a:srgbClr val="FFFF66"/>
          </a:solidFill>
        </p:spPr>
        <p:txBody>
          <a:bodyPr/>
          <a:lstStyle/>
          <a:p>
            <a:r>
              <a:rPr lang="ar-EG" dirty="0" smtClean="0">
                <a:effectLst/>
              </a:rPr>
              <a:t>محاولة استباق الأحداث: وقد ينظر بعض المُراقبين لهذه النقطة من زاويةٍ حسّاسةٍ للغاية؛ كونهم يعتبرون أنّ استباق الأحداث؛ ليس من مُهمّة الإعلام، وأنّ القيام بذلك فعلٌ يمس بمهنيّة العمل الإعلامي وتجرّده؛ بيد أنّ الرأي الآخر الذي تتبنّاه وسائل الإعلام، يدور حول أهميّة البحث في كواليس الساسة، ودوافع الظواهر الاجتماعيّة، والقواعد التي ينطلق منها الفعل الثقافي في المجتمعات.</a:t>
            </a:r>
            <a:br>
              <a:rPr lang="ar-EG" dirty="0" smtClean="0">
                <a:effectLst/>
              </a:rPr>
            </a:br>
            <a:endParaRPr lang="ar-EG" dirty="0"/>
          </a:p>
        </p:txBody>
      </p:sp>
    </p:spTree>
    <p:extLst>
      <p:ext uri="{BB962C8B-B14F-4D97-AF65-F5344CB8AC3E}">
        <p14:creationId xmlns:p14="http://schemas.microsoft.com/office/powerpoint/2010/main" val="4093987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a:solidFill>
            <a:schemeClr val="bg1"/>
          </a:solidFill>
        </p:spPr>
        <p:txBody>
          <a:bodyPr/>
          <a:lstStyle/>
          <a:p>
            <a:endParaRPr lang="ar-EG" dirty="0" smtClean="0">
              <a:solidFill>
                <a:srgbClr val="00B0F0"/>
              </a:solidFill>
            </a:endParaRPr>
          </a:p>
          <a:p>
            <a:endParaRPr lang="ar-EG" dirty="0">
              <a:solidFill>
                <a:srgbClr val="00B0F0"/>
              </a:solidFill>
            </a:endParaRPr>
          </a:p>
          <a:p>
            <a:r>
              <a:rPr lang="ar-EG" sz="4000" b="1" dirty="0" smtClean="0">
                <a:solidFill>
                  <a:srgbClr val="00B050"/>
                </a:solidFill>
              </a:rPr>
              <a:t>تمنياتى لكم مزيد من التوفيق والتيسير من الله</a:t>
            </a:r>
            <a:r>
              <a:rPr lang="ar-EG" sz="4000" b="1" dirty="0" smtClean="0">
                <a:solidFill>
                  <a:srgbClr val="00B050"/>
                </a:solidFill>
                <a:effectLst>
                  <a:outerShdw blurRad="38100" dist="38100" dir="2700000" algn="tl">
                    <a:srgbClr val="000000">
                      <a:alpha val="43137"/>
                    </a:srgbClr>
                  </a:outerShdw>
                </a:effectLst>
              </a:rPr>
              <a:t>     </a:t>
            </a:r>
            <a:r>
              <a:rPr lang="ar-EG" sz="4000" b="1" dirty="0" smtClean="0">
                <a:solidFill>
                  <a:srgbClr val="00B050"/>
                </a:solidFill>
                <a:effectLst>
                  <a:outerShdw blurRad="38100" dist="38100" dir="2700000" algn="tl">
                    <a:srgbClr val="000000">
                      <a:alpha val="43137"/>
                    </a:srgbClr>
                  </a:outerShdw>
                </a:effectLst>
              </a:rPr>
              <a:t>     </a:t>
            </a:r>
          </a:p>
          <a:p>
            <a:endParaRPr lang="ar-EG" sz="4000" b="1" dirty="0">
              <a:solidFill>
                <a:schemeClr val="accent2">
                  <a:lumMod val="60000"/>
                  <a:lumOff val="40000"/>
                </a:schemeClr>
              </a:solidFill>
              <a:effectLst>
                <a:outerShdw blurRad="38100" dist="38100" dir="2700000" algn="tl">
                  <a:srgbClr val="000000">
                    <a:alpha val="43137"/>
                  </a:srgbClr>
                </a:outerShdw>
              </a:effectLst>
            </a:endParaRPr>
          </a:p>
          <a:p>
            <a:endParaRPr lang="ar-EG" sz="4000" b="1" dirty="0" smtClean="0">
              <a:solidFill>
                <a:schemeClr val="accent2">
                  <a:lumMod val="60000"/>
                  <a:lumOff val="40000"/>
                </a:schemeClr>
              </a:solidFill>
              <a:effectLst>
                <a:outerShdw blurRad="38100" dist="38100" dir="2700000" algn="tl">
                  <a:srgbClr val="000000">
                    <a:alpha val="43137"/>
                  </a:srgbClr>
                </a:outerShdw>
              </a:effectLst>
            </a:endParaRPr>
          </a:p>
          <a:p>
            <a:r>
              <a:rPr lang="ar-EG" sz="4000" b="1" dirty="0" smtClean="0">
                <a:solidFill>
                  <a:schemeClr val="accent2">
                    <a:lumMod val="60000"/>
                    <a:lumOff val="40000"/>
                  </a:schemeClr>
                </a:solidFill>
                <a:effectLst>
                  <a:outerShdw blurRad="38100" dist="38100" dir="2700000" algn="tl">
                    <a:srgbClr val="000000">
                      <a:alpha val="43137"/>
                    </a:srgbClr>
                  </a:outerShdw>
                </a:effectLst>
              </a:rPr>
              <a:t>د/آمال السعدى</a:t>
            </a:r>
          </a:p>
          <a:p>
            <a:endParaRPr lang="ar-EG" sz="4000" dirty="0" smtClean="0"/>
          </a:p>
          <a:p>
            <a:endParaRPr lang="ar-EG" sz="4000" dirty="0"/>
          </a:p>
        </p:txBody>
      </p:sp>
      <p:pic>
        <p:nvPicPr>
          <p:cNvPr id="2050" name="Picture 2" descr="E:\المواد التى تدرس\صور للمادة\766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434" y="2704640"/>
            <a:ext cx="3443550" cy="344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482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437</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المحاضرةالعاشرة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4</cp:revision>
  <dcterms:created xsi:type="dcterms:W3CDTF">2020-04-29T19:01:44Z</dcterms:created>
  <dcterms:modified xsi:type="dcterms:W3CDTF">2020-04-29T19:34:50Z</dcterms:modified>
</cp:coreProperties>
</file>