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7" r:id="rId2"/>
    <p:sldId id="266" r:id="rId3"/>
    <p:sldId id="268" r:id="rId4"/>
    <p:sldId id="265" r:id="rId5"/>
    <p:sldId id="262" r:id="rId6"/>
    <p:sldId id="260" r:id="rId7"/>
    <p:sldId id="263" r:id="rId8"/>
    <p:sldId id="269" r:id="rId9"/>
    <p:sldId id="270" r:id="rId10"/>
    <p:sldId id="271" r:id="rId11"/>
    <p:sldId id="272" r:id="rId12"/>
    <p:sldId id="273" r:id="rId13"/>
    <p:sldId id="274" r:id="rId14"/>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3DA6F3B5-8279-4A3A-BB56-D52CCFB69F5A}"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9DDCD3-6B38-4CFF-8E8F-08BC99825618}" type="slidenum">
              <a:rPr lang="ar-EG" smtClean="0"/>
              <a:t>‹#›</a:t>
            </a:fld>
            <a:endParaRPr lang="ar-EG"/>
          </a:p>
        </p:txBody>
      </p:sp>
    </p:spTree>
    <p:extLst>
      <p:ext uri="{BB962C8B-B14F-4D97-AF65-F5344CB8AC3E}">
        <p14:creationId xmlns:p14="http://schemas.microsoft.com/office/powerpoint/2010/main" val="3795461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3DA6F3B5-8279-4A3A-BB56-D52CCFB69F5A}"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9DDCD3-6B38-4CFF-8E8F-08BC99825618}" type="slidenum">
              <a:rPr lang="ar-EG" smtClean="0"/>
              <a:t>‹#›</a:t>
            </a:fld>
            <a:endParaRPr lang="ar-EG"/>
          </a:p>
        </p:txBody>
      </p:sp>
    </p:spTree>
    <p:extLst>
      <p:ext uri="{BB962C8B-B14F-4D97-AF65-F5344CB8AC3E}">
        <p14:creationId xmlns:p14="http://schemas.microsoft.com/office/powerpoint/2010/main" val="1903206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3DA6F3B5-8279-4A3A-BB56-D52CCFB69F5A}"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9DDCD3-6B38-4CFF-8E8F-08BC99825618}" type="slidenum">
              <a:rPr lang="ar-EG" smtClean="0"/>
              <a:t>‹#›</a:t>
            </a:fld>
            <a:endParaRPr lang="ar-EG"/>
          </a:p>
        </p:txBody>
      </p:sp>
    </p:spTree>
    <p:extLst>
      <p:ext uri="{BB962C8B-B14F-4D97-AF65-F5344CB8AC3E}">
        <p14:creationId xmlns:p14="http://schemas.microsoft.com/office/powerpoint/2010/main" val="3343835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3DA6F3B5-8279-4A3A-BB56-D52CCFB69F5A}"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9DDCD3-6B38-4CFF-8E8F-08BC99825618}" type="slidenum">
              <a:rPr lang="ar-EG" smtClean="0"/>
              <a:t>‹#›</a:t>
            </a:fld>
            <a:endParaRPr lang="ar-EG"/>
          </a:p>
        </p:txBody>
      </p:sp>
    </p:spTree>
    <p:extLst>
      <p:ext uri="{BB962C8B-B14F-4D97-AF65-F5344CB8AC3E}">
        <p14:creationId xmlns:p14="http://schemas.microsoft.com/office/powerpoint/2010/main" val="338626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A6F3B5-8279-4A3A-BB56-D52CCFB69F5A}" type="datetimeFigureOut">
              <a:rPr lang="ar-EG" smtClean="0"/>
              <a:t>20/08/1441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BE9DDCD3-6B38-4CFF-8E8F-08BC99825618}" type="slidenum">
              <a:rPr lang="ar-EG" smtClean="0"/>
              <a:t>‹#›</a:t>
            </a:fld>
            <a:endParaRPr lang="ar-EG"/>
          </a:p>
        </p:txBody>
      </p:sp>
    </p:spTree>
    <p:extLst>
      <p:ext uri="{BB962C8B-B14F-4D97-AF65-F5344CB8AC3E}">
        <p14:creationId xmlns:p14="http://schemas.microsoft.com/office/powerpoint/2010/main" val="1704625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3DA6F3B5-8279-4A3A-BB56-D52CCFB69F5A}"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E9DDCD3-6B38-4CFF-8E8F-08BC99825618}" type="slidenum">
              <a:rPr lang="ar-EG" smtClean="0"/>
              <a:t>‹#›</a:t>
            </a:fld>
            <a:endParaRPr lang="ar-EG"/>
          </a:p>
        </p:txBody>
      </p:sp>
    </p:spTree>
    <p:extLst>
      <p:ext uri="{BB962C8B-B14F-4D97-AF65-F5344CB8AC3E}">
        <p14:creationId xmlns:p14="http://schemas.microsoft.com/office/powerpoint/2010/main" val="117938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3DA6F3B5-8279-4A3A-BB56-D52CCFB69F5A}" type="datetimeFigureOut">
              <a:rPr lang="ar-EG" smtClean="0"/>
              <a:t>20/08/1441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BE9DDCD3-6B38-4CFF-8E8F-08BC99825618}" type="slidenum">
              <a:rPr lang="ar-EG" smtClean="0"/>
              <a:t>‹#›</a:t>
            </a:fld>
            <a:endParaRPr lang="ar-EG"/>
          </a:p>
        </p:txBody>
      </p:sp>
    </p:spTree>
    <p:extLst>
      <p:ext uri="{BB962C8B-B14F-4D97-AF65-F5344CB8AC3E}">
        <p14:creationId xmlns:p14="http://schemas.microsoft.com/office/powerpoint/2010/main" val="1869915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3DA6F3B5-8279-4A3A-BB56-D52CCFB69F5A}" type="datetimeFigureOut">
              <a:rPr lang="ar-EG" smtClean="0"/>
              <a:t>20/08/1441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BE9DDCD3-6B38-4CFF-8E8F-08BC99825618}" type="slidenum">
              <a:rPr lang="ar-EG" smtClean="0"/>
              <a:t>‹#›</a:t>
            </a:fld>
            <a:endParaRPr lang="ar-EG"/>
          </a:p>
        </p:txBody>
      </p:sp>
    </p:spTree>
    <p:extLst>
      <p:ext uri="{BB962C8B-B14F-4D97-AF65-F5344CB8AC3E}">
        <p14:creationId xmlns:p14="http://schemas.microsoft.com/office/powerpoint/2010/main" val="2145509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A6F3B5-8279-4A3A-BB56-D52CCFB69F5A}" type="datetimeFigureOut">
              <a:rPr lang="ar-EG" smtClean="0"/>
              <a:t>20/08/1441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BE9DDCD3-6B38-4CFF-8E8F-08BC99825618}" type="slidenum">
              <a:rPr lang="ar-EG" smtClean="0"/>
              <a:t>‹#›</a:t>
            </a:fld>
            <a:endParaRPr lang="ar-EG"/>
          </a:p>
        </p:txBody>
      </p:sp>
    </p:spTree>
    <p:extLst>
      <p:ext uri="{BB962C8B-B14F-4D97-AF65-F5344CB8AC3E}">
        <p14:creationId xmlns:p14="http://schemas.microsoft.com/office/powerpoint/2010/main" val="146196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A6F3B5-8279-4A3A-BB56-D52CCFB69F5A}"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E9DDCD3-6B38-4CFF-8E8F-08BC99825618}" type="slidenum">
              <a:rPr lang="ar-EG" smtClean="0"/>
              <a:t>‹#›</a:t>
            </a:fld>
            <a:endParaRPr lang="ar-EG"/>
          </a:p>
        </p:txBody>
      </p:sp>
    </p:spTree>
    <p:extLst>
      <p:ext uri="{BB962C8B-B14F-4D97-AF65-F5344CB8AC3E}">
        <p14:creationId xmlns:p14="http://schemas.microsoft.com/office/powerpoint/2010/main" val="3073648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A6F3B5-8279-4A3A-BB56-D52CCFB69F5A}" type="datetimeFigureOut">
              <a:rPr lang="ar-EG" smtClean="0"/>
              <a:t>20/08/1441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BE9DDCD3-6B38-4CFF-8E8F-08BC99825618}" type="slidenum">
              <a:rPr lang="ar-EG" smtClean="0"/>
              <a:t>‹#›</a:t>
            </a:fld>
            <a:endParaRPr lang="ar-EG"/>
          </a:p>
        </p:txBody>
      </p:sp>
    </p:spTree>
    <p:extLst>
      <p:ext uri="{BB962C8B-B14F-4D97-AF65-F5344CB8AC3E}">
        <p14:creationId xmlns:p14="http://schemas.microsoft.com/office/powerpoint/2010/main" val="83405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DA6F3B5-8279-4A3A-BB56-D52CCFB69F5A}" type="datetimeFigureOut">
              <a:rPr lang="ar-EG" smtClean="0"/>
              <a:t>20/08/1441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E9DDCD3-6B38-4CFF-8E8F-08BC99825618}" type="slidenum">
              <a:rPr lang="ar-EG" smtClean="0"/>
              <a:t>‹#›</a:t>
            </a:fld>
            <a:endParaRPr lang="ar-EG"/>
          </a:p>
        </p:txBody>
      </p:sp>
    </p:spTree>
    <p:extLst>
      <p:ext uri="{BB962C8B-B14F-4D97-AF65-F5344CB8AC3E}">
        <p14:creationId xmlns:p14="http://schemas.microsoft.com/office/powerpoint/2010/main" val="3451058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488832" cy="1296144"/>
          </a:xfrm>
          <a:solidFill>
            <a:schemeClr val="tx1"/>
          </a:solidFill>
        </p:spPr>
        <p:txBody>
          <a:bodyPr>
            <a:noAutofit/>
          </a:bodyPr>
          <a:lstStyle/>
          <a:p>
            <a:r>
              <a:rPr lang="ar-EG" sz="7200" b="1" i="1" u="sng" dirty="0">
                <a:solidFill>
                  <a:schemeClr val="accent4">
                    <a:lumMod val="60000"/>
                    <a:lumOff val="40000"/>
                  </a:schemeClr>
                </a:solidFill>
                <a:effectLst>
                  <a:outerShdw blurRad="38100" dist="38100" dir="2700000" algn="tl">
                    <a:srgbClr val="000000">
                      <a:alpha val="43137"/>
                    </a:srgbClr>
                  </a:outerShdw>
                </a:effectLst>
              </a:rPr>
              <a:t/>
            </a:r>
            <a:br>
              <a:rPr lang="ar-EG" sz="7200" b="1" i="1" u="sng" dirty="0">
                <a:solidFill>
                  <a:schemeClr val="accent4">
                    <a:lumMod val="60000"/>
                    <a:lumOff val="40000"/>
                  </a:schemeClr>
                </a:solidFill>
                <a:effectLst>
                  <a:outerShdw blurRad="38100" dist="38100" dir="2700000" algn="tl">
                    <a:srgbClr val="000000">
                      <a:alpha val="43137"/>
                    </a:srgbClr>
                  </a:outerShdw>
                </a:effectLst>
              </a:rPr>
            </a:br>
            <a:r>
              <a:rPr lang="ar-EG" sz="7200" b="1" i="1" u="sng" dirty="0" smtClean="0">
                <a:solidFill>
                  <a:schemeClr val="accent4">
                    <a:lumMod val="60000"/>
                    <a:lumOff val="40000"/>
                  </a:schemeClr>
                </a:solidFill>
                <a:effectLst>
                  <a:outerShdw blurRad="38100" dist="38100" dir="2700000" algn="tl">
                    <a:srgbClr val="000000">
                      <a:alpha val="43137"/>
                    </a:srgbClr>
                  </a:outerShdw>
                </a:effectLst>
              </a:rPr>
              <a:t>المحاضرة </a:t>
            </a:r>
            <a:r>
              <a:rPr lang="ar-EG" sz="7200" b="1" i="1" u="sng" dirty="0" smtClean="0">
                <a:solidFill>
                  <a:schemeClr val="accent4">
                    <a:lumMod val="60000"/>
                    <a:lumOff val="40000"/>
                  </a:schemeClr>
                </a:solidFill>
                <a:effectLst>
                  <a:outerShdw blurRad="38100" dist="38100" dir="2700000" algn="tl">
                    <a:srgbClr val="000000">
                      <a:alpha val="43137"/>
                    </a:srgbClr>
                  </a:outerShdw>
                </a:effectLst>
              </a:rPr>
              <a:t>الثامنة</a:t>
            </a:r>
            <a:r>
              <a:rPr lang="ar-EG" sz="7200" b="1" i="1" u="sng" dirty="0" smtClean="0">
                <a:solidFill>
                  <a:schemeClr val="accent4">
                    <a:lumMod val="60000"/>
                    <a:lumOff val="40000"/>
                  </a:schemeClr>
                </a:solidFill>
                <a:effectLst>
                  <a:outerShdw blurRad="38100" dist="38100" dir="2700000" algn="tl">
                    <a:srgbClr val="000000">
                      <a:alpha val="43137"/>
                    </a:srgbClr>
                  </a:outerShdw>
                </a:effectLst>
              </a:rPr>
              <a:t/>
            </a:r>
            <a:br>
              <a:rPr lang="ar-EG" sz="7200" b="1" i="1" u="sng" dirty="0" smtClean="0">
                <a:solidFill>
                  <a:schemeClr val="accent4">
                    <a:lumMod val="60000"/>
                    <a:lumOff val="40000"/>
                  </a:schemeClr>
                </a:solidFill>
                <a:effectLst>
                  <a:outerShdw blurRad="38100" dist="38100" dir="2700000" algn="tl">
                    <a:srgbClr val="000000">
                      <a:alpha val="43137"/>
                    </a:srgbClr>
                  </a:outerShdw>
                </a:effectLst>
              </a:rPr>
            </a:br>
            <a:endParaRPr lang="ar-EG" sz="7200" b="1" i="1" u="sng" dirty="0">
              <a:solidFill>
                <a:schemeClr val="accent4">
                  <a:lumMod val="60000"/>
                  <a:lumOff val="40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539552" y="1700808"/>
            <a:ext cx="7560840" cy="3600400"/>
          </a:xfrm>
          <a:solidFill>
            <a:schemeClr val="accent4">
              <a:lumMod val="40000"/>
              <a:lumOff val="60000"/>
            </a:schemeClr>
          </a:solidFill>
        </p:spPr>
        <p:style>
          <a:lnRef idx="1">
            <a:schemeClr val="accent2"/>
          </a:lnRef>
          <a:fillRef idx="2">
            <a:schemeClr val="accent2"/>
          </a:fillRef>
          <a:effectRef idx="1">
            <a:schemeClr val="accent2"/>
          </a:effectRef>
          <a:fontRef idx="minor">
            <a:schemeClr val="dk1"/>
          </a:fontRef>
        </p:style>
        <p:txBody>
          <a:bodyPr>
            <a:normAutofit/>
          </a:bodyPr>
          <a:lstStyle/>
          <a:p>
            <a:pPr algn="r"/>
            <a:r>
              <a:rPr lang="ar-EG" b="1" dirty="0" smtClean="0">
                <a:solidFill>
                  <a:schemeClr val="tx2">
                    <a:lumMod val="60000"/>
                    <a:lumOff val="40000"/>
                  </a:schemeClr>
                </a:solidFill>
              </a:rPr>
              <a:t>الفرقة الثانية جميع الاقسام:</a:t>
            </a:r>
          </a:p>
          <a:p>
            <a:pPr algn="r"/>
            <a:r>
              <a:rPr lang="ar-EG" sz="2800" b="1" dirty="0" smtClean="0">
                <a:solidFill>
                  <a:srgbClr val="FF0000"/>
                </a:solidFill>
              </a:rPr>
              <a:t>(صحافة- علاقات عامة –إذاعة وتلفزيون – إعلام الكترونى)</a:t>
            </a:r>
          </a:p>
          <a:p>
            <a:pPr algn="r"/>
            <a:r>
              <a:rPr lang="ar-EG" sz="2800" b="1" dirty="0" smtClean="0">
                <a:solidFill>
                  <a:schemeClr val="tx2">
                    <a:lumMod val="60000"/>
                    <a:lumOff val="40000"/>
                  </a:schemeClr>
                </a:solidFill>
              </a:rPr>
              <a:t>اسم المقرر/ المدخل الاجتماعى للإعلام</a:t>
            </a:r>
          </a:p>
          <a:p>
            <a:pPr algn="r"/>
            <a:endParaRPr lang="ar-EG" sz="2800" b="1" dirty="0">
              <a:solidFill>
                <a:schemeClr val="tx2">
                  <a:lumMod val="60000"/>
                  <a:lumOff val="40000"/>
                </a:schemeClr>
              </a:solidFill>
            </a:endParaRPr>
          </a:p>
          <a:p>
            <a:pPr algn="r"/>
            <a:r>
              <a:rPr lang="ar-EG" sz="2800" b="1" dirty="0" smtClean="0">
                <a:solidFill>
                  <a:srgbClr val="FF0000"/>
                </a:solidFill>
              </a:rPr>
              <a:t>                                                  د/ آمال  السعدى</a:t>
            </a:r>
          </a:p>
          <a:p>
            <a:pPr algn="r"/>
            <a:endParaRPr lang="ar-EG" sz="2800" b="1" dirty="0">
              <a:solidFill>
                <a:schemeClr val="tx2">
                  <a:lumMod val="60000"/>
                  <a:lumOff val="40000"/>
                </a:schemeClr>
              </a:solidFill>
            </a:endParaRPr>
          </a:p>
        </p:txBody>
      </p:sp>
    </p:spTree>
    <p:extLst>
      <p:ext uri="{BB962C8B-B14F-4D97-AF65-F5344CB8AC3E}">
        <p14:creationId xmlns:p14="http://schemas.microsoft.com/office/powerpoint/2010/main" val="101191197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par>
                                <p:cTn id="39" presetID="26" presetClass="entr" presetSubtype="0" fill="hold"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animEffect transition="in" filter="wipe(down)">
                                      <p:cBhvr>
                                        <p:cTn id="41" dur="580">
                                          <p:stCondLst>
                                            <p:cond delay="0"/>
                                          </p:stCondLst>
                                        </p:cTn>
                                        <p:tgtEl>
                                          <p:spTgt spid="3">
                                            <p:txEl>
                                              <p:pRg st="1" end="1"/>
                                            </p:txEl>
                                          </p:spTgt>
                                        </p:tgtEl>
                                      </p:cBhvr>
                                    </p:animEffect>
                                    <p:anim calcmode="lin" valueType="num">
                                      <p:cBhvr>
                                        <p:cTn id="4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1" end="1"/>
                                            </p:txEl>
                                          </p:spTgt>
                                        </p:tgtEl>
                                      </p:cBhvr>
                                      <p:to x="100000" y="60000"/>
                                    </p:animScale>
                                    <p:animScale>
                                      <p:cBhvr>
                                        <p:cTn id="48" dur="166" decel="50000">
                                          <p:stCondLst>
                                            <p:cond delay="676"/>
                                          </p:stCondLst>
                                        </p:cTn>
                                        <p:tgtEl>
                                          <p:spTgt spid="3">
                                            <p:txEl>
                                              <p:pRg st="1" end="1"/>
                                            </p:txEl>
                                          </p:spTgt>
                                        </p:tgtEl>
                                      </p:cBhvr>
                                      <p:to x="100000" y="100000"/>
                                    </p:animScale>
                                    <p:animScale>
                                      <p:cBhvr>
                                        <p:cTn id="49" dur="26">
                                          <p:stCondLst>
                                            <p:cond delay="1312"/>
                                          </p:stCondLst>
                                        </p:cTn>
                                        <p:tgtEl>
                                          <p:spTgt spid="3">
                                            <p:txEl>
                                              <p:pRg st="1" end="1"/>
                                            </p:txEl>
                                          </p:spTgt>
                                        </p:tgtEl>
                                      </p:cBhvr>
                                      <p:to x="100000" y="80000"/>
                                    </p:animScale>
                                    <p:animScale>
                                      <p:cBhvr>
                                        <p:cTn id="50" dur="166" decel="50000">
                                          <p:stCondLst>
                                            <p:cond delay="1338"/>
                                          </p:stCondLst>
                                        </p:cTn>
                                        <p:tgtEl>
                                          <p:spTgt spid="3">
                                            <p:txEl>
                                              <p:pRg st="1" end="1"/>
                                            </p:txEl>
                                          </p:spTgt>
                                        </p:tgtEl>
                                      </p:cBhvr>
                                      <p:to x="100000" y="100000"/>
                                    </p:animScale>
                                    <p:animScale>
                                      <p:cBhvr>
                                        <p:cTn id="51" dur="26">
                                          <p:stCondLst>
                                            <p:cond delay="1642"/>
                                          </p:stCondLst>
                                        </p:cTn>
                                        <p:tgtEl>
                                          <p:spTgt spid="3">
                                            <p:txEl>
                                              <p:pRg st="1" end="1"/>
                                            </p:txEl>
                                          </p:spTgt>
                                        </p:tgtEl>
                                      </p:cBhvr>
                                      <p:to x="100000" y="90000"/>
                                    </p:animScale>
                                    <p:animScale>
                                      <p:cBhvr>
                                        <p:cTn id="52" dur="166" decel="50000">
                                          <p:stCondLst>
                                            <p:cond delay="1668"/>
                                          </p:stCondLst>
                                        </p:cTn>
                                        <p:tgtEl>
                                          <p:spTgt spid="3">
                                            <p:txEl>
                                              <p:pRg st="1" end="1"/>
                                            </p:txEl>
                                          </p:spTgt>
                                        </p:tgtEl>
                                      </p:cBhvr>
                                      <p:to x="100000" y="100000"/>
                                    </p:animScale>
                                    <p:animScale>
                                      <p:cBhvr>
                                        <p:cTn id="53" dur="26">
                                          <p:stCondLst>
                                            <p:cond delay="1808"/>
                                          </p:stCondLst>
                                        </p:cTn>
                                        <p:tgtEl>
                                          <p:spTgt spid="3">
                                            <p:txEl>
                                              <p:pRg st="1" end="1"/>
                                            </p:txEl>
                                          </p:spTgt>
                                        </p:tgtEl>
                                      </p:cBhvr>
                                      <p:to x="100000" y="95000"/>
                                    </p:animScale>
                                    <p:animScale>
                                      <p:cBhvr>
                                        <p:cTn id="54"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9992" y="188640"/>
            <a:ext cx="3826768" cy="720080"/>
          </a:xfrm>
          <a:solidFill>
            <a:srgbClr val="FF6699"/>
          </a:solidFill>
        </p:spPr>
        <p:txBody>
          <a:bodyPr>
            <a:normAutofit fontScale="90000"/>
          </a:bodyPr>
          <a:lstStyle/>
          <a:p>
            <a:r>
              <a:rPr lang="ar-EG" dirty="0" smtClean="0"/>
              <a:t>ألاخبار التلف</a:t>
            </a:r>
            <a:r>
              <a:rPr lang="ar-EG" dirty="0" smtClean="0"/>
              <a:t>زيونية</a:t>
            </a:r>
            <a:endParaRPr lang="ar-EG" dirty="0"/>
          </a:p>
        </p:txBody>
      </p:sp>
      <p:sp>
        <p:nvSpPr>
          <p:cNvPr id="3" name="Content Placeholder 2"/>
          <p:cNvSpPr>
            <a:spLocks noGrp="1"/>
          </p:cNvSpPr>
          <p:nvPr>
            <p:ph idx="1"/>
          </p:nvPr>
        </p:nvSpPr>
        <p:spPr>
          <a:xfrm>
            <a:off x="457200" y="1268760"/>
            <a:ext cx="8507288" cy="4857403"/>
          </a:xfrm>
          <a:solidFill>
            <a:schemeClr val="bg2">
              <a:lumMod val="75000"/>
            </a:schemeClr>
          </a:solidFill>
        </p:spPr>
        <p:txBody>
          <a:bodyPr>
            <a:normAutofit lnSpcReduction="10000"/>
          </a:bodyPr>
          <a:lstStyle/>
          <a:p>
            <a:r>
              <a:rPr lang="ar-EG" dirty="0" smtClean="0"/>
              <a:t>تلعب أخبار التلفزيون دوراً كبيراً في التأثير على الجماهير وتشكيل آرائهم وميولهم وتوجيههم إلى قضايا معينة وصرف نظرهم عن أخرى ولعل هذا كان من أهم أسباب اختيار هذا الموضوع ليكون محل الدراسة. </a:t>
            </a:r>
            <a:br>
              <a:rPr lang="ar-EG" dirty="0" smtClean="0"/>
            </a:br>
            <a:r>
              <a:rPr lang="ar-EG" dirty="0" smtClean="0"/>
              <a:t>هذا بالإضافة إلى أن المواد الإخبارية من أهم المواد التي تقدمها المحطات التلفزيونية المختلفة، وقد اثبت بعض الباحثين أهمية الأخبار في حياة الإنسان عن طريق دراسة ما يعانيه الفرد من وحدة وشعور بالقلق في غياب الأخبار، حتى أنه عبر أحد المبحوثين بقوله: إنني أشعر في غياب الأخبار بأني فقدت صديقاً عزيزاً.</a:t>
            </a:r>
            <a:endParaRPr lang="ar-EG" dirty="0"/>
          </a:p>
        </p:txBody>
      </p:sp>
    </p:spTree>
    <p:extLst>
      <p:ext uri="{BB962C8B-B14F-4D97-AF65-F5344CB8AC3E}">
        <p14:creationId xmlns:p14="http://schemas.microsoft.com/office/powerpoint/2010/main" val="1524240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579296" cy="6009531"/>
          </a:xfrm>
          <a:solidFill>
            <a:schemeClr val="accent3">
              <a:lumMod val="60000"/>
              <a:lumOff val="40000"/>
            </a:schemeClr>
          </a:solidFill>
        </p:spPr>
        <p:txBody>
          <a:bodyPr/>
          <a:lstStyle/>
          <a:p>
            <a:endParaRPr lang="ar-EG" dirty="0" smtClean="0"/>
          </a:p>
          <a:p>
            <a:r>
              <a:rPr lang="ar-EG" dirty="0" smtClean="0"/>
              <a:t>ولا ننسى أن نشرة الأخبار تعد بمثابة نافذة يطلع فيها المشاهدون وهم في منازلهم على العالم الكبير، وندرك مدى خطورة التلفزيون كجهاز إخباري حينما نعلم ان الإنسان يحصل على 98% من معارفه عن طريق حاستي السمع والبصر، عمدتي الحواس الإدراكية، وتزداد دهشتنا حينما نعلم ان المرء يحصل من هذه النسبة على 90% من معرفته عن طريق البصر أو الرؤية فإذا أضفنا إلى ذلك أن التلفزيون يمكن ان يصل إلى آلاف الملايين من المشاهدين في منازلهم في آن واحد لاستطعنا ان ندرك دوره الخطير</a:t>
            </a:r>
          </a:p>
          <a:p>
            <a:endParaRPr lang="ar-EG" dirty="0"/>
          </a:p>
        </p:txBody>
      </p:sp>
    </p:spTree>
    <p:extLst>
      <p:ext uri="{BB962C8B-B14F-4D97-AF65-F5344CB8AC3E}">
        <p14:creationId xmlns:p14="http://schemas.microsoft.com/office/powerpoint/2010/main" val="1698265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9999"/>
          </a:solidFill>
        </p:spPr>
        <p:txBody>
          <a:bodyPr/>
          <a:lstStyle/>
          <a:p>
            <a:r>
              <a:rPr lang="ar-EG" b="1" dirty="0" smtClean="0"/>
              <a:t>التلفزيون والوسائل الاخرى</a:t>
            </a:r>
            <a:endParaRPr lang="ar-EG" b="1" dirty="0"/>
          </a:p>
        </p:txBody>
      </p:sp>
      <p:sp>
        <p:nvSpPr>
          <p:cNvPr id="3" name="Content Placeholder 2"/>
          <p:cNvSpPr>
            <a:spLocks noGrp="1"/>
          </p:cNvSpPr>
          <p:nvPr>
            <p:ph idx="1"/>
          </p:nvPr>
        </p:nvSpPr>
        <p:spPr>
          <a:xfrm>
            <a:off x="457200" y="1484784"/>
            <a:ext cx="8219256" cy="4641379"/>
          </a:xfrm>
          <a:solidFill>
            <a:schemeClr val="accent3">
              <a:lumMod val="60000"/>
              <a:lumOff val="40000"/>
            </a:schemeClr>
          </a:solidFill>
        </p:spPr>
        <p:txBody>
          <a:bodyPr>
            <a:normAutofit fontScale="92500" lnSpcReduction="20000"/>
          </a:bodyPr>
          <a:lstStyle/>
          <a:p>
            <a:r>
              <a:rPr lang="ar-EG" dirty="0" smtClean="0"/>
              <a:t>فى دراسة قام بها روبر</a:t>
            </a:r>
            <a:r>
              <a:rPr lang="en-US" dirty="0" smtClean="0"/>
              <a:t>     </a:t>
            </a:r>
            <a:r>
              <a:rPr lang="en-US" dirty="0" smtClean="0"/>
              <a:t>RAPER</a:t>
            </a:r>
            <a:endParaRPr lang="ar-EG" dirty="0" smtClean="0"/>
          </a:p>
          <a:p>
            <a:r>
              <a:rPr lang="ar-EG" dirty="0" smtClean="0"/>
              <a:t>عن اتجاهات الجمهور نحو التلفزيون واوساط الاعلام الاخرى ,كشفت عن مواقف مؤيدة للتلفزيون يمكن تلخيصها:</a:t>
            </a:r>
          </a:p>
          <a:p>
            <a:r>
              <a:rPr lang="ar-EG" dirty="0" smtClean="0"/>
              <a:t>1- يستمر التلفزيون بالمنافسة القوية مع الصحف كمصدر للاخبار.</a:t>
            </a:r>
          </a:p>
          <a:p>
            <a:r>
              <a:rPr lang="ar-EG" dirty="0" smtClean="0"/>
              <a:t>2- يهتم الجمهور بالمزايا التى يوفرها التلفزيون بغض النظر عن سلبياته.</a:t>
            </a:r>
          </a:p>
          <a:p>
            <a:r>
              <a:rPr lang="ar-EG" dirty="0" smtClean="0"/>
              <a:t>3- يعتبر التلفزيون أكثر المصادر الاعلامية التى يثق فيها الجمهور ويصدقها.</a:t>
            </a:r>
          </a:p>
          <a:p>
            <a:r>
              <a:rPr lang="ar-EG" dirty="0" smtClean="0"/>
              <a:t>4- ان الجمهور يفضل التلفزيون من بين الوسائل الاخرى .</a:t>
            </a:r>
            <a:r>
              <a:rPr lang="en-US" dirty="0" smtClean="0"/>
              <a:t> </a:t>
            </a:r>
          </a:p>
        </p:txBody>
      </p:sp>
    </p:spTree>
    <p:extLst>
      <p:ext uri="{BB962C8B-B14F-4D97-AF65-F5344CB8AC3E}">
        <p14:creationId xmlns:p14="http://schemas.microsoft.com/office/powerpoint/2010/main" val="1419060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91264" cy="3672408"/>
          </a:xfrm>
          <a:solidFill>
            <a:srgbClr val="FF9999"/>
          </a:solidFill>
        </p:spPr>
        <p:txBody>
          <a:bodyPr>
            <a:normAutofit/>
          </a:bodyPr>
          <a:lstStyle/>
          <a:p>
            <a:r>
              <a:rPr lang="ar-EG" dirty="0" smtClean="0"/>
              <a:t/>
            </a:r>
            <a:br>
              <a:rPr lang="ar-EG" dirty="0" smtClean="0"/>
            </a:br>
            <a:r>
              <a:rPr lang="ar-EG" b="1" i="1" u="sng" dirty="0" smtClean="0">
                <a:solidFill>
                  <a:srgbClr val="00B050"/>
                </a:solidFill>
              </a:rPr>
              <a:t>نكتفى بهذا القدر </a:t>
            </a:r>
            <a:r>
              <a:rPr lang="ar-EG" b="1" i="1" u="sng" smtClean="0">
                <a:solidFill>
                  <a:srgbClr val="00B050"/>
                </a:solidFill>
              </a:rPr>
              <a:t/>
            </a:r>
            <a:br>
              <a:rPr lang="ar-EG" b="1" i="1" u="sng" smtClean="0">
                <a:solidFill>
                  <a:srgbClr val="00B050"/>
                </a:solidFill>
              </a:rPr>
            </a:br>
            <a:endParaRPr lang="ar-EG" b="1" dirty="0">
              <a:solidFill>
                <a:schemeClr val="accent4">
                  <a:lumMod val="75000"/>
                </a:schemeClr>
              </a:solidFill>
            </a:endParaRPr>
          </a:p>
        </p:txBody>
      </p:sp>
      <p:sp>
        <p:nvSpPr>
          <p:cNvPr id="3" name="Content Placeholder 2"/>
          <p:cNvSpPr>
            <a:spLocks noGrp="1"/>
          </p:cNvSpPr>
          <p:nvPr>
            <p:ph idx="1"/>
          </p:nvPr>
        </p:nvSpPr>
        <p:spPr>
          <a:xfrm>
            <a:off x="395536" y="4005064"/>
            <a:ext cx="8291264" cy="2304256"/>
          </a:xfrm>
          <a:solidFill>
            <a:schemeClr val="tx1">
              <a:lumMod val="95000"/>
              <a:lumOff val="5000"/>
            </a:schemeClr>
          </a:solidFill>
        </p:spPr>
        <p:txBody>
          <a:bodyPr>
            <a:normAutofit/>
          </a:bodyPr>
          <a:lstStyle/>
          <a:p>
            <a:r>
              <a:rPr lang="ar-EG" sz="4000" dirty="0" smtClean="0">
                <a:solidFill>
                  <a:srgbClr val="FF0000"/>
                </a:solidFill>
              </a:rPr>
              <a:t>نلتقى المحاضرة القادمة بإذن الله تعالى</a:t>
            </a:r>
          </a:p>
          <a:p>
            <a:r>
              <a:rPr lang="ar-EG" sz="4000" dirty="0" smtClean="0"/>
              <a:t>    </a:t>
            </a:r>
            <a:r>
              <a:rPr lang="ar-EG" sz="4000" dirty="0" smtClean="0">
                <a:solidFill>
                  <a:srgbClr val="00B0F0"/>
                </a:solidFill>
              </a:rPr>
              <a:t>تمنياتى لكم مزيد من التوفيق والتيسير من الله</a:t>
            </a:r>
          </a:p>
          <a:p>
            <a:r>
              <a:rPr lang="ar-EG" sz="4000" dirty="0">
                <a:solidFill>
                  <a:srgbClr val="00B0F0"/>
                </a:solidFill>
              </a:rPr>
              <a:t> </a:t>
            </a:r>
            <a:r>
              <a:rPr lang="ar-EG" sz="4000" dirty="0" smtClean="0">
                <a:solidFill>
                  <a:srgbClr val="00B0F0"/>
                </a:solidFill>
              </a:rPr>
              <a:t>                                     </a:t>
            </a:r>
            <a:r>
              <a:rPr lang="ar-EG" sz="4000" dirty="0" smtClean="0">
                <a:solidFill>
                  <a:srgbClr val="7030A0"/>
                </a:solidFill>
              </a:rPr>
              <a:t>د/آمال السعدى</a:t>
            </a:r>
          </a:p>
          <a:p>
            <a:endParaRPr lang="ar-EG" dirty="0"/>
          </a:p>
        </p:txBody>
      </p:sp>
    </p:spTree>
    <p:extLst>
      <p:ext uri="{BB962C8B-B14F-4D97-AF65-F5344CB8AC3E}">
        <p14:creationId xmlns:p14="http://schemas.microsoft.com/office/powerpoint/2010/main" val="22135633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8"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8)">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8"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8)">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8"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8)">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8"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heel(8)">
                                      <p:cBhvr>
                                        <p:cTn id="2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363272" cy="6009531"/>
          </a:xfrm>
          <a:solidFill>
            <a:schemeClr val="accent4">
              <a:lumMod val="60000"/>
              <a:lumOff val="40000"/>
            </a:schemeClr>
          </a:solidFill>
        </p:spPr>
        <p:txBody>
          <a:bodyPr/>
          <a:lstStyle/>
          <a:p>
            <a:endParaRPr lang="ar-EG" dirty="0" smtClean="0"/>
          </a:p>
          <a:p>
            <a:r>
              <a:rPr lang="ar-EG" sz="4400" dirty="0" smtClean="0"/>
              <a:t>تناولنا المحاضرة السابقة الراديو</a:t>
            </a:r>
            <a:r>
              <a:rPr lang="ar-EG" sz="4400" dirty="0" smtClean="0"/>
              <a:t> وأهم مزايا و خصائص الإذاعة كوسيلة تعليمية ودوره فى التنمية المجتمعية,وفى هذه المحاضرة سوف نتحدث عى الراديو الفضائى واهم خصائصه للجمهور,وكذلك سنتطرق الى التلفزيون كأهم وسائل الاتصال الاعلام الجماهيرى ودوره فى المجتمع.</a:t>
            </a:r>
            <a:endParaRPr lang="ar-EG" sz="4400" dirty="0"/>
          </a:p>
        </p:txBody>
      </p:sp>
    </p:spTree>
    <p:extLst>
      <p:ext uri="{BB962C8B-B14F-4D97-AF65-F5344CB8AC3E}">
        <p14:creationId xmlns:p14="http://schemas.microsoft.com/office/powerpoint/2010/main" val="1711410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ar-EG" b="1" dirty="0" smtClean="0"/>
              <a:t>أولا:الراديو الفضائى</a:t>
            </a:r>
            <a:endParaRPr lang="ar-EG" b="1" dirty="0"/>
          </a:p>
        </p:txBody>
      </p:sp>
      <p:pic>
        <p:nvPicPr>
          <p:cNvPr id="2050" name="Picture 2" descr="E:\المواد التى تدرس\صور للمادة\765.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518585"/>
            <a:ext cx="8856984" cy="5313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0080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FF9999"/>
          </a:solidFill>
        </p:spPr>
        <p:txBody>
          <a:bodyPr>
            <a:normAutofit fontScale="92500"/>
          </a:bodyPr>
          <a:lstStyle/>
          <a:p>
            <a:r>
              <a:rPr lang="ar-EG" dirty="0" smtClean="0"/>
              <a:t>بدء الراديو الفضائى من عام 1999 كوسيلة إعلام واتصال مهمة، وخاصة بعد اطلاق ثلاثة من الاقمار الصناعية لخدمة البث للراديو الفضائى كثورة جديدة فى عالم الاتصالات.</a:t>
            </a:r>
          </a:p>
          <a:p>
            <a:r>
              <a:rPr lang="ar-EG" dirty="0" smtClean="0"/>
              <a:t>حيث قامت شركة </a:t>
            </a:r>
            <a:r>
              <a:rPr lang="en-US" dirty="0" smtClean="0"/>
              <a:t>world </a:t>
            </a:r>
            <a:r>
              <a:rPr lang="en-US" dirty="0" err="1" smtClean="0"/>
              <a:t>spacef</a:t>
            </a:r>
            <a:r>
              <a:rPr lang="ar-EG" dirty="0" smtClean="0"/>
              <a:t> بالبث الاذاعى الرقمى المباشر عبر الاقمار الصناعية.</a:t>
            </a:r>
          </a:p>
          <a:p>
            <a:r>
              <a:rPr lang="ar-EG" dirty="0" smtClean="0"/>
              <a:t>ويعدّ الراديو الفضائي إنجازاً آخر للثورة الرقمية العالمية التي بدأت بالإنترنت والتلفزيون الفضائي والهاتف التلفزيوني ووسائل الاتصال الأخرى، ولا شك أن لهذه الوسائط أثراً على المجتمعات من حيث طرق الحصول على المعلومات وإمكانية التأثير والتأثّر، وتكوين مجتمعات تشترك باهتمامات معينة متجاوزة الحدود الجغرافية، وتشكيل وعى الجمهورللعالم الخارجي وعلاقته به، وعلاقته بمجتمعه المحلي,وسوف تمكن هذه الثورة حوالى 80 % من سكان العالم من الارتباط ببعضهم البعض فأين ستوصلنا هذه المستحدثات؟ وما إيجابياتها الأخرى وسلبياتها؟ وكيف يمكن إثراؤها والاستفادة منها الاستفادة القصوى؟ </a:t>
            </a:r>
            <a:endParaRPr lang="ar-EG" dirty="0"/>
          </a:p>
        </p:txBody>
      </p:sp>
    </p:spTree>
    <p:extLst>
      <p:ext uri="{BB962C8B-B14F-4D97-AF65-F5344CB8AC3E}">
        <p14:creationId xmlns:p14="http://schemas.microsoft.com/office/powerpoint/2010/main" val="2276713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rgbClr val="92D050"/>
          </a:solidFill>
        </p:spPr>
        <p:txBody>
          <a:bodyPr>
            <a:normAutofit/>
          </a:bodyPr>
          <a:lstStyle/>
          <a:p>
            <a:r>
              <a:rPr lang="ar-EG" dirty="0" smtClean="0"/>
              <a:t>والراديو الفضائي هو جهاز استقبال للمعلومات يمكن ربطه بأي جهاز كمبيوتر لعرض النصوص والمعطيات والبريد الألكتروني وصفحات الصحف التي تبث عبر الأقمار.</a:t>
            </a:r>
          </a:p>
          <a:p>
            <a:r>
              <a:rPr lang="ar-EG" dirty="0" smtClean="0"/>
              <a:t> وأهم المواصفات الرئيسية للراديو الفضائي هي التقنية الرقمية ووجود شاشة صغيرة تتيح استخدامه لاستقبال رسائل المناداة وعرض المعلومات الخاصة باسم المحطات التي يلتقطها ونوعية البرنامج الذى يبث.</a:t>
            </a:r>
          </a:p>
          <a:p>
            <a:r>
              <a:rPr lang="ar-EG" dirty="0" smtClean="0"/>
              <a:t>ويلتقط الراديو البث بمجرد توجيهه باتجاه القمر الاصطناعي الذي يغطي القارة.</a:t>
            </a:r>
          </a:p>
          <a:p>
            <a:r>
              <a:rPr lang="ar-EG" dirty="0" smtClean="0"/>
              <a:t> </a:t>
            </a:r>
          </a:p>
          <a:p>
            <a:endParaRPr lang="ar-EG" dirty="0"/>
          </a:p>
        </p:txBody>
      </p:sp>
    </p:spTree>
    <p:extLst>
      <p:ext uri="{BB962C8B-B14F-4D97-AF65-F5344CB8AC3E}">
        <p14:creationId xmlns:p14="http://schemas.microsoft.com/office/powerpoint/2010/main" val="3369894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36496" cy="6741368"/>
          </a:xfrm>
          <a:solidFill>
            <a:schemeClr val="accent3">
              <a:lumMod val="60000"/>
              <a:lumOff val="40000"/>
            </a:schemeClr>
          </a:solidFill>
        </p:spPr>
        <p:txBody>
          <a:bodyPr>
            <a:normAutofit/>
          </a:bodyPr>
          <a:lstStyle/>
          <a:p>
            <a:endParaRPr lang="ar-EG" dirty="0" smtClean="0"/>
          </a:p>
          <a:p>
            <a:r>
              <a:rPr lang="ar-EG" dirty="0" smtClean="0"/>
              <a:t>باستخدام للراديو الفضائي تستطيع ان تستمع  إلى إذاعة واحدة تختارها اثناء  الطريق خاصة اذا كنت تتابع مباراة لفريقك في كرة القدم ، او تتابع تفسيرات و تحليلات للاحداث او حتى مادة فنية تبحث عنه  دون تشويش  او فواصل مفرطة ، و بجودة الصوت الرقمي التي هي بمستوى صوت أقراص السي دي </a:t>
            </a:r>
            <a:r>
              <a:rPr lang="en-US" dirty="0" smtClean="0"/>
              <a:t>CD </a:t>
            </a:r>
            <a:r>
              <a:rPr lang="ar-EG" dirty="0" smtClean="0"/>
              <a:t>في نقائها، ايضا يمكنك متابعة البيانات الرقمية من خلال قراءة نص المعلومات على الشاشة فتستطيع ان تقرأ  اسم الأغنية واسم المغني  ، نتيجة المباراة ، من احرز الاهداف ، الوقت المتبقي ، وهكذا معلومات تتوفر لك اثناء الاستماع </a:t>
            </a:r>
            <a:endParaRPr lang="ar-EG" dirty="0"/>
          </a:p>
        </p:txBody>
      </p:sp>
    </p:spTree>
    <p:extLst>
      <p:ext uri="{BB962C8B-B14F-4D97-AF65-F5344CB8AC3E}">
        <p14:creationId xmlns:p14="http://schemas.microsoft.com/office/powerpoint/2010/main" val="1175967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352928" cy="922114"/>
          </a:xfrm>
          <a:solidFill>
            <a:srgbClr val="92D050"/>
          </a:solidFill>
        </p:spPr>
        <p:txBody>
          <a:bodyPr/>
          <a:lstStyle/>
          <a:p>
            <a:r>
              <a:rPr lang="ar-EG" dirty="0" smtClean="0"/>
              <a:t>ثانيا: التلفزيون</a:t>
            </a:r>
            <a:endParaRPr lang="ar-EG" dirty="0"/>
          </a:p>
        </p:txBody>
      </p:sp>
      <p:pic>
        <p:nvPicPr>
          <p:cNvPr id="1026" name="Picture 2" descr="E:\المواد التى تدرس\صور للمادة\cat2_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232472"/>
            <a:ext cx="8712968" cy="54815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0227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84" y="29029"/>
            <a:ext cx="5904656" cy="706090"/>
          </a:xfrm>
          <a:solidFill>
            <a:srgbClr val="FF6699"/>
          </a:solidFill>
        </p:spPr>
        <p:txBody>
          <a:bodyPr>
            <a:normAutofit fontScale="90000"/>
          </a:bodyPr>
          <a:lstStyle/>
          <a:p>
            <a:r>
              <a:rPr lang="ar-EG" b="1" dirty="0" smtClean="0">
                <a:effectLst/>
              </a:rPr>
              <a:t/>
            </a:r>
            <a:br>
              <a:rPr lang="ar-EG" b="1" dirty="0" smtClean="0">
                <a:effectLst/>
              </a:rPr>
            </a:br>
            <a:r>
              <a:rPr lang="ar-EG" b="1" dirty="0" smtClean="0">
                <a:effectLst/>
              </a:rPr>
              <a:t>الصورة التلفزيونية وتأثيرها </a:t>
            </a:r>
            <a:r>
              <a:rPr lang="ar-EG" dirty="0" smtClean="0">
                <a:effectLst/>
              </a:rPr>
              <a:t/>
            </a:r>
            <a:br>
              <a:rPr lang="ar-EG" dirty="0" smtClean="0">
                <a:effectLst/>
              </a:rPr>
            </a:br>
            <a:endParaRPr lang="ar-EG" dirty="0"/>
          </a:p>
        </p:txBody>
      </p:sp>
      <p:sp>
        <p:nvSpPr>
          <p:cNvPr id="3" name="Content Placeholder 2"/>
          <p:cNvSpPr>
            <a:spLocks noGrp="1"/>
          </p:cNvSpPr>
          <p:nvPr>
            <p:ph idx="1"/>
          </p:nvPr>
        </p:nvSpPr>
        <p:spPr>
          <a:xfrm>
            <a:off x="179512" y="980728"/>
            <a:ext cx="8784976" cy="5616624"/>
          </a:xfrm>
          <a:solidFill>
            <a:schemeClr val="accent3">
              <a:lumMod val="60000"/>
              <a:lumOff val="40000"/>
            </a:schemeClr>
          </a:solidFill>
        </p:spPr>
        <p:txBody>
          <a:bodyPr>
            <a:normAutofit fontScale="92500" lnSpcReduction="20000"/>
          </a:bodyPr>
          <a:lstStyle/>
          <a:p>
            <a:r>
              <a:rPr lang="ar-EG" dirty="0" smtClean="0">
                <a:effectLst/>
              </a:rPr>
              <a:t>1. الصورة في التلفزيون أخذت بعداً جديداً يزيد على الصورة الثابتة، فهي صورة حية تتكلم وتتحرك، وهذا أعطاها فعلاً تأثيرياً إضافياً. </a:t>
            </a:r>
            <a:br>
              <a:rPr lang="ar-EG" dirty="0" smtClean="0">
                <a:effectLst/>
              </a:rPr>
            </a:br>
            <a:r>
              <a:rPr lang="ar-EG" dirty="0" smtClean="0">
                <a:effectLst/>
              </a:rPr>
              <a:t>2. يزداد تأثير الصورة بسبب تكوينها التقني وبلاغتها التكنولوجية، وإشباعها بالألوان الأصوات والمؤثرات، بحيث تستفز أحاسيس المشاهد البصرية والسمعية وتستحوذ عليه.</a:t>
            </a:r>
            <a:br>
              <a:rPr lang="ar-EG" dirty="0" smtClean="0">
                <a:effectLst/>
              </a:rPr>
            </a:br>
            <a:r>
              <a:rPr lang="ar-EG" dirty="0" smtClean="0">
                <a:effectLst/>
              </a:rPr>
              <a:t>3. لقد تفوق التلفزيون على كل وسائل الاتصال والإعلام الأخرى بسبب سطوة الصورة المتحركة، ولأنه يأتي في بيتك، وفي جهاز الكمبيوتر الخاص بك، وجهاز الهاتف المتحرك الذي تحمله في جيبك. </a:t>
            </a:r>
            <a:br>
              <a:rPr lang="ar-EG" dirty="0" smtClean="0">
                <a:effectLst/>
              </a:rPr>
            </a:br>
            <a:r>
              <a:rPr lang="ar-EG" dirty="0" smtClean="0">
                <a:effectLst/>
              </a:rPr>
              <a:t>4. إن الصورة التلفزيونية المتحركة ببهائها وألوانها الزاهية جذابة ومغرية، توحي بالاسترخاء، وتمنح متعة التلقي. </a:t>
            </a:r>
            <a:br>
              <a:rPr lang="ar-EG" dirty="0" smtClean="0">
                <a:effectLst/>
              </a:rPr>
            </a:br>
            <a:r>
              <a:rPr lang="ar-EG" dirty="0" smtClean="0">
                <a:effectLst/>
              </a:rPr>
              <a:t>5. إن الصورة التلفزيونية بالغة التأثير، بسبب سرعتها الخاطفة، وتعاقبها الشديد، فلا يجد الذهن وقتاً للتفكير والتمعن والتأمل. </a:t>
            </a:r>
            <a:br>
              <a:rPr lang="ar-EG" dirty="0" smtClean="0">
                <a:effectLst/>
              </a:rPr>
            </a:br>
            <a:r>
              <a:rPr lang="ar-EG" dirty="0" smtClean="0">
                <a:effectLst/>
              </a:rPr>
              <a:t>6. من أجل ذلك أصبحت الصورة الحية أكثر الوسائل الإعلامية إقناعاً، وقدرةً على التأثير.</a:t>
            </a:r>
          </a:p>
          <a:p>
            <a:endParaRPr lang="ar-EG" dirty="0"/>
          </a:p>
        </p:txBody>
      </p:sp>
    </p:spTree>
    <p:extLst>
      <p:ext uri="{BB962C8B-B14F-4D97-AF65-F5344CB8AC3E}">
        <p14:creationId xmlns:p14="http://schemas.microsoft.com/office/powerpoint/2010/main" val="3492788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19256" cy="1124744"/>
          </a:xfrm>
          <a:solidFill>
            <a:schemeClr val="bg2">
              <a:lumMod val="75000"/>
            </a:schemeClr>
          </a:solidFill>
        </p:spPr>
        <p:txBody>
          <a:bodyPr>
            <a:normAutofit fontScale="90000"/>
          </a:bodyPr>
          <a:lstStyle/>
          <a:p>
            <a:r>
              <a:rPr lang="ar-EG" b="1" dirty="0" smtClean="0">
                <a:effectLst/>
              </a:rPr>
              <a:t/>
            </a:r>
            <a:br>
              <a:rPr lang="ar-EG" b="1" dirty="0" smtClean="0">
                <a:effectLst/>
              </a:rPr>
            </a:br>
            <a:r>
              <a:rPr lang="ar-EG" b="1" dirty="0" smtClean="0">
                <a:effectLst/>
              </a:rPr>
              <a:t>قوة الصورة في إيصال الرسالة الإعلامية </a:t>
            </a:r>
            <a:r>
              <a:rPr lang="ar-EG" dirty="0" smtClean="0">
                <a:effectLst/>
              </a:rPr>
              <a:t/>
            </a:r>
            <a:br>
              <a:rPr lang="ar-EG" dirty="0" smtClean="0">
                <a:effectLst/>
              </a:rPr>
            </a:br>
            <a:endParaRPr lang="ar-EG" dirty="0"/>
          </a:p>
        </p:txBody>
      </p:sp>
      <p:sp>
        <p:nvSpPr>
          <p:cNvPr id="3" name="Content Placeholder 2"/>
          <p:cNvSpPr>
            <a:spLocks noGrp="1"/>
          </p:cNvSpPr>
          <p:nvPr>
            <p:ph idx="1"/>
          </p:nvPr>
        </p:nvSpPr>
        <p:spPr>
          <a:xfrm>
            <a:off x="251520" y="1196752"/>
            <a:ext cx="8784976" cy="5472608"/>
          </a:xfrm>
          <a:solidFill>
            <a:srgbClr val="92D050"/>
          </a:solidFill>
        </p:spPr>
        <p:txBody>
          <a:bodyPr>
            <a:normAutofit fontScale="85000" lnSpcReduction="10000"/>
          </a:bodyPr>
          <a:lstStyle/>
          <a:p>
            <a:r>
              <a:rPr lang="ar-EG" dirty="0" smtClean="0">
                <a:effectLst/>
              </a:rPr>
              <a:t>1. البصر أهم وأكثر حواس الإنسان استخداماً في اكتساب المعلومات.</a:t>
            </a:r>
            <a:br>
              <a:rPr lang="ar-EG" dirty="0" smtClean="0">
                <a:effectLst/>
              </a:rPr>
            </a:br>
            <a:r>
              <a:rPr lang="ar-EG" dirty="0" smtClean="0">
                <a:effectLst/>
              </a:rPr>
              <a:t>2. قوة الصورة تنطلق من مفهوم التصديق والتكذيب، لأن الرؤية البصرية هي أساس التصديق. </a:t>
            </a:r>
          </a:p>
          <a:p>
            <a:r>
              <a:rPr lang="ar-EG" dirty="0" smtClean="0">
                <a:effectLst/>
              </a:rPr>
              <a:t>3. الصورة تخاطب كل البشر، المتعلم والأمي، الصغير والكبير، وتكسر حاجز اللغات، لذلك فهي الأوسع انتشاراً. </a:t>
            </a:r>
            <a:br>
              <a:rPr lang="ar-EG" dirty="0" smtClean="0">
                <a:effectLst/>
              </a:rPr>
            </a:br>
            <a:r>
              <a:rPr lang="ar-EG" dirty="0" smtClean="0">
                <a:effectLst/>
              </a:rPr>
              <a:t>4. تختلف الصورة عن الكلمة المنطوقة أو المكتوبة لأنها ترتبط بشيء ملموس ومحسوس ومحدد، والكلمة مرتبطة بشيء تجريدي، غير ملموس، ويتصف بالتعميم. </a:t>
            </a:r>
            <a:br>
              <a:rPr lang="ar-EG" dirty="0" smtClean="0">
                <a:effectLst/>
              </a:rPr>
            </a:br>
            <a:r>
              <a:rPr lang="ar-EG" dirty="0" smtClean="0">
                <a:effectLst/>
              </a:rPr>
              <a:t>5. تختلف الصورة عن الكلمة المكتوبة في سهولة التلقي، لأن القراءة تتطلب التأمل وإشغال الذهن، أما الصورة فلا تحتاج جهداً ذهنياً كبيراً لتلقيها. </a:t>
            </a:r>
            <a:br>
              <a:rPr lang="ar-EG" dirty="0" smtClean="0">
                <a:effectLst/>
              </a:rPr>
            </a:br>
            <a:r>
              <a:rPr lang="ar-EG" dirty="0" smtClean="0">
                <a:effectLst/>
              </a:rPr>
              <a:t>6. الصورة تختلف عن النص المكتوب، الذي يتطلب تفكيك العلاقات القائمة بين الكلمات، بجهد وتركيز وبطء، بينما الصورة تعطي الرسالة دفعة واحدة.</a:t>
            </a:r>
            <a:br>
              <a:rPr lang="ar-EG" dirty="0" smtClean="0">
                <a:effectLst/>
              </a:rPr>
            </a:br>
            <a:r>
              <a:rPr lang="ar-EG" dirty="0" smtClean="0">
                <a:effectLst/>
              </a:rPr>
              <a:t>7. من أجل ذلك انتشر المثل المشهور الذي يقول: "إن الصورة تساوي ألف كلمة".</a:t>
            </a:r>
          </a:p>
          <a:p>
            <a:endParaRPr lang="ar-EG" dirty="0"/>
          </a:p>
        </p:txBody>
      </p:sp>
    </p:spTree>
    <p:extLst>
      <p:ext uri="{BB962C8B-B14F-4D97-AF65-F5344CB8AC3E}">
        <p14:creationId xmlns:p14="http://schemas.microsoft.com/office/powerpoint/2010/main" val="35952871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TotalTime>
  <Words>515</Words>
  <Application>Microsoft Office PowerPoint</Application>
  <PresentationFormat>On-screen Show (4:3)</PresentationFormat>
  <Paragraphs>39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المحاضرة الثامنة </vt:lpstr>
      <vt:lpstr>PowerPoint Presentation</vt:lpstr>
      <vt:lpstr>أولا:الراديو الفضائى</vt:lpstr>
      <vt:lpstr>PowerPoint Presentation</vt:lpstr>
      <vt:lpstr>PowerPoint Presentation</vt:lpstr>
      <vt:lpstr>PowerPoint Presentation</vt:lpstr>
      <vt:lpstr>ثانيا: التلفزيون</vt:lpstr>
      <vt:lpstr> الصورة التلفزيونية وتأثيرها  </vt:lpstr>
      <vt:lpstr> قوة الصورة في إيصال الرسالة الإعلامية  </vt:lpstr>
      <vt:lpstr>ألاخبار التلفزيونية</vt:lpstr>
      <vt:lpstr>PowerPoint Presentation</vt:lpstr>
      <vt:lpstr>التلفزيون والوسائل الاخرى</vt:lpstr>
      <vt:lpstr> نكتفى بهذا القدر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Anas_it</dc:creator>
  <cp:lastModifiedBy>Anas_it</cp:lastModifiedBy>
  <cp:revision>9</cp:revision>
  <dcterms:created xsi:type="dcterms:W3CDTF">2020-04-13T10:15:41Z</dcterms:created>
  <dcterms:modified xsi:type="dcterms:W3CDTF">2020-04-13T11:44:16Z</dcterms:modified>
</cp:coreProperties>
</file>